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2" r:id="rId8"/>
    <p:sldId id="261" r:id="rId9"/>
    <p:sldId id="274" r:id="rId10"/>
    <p:sldId id="275" r:id="rId11"/>
    <p:sldId id="276" r:id="rId12"/>
    <p:sldId id="277" r:id="rId13"/>
    <p:sldId id="280" r:id="rId14"/>
    <p:sldId id="278" r:id="rId15"/>
    <p:sldId id="281" r:id="rId16"/>
    <p:sldId id="282" r:id="rId17"/>
    <p:sldId id="284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501" autoAdjust="0"/>
  </p:normalViewPr>
  <p:slideViewPr>
    <p:cSldViewPr snapToGrid="0">
      <p:cViewPr varScale="1">
        <p:scale>
          <a:sx n="112" d="100"/>
          <a:sy n="112" d="100"/>
        </p:scale>
        <p:origin x="-50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err="1"/>
              <a:t>Obteve</a:t>
            </a:r>
            <a:r>
              <a:rPr lang="en-US" sz="1800" dirty="0"/>
              <a:t> </a:t>
            </a:r>
            <a:r>
              <a:rPr lang="en-US" sz="1800" dirty="0" err="1"/>
              <a:t>Resposta</a:t>
            </a:r>
            <a:r>
              <a:rPr lang="en-US" sz="1800" dirty="0"/>
              <a:t> ao </a:t>
            </a:r>
            <a:r>
              <a:rPr lang="en-US" sz="1800" dirty="0" smtClean="0"/>
              <a:t>Atendimento (10.543 </a:t>
            </a:r>
            <a:r>
              <a:rPr lang="en-US" sz="1800" dirty="0" err="1" smtClean="0"/>
              <a:t>participantes</a:t>
            </a:r>
            <a:r>
              <a:rPr lang="en-US" sz="1800" dirty="0" smtClean="0"/>
              <a:t>)</a:t>
            </a:r>
            <a:endParaRPr lang="en-US" sz="1800" dirty="0"/>
          </a:p>
        </c:rich>
      </c:tx>
      <c:layout>
        <c:manualLayout>
          <c:xMode val="edge"/>
          <c:yMode val="edge"/>
          <c:x val="7.0566703522754931E-2"/>
          <c:y val="8.7257636760886589E-2"/>
        </c:manualLayout>
      </c:layout>
      <c:overlay val="0"/>
    </c:title>
    <c:autoTitleDeleted val="0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446475222361339E-2"/>
          <c:y val="0.33990497522301905"/>
          <c:w val="0.8207834591990093"/>
          <c:h val="0.43642886915804069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Obteve Resposta ao Atendimento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0.00%</c:formatCode>
                <c:ptCount val="2"/>
                <c:pt idx="0">
                  <c:v>0.82320000000000004</c:v>
                </c:pt>
                <c:pt idx="1">
                  <c:v>0.17680000000000001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2882365652646513"/>
          <c:y val="0.81403653762220818"/>
          <c:w val="0.31509292389532872"/>
          <c:h val="0.115326327857074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err="1" smtClean="0"/>
              <a:t>Esclarecimento</a:t>
            </a:r>
            <a:r>
              <a:rPr lang="en-US" sz="1800" dirty="0" smtClean="0"/>
              <a:t> da </a:t>
            </a:r>
            <a:r>
              <a:rPr lang="en-US" sz="1800" dirty="0" err="1" smtClean="0"/>
              <a:t>Dúvida</a:t>
            </a:r>
            <a:endParaRPr lang="en-US" sz="1800" dirty="0" smtClean="0"/>
          </a:p>
          <a:p>
            <a:pPr>
              <a:defRPr sz="1800"/>
            </a:pPr>
            <a:r>
              <a:rPr lang="en-US" sz="1800" dirty="0" smtClean="0"/>
              <a:t>(7.989 </a:t>
            </a:r>
            <a:r>
              <a:rPr lang="en-US" sz="1800" dirty="0" err="1" smtClean="0"/>
              <a:t>participantes</a:t>
            </a:r>
            <a:r>
              <a:rPr lang="en-US" sz="1800" dirty="0" smtClean="0"/>
              <a:t>)</a:t>
            </a:r>
            <a:endParaRPr lang="en-US" sz="1800" dirty="0"/>
          </a:p>
        </c:rich>
      </c:tx>
      <c:layout>
        <c:manualLayout>
          <c:xMode val="edge"/>
          <c:yMode val="edge"/>
          <c:x val="0.15318288812276476"/>
          <c:y val="8.7257636760886589E-2"/>
        </c:manualLayout>
      </c:layout>
      <c:overlay val="0"/>
    </c:title>
    <c:autoTitleDeleted val="0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446475222361339E-2"/>
          <c:y val="0.33990497522301905"/>
          <c:w val="0.8207834591990093"/>
          <c:h val="0.43642886915804069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Esclarecimento da Dúvida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5484029401116006"/>
                  <c:y val="5.8116138049629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0.00%</c:formatCode>
                <c:ptCount val="2"/>
                <c:pt idx="0">
                  <c:v>0.92510000000000003</c:v>
                </c:pt>
                <c:pt idx="1">
                  <c:v>7.4899999999999994E-2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23143793835214457"/>
          <c:y val="0.81403653762220818"/>
          <c:w val="0.31509292389532872"/>
          <c:h val="0.115326327857074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err="1"/>
              <a:t>Avaliação</a:t>
            </a:r>
            <a:r>
              <a:rPr lang="en-US" sz="1800" dirty="0"/>
              <a:t> do </a:t>
            </a:r>
            <a:r>
              <a:rPr lang="en-US" sz="1800" dirty="0" err="1"/>
              <a:t>Serviço</a:t>
            </a:r>
            <a:r>
              <a:rPr lang="en-US" sz="1800" dirty="0"/>
              <a:t> </a:t>
            </a:r>
            <a:r>
              <a:rPr lang="en-US" sz="1800" dirty="0" err="1" smtClean="0"/>
              <a:t>Prestado</a:t>
            </a:r>
            <a:endParaRPr lang="en-US" sz="1800" dirty="0" smtClean="0"/>
          </a:p>
          <a:p>
            <a:pPr>
              <a:defRPr sz="1800"/>
            </a:pPr>
            <a:r>
              <a:rPr lang="en-US" sz="1800" dirty="0" smtClean="0"/>
              <a:t>(9.429 </a:t>
            </a:r>
            <a:r>
              <a:rPr lang="en-US" sz="1800" dirty="0" err="1" smtClean="0"/>
              <a:t>participantes</a:t>
            </a:r>
            <a:r>
              <a:rPr lang="en-US" sz="1800" dirty="0" smtClean="0"/>
              <a:t>)</a:t>
            </a:r>
            <a:endParaRPr lang="en-US" sz="1800" dirty="0"/>
          </a:p>
        </c:rich>
      </c:tx>
      <c:layout>
        <c:manualLayout>
          <c:xMode val="edge"/>
          <c:yMode val="edge"/>
          <c:x val="0.18639585510631754"/>
          <c:y val="3.7037037037037035E-2"/>
        </c:manualLayout>
      </c:layout>
      <c:overlay val="0"/>
    </c:title>
    <c:autoTitleDeleted val="0"/>
    <c:view3D>
      <c:rotX val="30"/>
      <c:rotY val="2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9635119089827"/>
          <c:y val="0.30135199766695825"/>
          <c:w val="0.84124086450664304"/>
          <c:h val="0.50601691455234765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Avaliação do Serviço Prestado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Plan1!$A$2:$A$5</c:f>
              <c:strCache>
                <c:ptCount val="4"/>
                <c:pt idx="0">
                  <c:v>Insuficiente</c:v>
                </c:pt>
                <c:pt idx="1">
                  <c:v>Suficiente</c:v>
                </c:pt>
                <c:pt idx="2">
                  <c:v>bom</c:v>
                </c:pt>
                <c:pt idx="3">
                  <c:v>Excelente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8.1500000000000003E-2</c:v>
                </c:pt>
                <c:pt idx="1">
                  <c:v>0.11219999999999999</c:v>
                </c:pt>
                <c:pt idx="2">
                  <c:v>0.20669999999999999</c:v>
                </c:pt>
                <c:pt idx="3">
                  <c:v>0.59950000000000003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5922076407115779"/>
          <c:w val="0.99907757082111404"/>
          <c:h val="0.200038495188101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48573-ECAC-491D-B1E4-44F67186A47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E481D57-123B-4536-9F60-DD6CCA48CC5E}">
      <dgm:prSet phldrT="[Texto]"/>
      <dgm:spPr/>
      <dgm:t>
        <a:bodyPr/>
        <a:lstStyle/>
        <a:p>
          <a:r>
            <a:rPr lang="pt-BR" dirty="0" smtClean="0"/>
            <a:t>Atendimento ao Público</a:t>
          </a:r>
          <a:endParaRPr lang="pt-BR" dirty="0"/>
        </a:p>
      </dgm:t>
    </dgm:pt>
    <dgm:pt modelId="{3196B5A2-CFCC-4552-8EF3-90622F8A70FA}" type="parTrans" cxnId="{C7B768FE-960A-46B8-AB63-0C0FD4E2DEB4}">
      <dgm:prSet/>
      <dgm:spPr/>
      <dgm:t>
        <a:bodyPr/>
        <a:lstStyle/>
        <a:p>
          <a:endParaRPr lang="pt-BR"/>
        </a:p>
      </dgm:t>
    </dgm:pt>
    <dgm:pt modelId="{EA8B003E-2264-4E6D-932E-D32B2A614AC4}" type="sibTrans" cxnId="{C7B768FE-960A-46B8-AB63-0C0FD4E2DEB4}">
      <dgm:prSet/>
      <dgm:spPr/>
      <dgm:t>
        <a:bodyPr/>
        <a:lstStyle/>
        <a:p>
          <a:endParaRPr lang="pt-BR"/>
        </a:p>
      </dgm:t>
    </dgm:pt>
    <dgm:pt modelId="{2B596FBE-B35E-4529-BB38-C42E651DE146}">
      <dgm:prSet phldrT="[Texto]"/>
      <dgm:spPr/>
      <dgm:t>
        <a:bodyPr/>
        <a:lstStyle/>
        <a:p>
          <a:r>
            <a:rPr lang="pt-BR" dirty="0" smtClean="0"/>
            <a:t>Informação e Comunicação</a:t>
          </a:r>
          <a:endParaRPr lang="pt-BR" dirty="0"/>
        </a:p>
      </dgm:t>
    </dgm:pt>
    <dgm:pt modelId="{5C0EBE4E-B433-4D6E-BD1F-46779F46CC21}" type="parTrans" cxnId="{1AF62A86-DB0F-4AB9-A8E1-1787FE88FFB6}">
      <dgm:prSet/>
      <dgm:spPr/>
      <dgm:t>
        <a:bodyPr/>
        <a:lstStyle/>
        <a:p>
          <a:endParaRPr lang="pt-BR"/>
        </a:p>
      </dgm:t>
    </dgm:pt>
    <dgm:pt modelId="{1456A9F1-599B-450A-90CF-18EB68A224BF}" type="sibTrans" cxnId="{1AF62A86-DB0F-4AB9-A8E1-1787FE88FFB6}">
      <dgm:prSet/>
      <dgm:spPr/>
      <dgm:t>
        <a:bodyPr/>
        <a:lstStyle/>
        <a:p>
          <a:endParaRPr lang="pt-BR"/>
        </a:p>
      </dgm:t>
    </dgm:pt>
    <dgm:pt modelId="{C2568AAE-E637-4947-9B9B-24ACBA47923D}">
      <dgm:prSet phldrT="[Texto]"/>
      <dgm:spPr/>
      <dgm:t>
        <a:bodyPr/>
        <a:lstStyle/>
        <a:p>
          <a:r>
            <a:rPr lang="pt-BR" dirty="0" smtClean="0"/>
            <a:t>Procedimentos Internos</a:t>
          </a:r>
          <a:endParaRPr lang="pt-BR" dirty="0"/>
        </a:p>
      </dgm:t>
    </dgm:pt>
    <dgm:pt modelId="{75806D3E-2DF4-4791-B99F-C7D53B98CA72}" type="parTrans" cxnId="{834334A3-8C9B-48BE-A675-8B066D0E4597}">
      <dgm:prSet/>
      <dgm:spPr/>
      <dgm:t>
        <a:bodyPr/>
        <a:lstStyle/>
        <a:p>
          <a:endParaRPr lang="pt-BR"/>
        </a:p>
      </dgm:t>
    </dgm:pt>
    <dgm:pt modelId="{8A617B67-A539-44CE-BBC4-8909A6EBECFD}" type="sibTrans" cxnId="{834334A3-8C9B-48BE-A675-8B066D0E4597}">
      <dgm:prSet/>
      <dgm:spPr/>
      <dgm:t>
        <a:bodyPr/>
        <a:lstStyle/>
        <a:p>
          <a:endParaRPr lang="pt-BR"/>
        </a:p>
      </dgm:t>
    </dgm:pt>
    <dgm:pt modelId="{B0C71CB5-1996-4E4D-AFC0-3E220ED54351}">
      <dgm:prSet phldrT="[Texto]"/>
      <dgm:spPr/>
      <dgm:t>
        <a:bodyPr/>
        <a:lstStyle/>
        <a:p>
          <a:r>
            <a:rPr lang="pt-BR" dirty="0" smtClean="0"/>
            <a:t>Tecnologia da Informação</a:t>
          </a:r>
          <a:endParaRPr lang="pt-BR" dirty="0"/>
        </a:p>
      </dgm:t>
    </dgm:pt>
    <dgm:pt modelId="{139212FE-F9E7-41F7-B089-BDA8D2544051}" type="parTrans" cxnId="{5DE4FB92-3C33-441D-9D53-79CDD19C2DA1}">
      <dgm:prSet/>
      <dgm:spPr/>
      <dgm:t>
        <a:bodyPr/>
        <a:lstStyle/>
        <a:p>
          <a:endParaRPr lang="pt-BR"/>
        </a:p>
      </dgm:t>
    </dgm:pt>
    <dgm:pt modelId="{A3DC96D4-4894-4948-8020-2E933CB61E51}" type="sibTrans" cxnId="{5DE4FB92-3C33-441D-9D53-79CDD19C2DA1}">
      <dgm:prSet/>
      <dgm:spPr/>
      <dgm:t>
        <a:bodyPr/>
        <a:lstStyle/>
        <a:p>
          <a:endParaRPr lang="pt-BR"/>
        </a:p>
      </dgm:t>
    </dgm:pt>
    <dgm:pt modelId="{CA83AF6F-826C-463A-89EF-21CA9847DEF6}" type="pres">
      <dgm:prSet presAssocID="{89348573-ECAC-491D-B1E4-44F67186A47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CF77B37-5850-488D-91B6-C1797DE98CC8}" type="pres">
      <dgm:prSet presAssocID="{89348573-ECAC-491D-B1E4-44F67186A479}" presName="Name1" presStyleCnt="0"/>
      <dgm:spPr/>
    </dgm:pt>
    <dgm:pt modelId="{CA299F3C-0439-488D-BBAC-AEFBC29B4561}" type="pres">
      <dgm:prSet presAssocID="{89348573-ECAC-491D-B1E4-44F67186A479}" presName="cycle" presStyleCnt="0"/>
      <dgm:spPr/>
    </dgm:pt>
    <dgm:pt modelId="{5C407659-7E6F-456E-92D4-3DFE5A8568CA}" type="pres">
      <dgm:prSet presAssocID="{89348573-ECAC-491D-B1E4-44F67186A479}" presName="srcNode" presStyleLbl="node1" presStyleIdx="0" presStyleCnt="4"/>
      <dgm:spPr/>
    </dgm:pt>
    <dgm:pt modelId="{A2C3CA3B-F5D9-41B7-B714-C704F8086367}" type="pres">
      <dgm:prSet presAssocID="{89348573-ECAC-491D-B1E4-44F67186A479}" presName="conn" presStyleLbl="parChTrans1D2" presStyleIdx="0" presStyleCnt="1"/>
      <dgm:spPr/>
      <dgm:t>
        <a:bodyPr/>
        <a:lstStyle/>
        <a:p>
          <a:endParaRPr lang="pt-BR"/>
        </a:p>
      </dgm:t>
    </dgm:pt>
    <dgm:pt modelId="{13F119E1-A03E-4262-83A9-AC2934F3F6A7}" type="pres">
      <dgm:prSet presAssocID="{89348573-ECAC-491D-B1E4-44F67186A479}" presName="extraNode" presStyleLbl="node1" presStyleIdx="0" presStyleCnt="4"/>
      <dgm:spPr/>
    </dgm:pt>
    <dgm:pt modelId="{F42169EF-666F-4B51-91C2-F1CF010E4215}" type="pres">
      <dgm:prSet presAssocID="{89348573-ECAC-491D-B1E4-44F67186A479}" presName="dstNode" presStyleLbl="node1" presStyleIdx="0" presStyleCnt="4"/>
      <dgm:spPr/>
    </dgm:pt>
    <dgm:pt modelId="{3D75DE6C-E993-4D6B-A4E8-06239FB33AA7}" type="pres">
      <dgm:prSet presAssocID="{3E481D57-123B-4536-9F60-DD6CCA48CC5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7ED974-74EE-4951-AE5E-8A48F9AD8347}" type="pres">
      <dgm:prSet presAssocID="{3E481D57-123B-4536-9F60-DD6CCA48CC5E}" presName="accent_1" presStyleCnt="0"/>
      <dgm:spPr/>
    </dgm:pt>
    <dgm:pt modelId="{E35A98A5-B75C-44DD-9736-7D0226ECE0C4}" type="pres">
      <dgm:prSet presAssocID="{3E481D57-123B-4536-9F60-DD6CCA48CC5E}" presName="accentRepeatNode" presStyleLbl="solidFgAcc1" presStyleIdx="0" presStyleCnt="4"/>
      <dgm:spPr/>
    </dgm:pt>
    <dgm:pt modelId="{49A1C5BB-B321-4630-9118-E949ECD99B89}" type="pres">
      <dgm:prSet presAssocID="{2B596FBE-B35E-4529-BB38-C42E651DE14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CE703F-6896-43FB-9975-1D93730994BB}" type="pres">
      <dgm:prSet presAssocID="{2B596FBE-B35E-4529-BB38-C42E651DE146}" presName="accent_2" presStyleCnt="0"/>
      <dgm:spPr/>
    </dgm:pt>
    <dgm:pt modelId="{91B3F40D-E551-4392-BE11-9111489B5983}" type="pres">
      <dgm:prSet presAssocID="{2B596FBE-B35E-4529-BB38-C42E651DE146}" presName="accentRepeatNode" presStyleLbl="solidFgAcc1" presStyleIdx="1" presStyleCnt="4"/>
      <dgm:spPr/>
    </dgm:pt>
    <dgm:pt modelId="{B77669CA-4393-4052-AB3B-D83C3AF1CF49}" type="pres">
      <dgm:prSet presAssocID="{C2568AAE-E637-4947-9B9B-24ACBA47923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832D3E-BBD5-41A0-8323-6CC49C672DD0}" type="pres">
      <dgm:prSet presAssocID="{C2568AAE-E637-4947-9B9B-24ACBA47923D}" presName="accent_3" presStyleCnt="0"/>
      <dgm:spPr/>
    </dgm:pt>
    <dgm:pt modelId="{943CD85E-71E4-4B29-8EE8-468E48B8B0B9}" type="pres">
      <dgm:prSet presAssocID="{C2568AAE-E637-4947-9B9B-24ACBA47923D}" presName="accentRepeatNode" presStyleLbl="solidFgAcc1" presStyleIdx="2" presStyleCnt="4"/>
      <dgm:spPr/>
    </dgm:pt>
    <dgm:pt modelId="{DA8DD161-CE0C-4B3F-BF11-36C6E55A3484}" type="pres">
      <dgm:prSet presAssocID="{B0C71CB5-1996-4E4D-AFC0-3E220ED5435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F22CE3-109B-4A21-9DA4-6589FDA6A50E}" type="pres">
      <dgm:prSet presAssocID="{B0C71CB5-1996-4E4D-AFC0-3E220ED54351}" presName="accent_4" presStyleCnt="0"/>
      <dgm:spPr/>
    </dgm:pt>
    <dgm:pt modelId="{FA2AA347-08D4-4C16-8DDC-D55ED8E6E70A}" type="pres">
      <dgm:prSet presAssocID="{B0C71CB5-1996-4E4D-AFC0-3E220ED54351}" presName="accentRepeatNode" presStyleLbl="solidFgAcc1" presStyleIdx="3" presStyleCnt="4"/>
      <dgm:spPr/>
    </dgm:pt>
  </dgm:ptLst>
  <dgm:cxnLst>
    <dgm:cxn modelId="{C7B768FE-960A-46B8-AB63-0C0FD4E2DEB4}" srcId="{89348573-ECAC-491D-B1E4-44F67186A479}" destId="{3E481D57-123B-4536-9F60-DD6CCA48CC5E}" srcOrd="0" destOrd="0" parTransId="{3196B5A2-CFCC-4552-8EF3-90622F8A70FA}" sibTransId="{EA8B003E-2264-4E6D-932E-D32B2A614AC4}"/>
    <dgm:cxn modelId="{0A5F8260-D497-4B29-BF49-D87D20491FC6}" type="presOf" srcId="{B0C71CB5-1996-4E4D-AFC0-3E220ED54351}" destId="{DA8DD161-CE0C-4B3F-BF11-36C6E55A3484}" srcOrd="0" destOrd="0" presId="urn:microsoft.com/office/officeart/2008/layout/VerticalCurvedList"/>
    <dgm:cxn modelId="{AB1DA0A0-D4A9-4CCC-B44D-7C941D4C9537}" type="presOf" srcId="{89348573-ECAC-491D-B1E4-44F67186A479}" destId="{CA83AF6F-826C-463A-89EF-21CA9847DEF6}" srcOrd="0" destOrd="0" presId="urn:microsoft.com/office/officeart/2008/layout/VerticalCurvedList"/>
    <dgm:cxn modelId="{1AF62A86-DB0F-4AB9-A8E1-1787FE88FFB6}" srcId="{89348573-ECAC-491D-B1E4-44F67186A479}" destId="{2B596FBE-B35E-4529-BB38-C42E651DE146}" srcOrd="1" destOrd="0" parTransId="{5C0EBE4E-B433-4D6E-BD1F-46779F46CC21}" sibTransId="{1456A9F1-599B-450A-90CF-18EB68A224BF}"/>
    <dgm:cxn modelId="{F9C28AFE-B352-4752-A455-5B051D7E35D2}" type="presOf" srcId="{EA8B003E-2264-4E6D-932E-D32B2A614AC4}" destId="{A2C3CA3B-F5D9-41B7-B714-C704F8086367}" srcOrd="0" destOrd="0" presId="urn:microsoft.com/office/officeart/2008/layout/VerticalCurvedList"/>
    <dgm:cxn modelId="{834334A3-8C9B-48BE-A675-8B066D0E4597}" srcId="{89348573-ECAC-491D-B1E4-44F67186A479}" destId="{C2568AAE-E637-4947-9B9B-24ACBA47923D}" srcOrd="2" destOrd="0" parTransId="{75806D3E-2DF4-4791-B99F-C7D53B98CA72}" sibTransId="{8A617B67-A539-44CE-BBC4-8909A6EBECFD}"/>
    <dgm:cxn modelId="{08930360-890E-47F7-8C17-E86C7639C0F6}" type="presOf" srcId="{2B596FBE-B35E-4529-BB38-C42E651DE146}" destId="{49A1C5BB-B321-4630-9118-E949ECD99B89}" srcOrd="0" destOrd="0" presId="urn:microsoft.com/office/officeart/2008/layout/VerticalCurvedList"/>
    <dgm:cxn modelId="{61F37DF3-79E7-476E-9C0E-21EFFF838DA3}" type="presOf" srcId="{3E481D57-123B-4536-9F60-DD6CCA48CC5E}" destId="{3D75DE6C-E993-4D6B-A4E8-06239FB33AA7}" srcOrd="0" destOrd="0" presId="urn:microsoft.com/office/officeart/2008/layout/VerticalCurvedList"/>
    <dgm:cxn modelId="{B5F522FD-B467-486C-80A4-69DADF905803}" type="presOf" srcId="{C2568AAE-E637-4947-9B9B-24ACBA47923D}" destId="{B77669CA-4393-4052-AB3B-D83C3AF1CF49}" srcOrd="0" destOrd="0" presId="urn:microsoft.com/office/officeart/2008/layout/VerticalCurvedList"/>
    <dgm:cxn modelId="{5DE4FB92-3C33-441D-9D53-79CDD19C2DA1}" srcId="{89348573-ECAC-491D-B1E4-44F67186A479}" destId="{B0C71CB5-1996-4E4D-AFC0-3E220ED54351}" srcOrd="3" destOrd="0" parTransId="{139212FE-F9E7-41F7-B089-BDA8D2544051}" sibTransId="{A3DC96D4-4894-4948-8020-2E933CB61E51}"/>
    <dgm:cxn modelId="{A2B6F56B-8DBF-449C-A1FA-E1891B2527AD}" type="presParOf" srcId="{CA83AF6F-826C-463A-89EF-21CA9847DEF6}" destId="{8CF77B37-5850-488D-91B6-C1797DE98CC8}" srcOrd="0" destOrd="0" presId="urn:microsoft.com/office/officeart/2008/layout/VerticalCurvedList"/>
    <dgm:cxn modelId="{B921E21B-FF4C-46E5-8E0C-D03FDB3D9C95}" type="presParOf" srcId="{8CF77B37-5850-488D-91B6-C1797DE98CC8}" destId="{CA299F3C-0439-488D-BBAC-AEFBC29B4561}" srcOrd="0" destOrd="0" presId="urn:microsoft.com/office/officeart/2008/layout/VerticalCurvedList"/>
    <dgm:cxn modelId="{46FE783F-7D4E-4F84-8A5D-13A70AD42178}" type="presParOf" srcId="{CA299F3C-0439-488D-BBAC-AEFBC29B4561}" destId="{5C407659-7E6F-456E-92D4-3DFE5A8568CA}" srcOrd="0" destOrd="0" presId="urn:microsoft.com/office/officeart/2008/layout/VerticalCurvedList"/>
    <dgm:cxn modelId="{3981FCD2-5899-4BB4-9707-D7023FEEE2FC}" type="presParOf" srcId="{CA299F3C-0439-488D-BBAC-AEFBC29B4561}" destId="{A2C3CA3B-F5D9-41B7-B714-C704F8086367}" srcOrd="1" destOrd="0" presId="urn:microsoft.com/office/officeart/2008/layout/VerticalCurvedList"/>
    <dgm:cxn modelId="{1C946B3A-D5F8-429B-8037-CFF41DF973B3}" type="presParOf" srcId="{CA299F3C-0439-488D-BBAC-AEFBC29B4561}" destId="{13F119E1-A03E-4262-83A9-AC2934F3F6A7}" srcOrd="2" destOrd="0" presId="urn:microsoft.com/office/officeart/2008/layout/VerticalCurvedList"/>
    <dgm:cxn modelId="{5D4606E5-D53B-4679-9F25-6560D5C60FA9}" type="presParOf" srcId="{CA299F3C-0439-488D-BBAC-AEFBC29B4561}" destId="{F42169EF-666F-4B51-91C2-F1CF010E4215}" srcOrd="3" destOrd="0" presId="urn:microsoft.com/office/officeart/2008/layout/VerticalCurvedList"/>
    <dgm:cxn modelId="{53A90073-07C5-4D48-AE2A-E39858D945FB}" type="presParOf" srcId="{8CF77B37-5850-488D-91B6-C1797DE98CC8}" destId="{3D75DE6C-E993-4D6B-A4E8-06239FB33AA7}" srcOrd="1" destOrd="0" presId="urn:microsoft.com/office/officeart/2008/layout/VerticalCurvedList"/>
    <dgm:cxn modelId="{32FAD25F-269A-49F1-9609-F73241E8C704}" type="presParOf" srcId="{8CF77B37-5850-488D-91B6-C1797DE98CC8}" destId="{1E7ED974-74EE-4951-AE5E-8A48F9AD8347}" srcOrd="2" destOrd="0" presId="urn:microsoft.com/office/officeart/2008/layout/VerticalCurvedList"/>
    <dgm:cxn modelId="{D5C1EA95-862F-494A-A2B4-0BA2053C196A}" type="presParOf" srcId="{1E7ED974-74EE-4951-AE5E-8A48F9AD8347}" destId="{E35A98A5-B75C-44DD-9736-7D0226ECE0C4}" srcOrd="0" destOrd="0" presId="urn:microsoft.com/office/officeart/2008/layout/VerticalCurvedList"/>
    <dgm:cxn modelId="{F7A0AA36-42A0-42EB-8691-66916531B137}" type="presParOf" srcId="{8CF77B37-5850-488D-91B6-C1797DE98CC8}" destId="{49A1C5BB-B321-4630-9118-E949ECD99B89}" srcOrd="3" destOrd="0" presId="urn:microsoft.com/office/officeart/2008/layout/VerticalCurvedList"/>
    <dgm:cxn modelId="{5947D5A1-9BA9-4F7C-A385-ECB7C5F071E9}" type="presParOf" srcId="{8CF77B37-5850-488D-91B6-C1797DE98CC8}" destId="{B1CE703F-6896-43FB-9975-1D93730994BB}" srcOrd="4" destOrd="0" presId="urn:microsoft.com/office/officeart/2008/layout/VerticalCurvedList"/>
    <dgm:cxn modelId="{76059394-43E0-4EB6-B96E-562896EB5872}" type="presParOf" srcId="{B1CE703F-6896-43FB-9975-1D93730994BB}" destId="{91B3F40D-E551-4392-BE11-9111489B5983}" srcOrd="0" destOrd="0" presId="urn:microsoft.com/office/officeart/2008/layout/VerticalCurvedList"/>
    <dgm:cxn modelId="{B96DE9EB-B3EA-4CFD-8F8D-B9FB86492272}" type="presParOf" srcId="{8CF77B37-5850-488D-91B6-C1797DE98CC8}" destId="{B77669CA-4393-4052-AB3B-D83C3AF1CF49}" srcOrd="5" destOrd="0" presId="urn:microsoft.com/office/officeart/2008/layout/VerticalCurvedList"/>
    <dgm:cxn modelId="{FE691D7E-7123-440E-A857-9477D1186D9E}" type="presParOf" srcId="{8CF77B37-5850-488D-91B6-C1797DE98CC8}" destId="{64832D3E-BBD5-41A0-8323-6CC49C672DD0}" srcOrd="6" destOrd="0" presId="urn:microsoft.com/office/officeart/2008/layout/VerticalCurvedList"/>
    <dgm:cxn modelId="{8F4C4257-C878-480C-A925-477DB43048A0}" type="presParOf" srcId="{64832D3E-BBD5-41A0-8323-6CC49C672DD0}" destId="{943CD85E-71E4-4B29-8EE8-468E48B8B0B9}" srcOrd="0" destOrd="0" presId="urn:microsoft.com/office/officeart/2008/layout/VerticalCurvedList"/>
    <dgm:cxn modelId="{8B2B0212-C628-48C0-9F91-A7865F8CF916}" type="presParOf" srcId="{8CF77B37-5850-488D-91B6-C1797DE98CC8}" destId="{DA8DD161-CE0C-4B3F-BF11-36C6E55A3484}" srcOrd="7" destOrd="0" presId="urn:microsoft.com/office/officeart/2008/layout/VerticalCurvedList"/>
    <dgm:cxn modelId="{B3E51A4B-4851-4F0B-A2A7-8F6B43BD7F9C}" type="presParOf" srcId="{8CF77B37-5850-488D-91B6-C1797DE98CC8}" destId="{3AF22CE3-109B-4A21-9DA4-6589FDA6A50E}" srcOrd="8" destOrd="0" presId="urn:microsoft.com/office/officeart/2008/layout/VerticalCurvedList"/>
    <dgm:cxn modelId="{9219F5DB-BB43-4946-9662-1332D9C0DE84}" type="presParOf" srcId="{3AF22CE3-109B-4A21-9DA4-6589FDA6A50E}" destId="{FA2AA347-08D4-4C16-8DDC-D55ED8E6E7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3CA3B-F5D9-41B7-B714-C704F8086367}">
      <dsp:nvSpPr>
        <dsp:cNvPr id="0" name=""/>
        <dsp:cNvSpPr/>
      </dsp:nvSpPr>
      <dsp:spPr>
        <a:xfrm>
          <a:off x="-4843390" y="-742270"/>
          <a:ext cx="5768674" cy="5768674"/>
        </a:xfrm>
        <a:prstGeom prst="blockArc">
          <a:avLst>
            <a:gd name="adj1" fmla="val 18900000"/>
            <a:gd name="adj2" fmla="val 2700000"/>
            <a:gd name="adj3" fmla="val 37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5DE6C-E993-4D6B-A4E8-06239FB33AA7}">
      <dsp:nvSpPr>
        <dsp:cNvPr id="0" name=""/>
        <dsp:cNvSpPr/>
      </dsp:nvSpPr>
      <dsp:spPr>
        <a:xfrm>
          <a:off x="484564" y="329364"/>
          <a:ext cx="7584771" cy="659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13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Atendimento ao Público</a:t>
          </a:r>
          <a:endParaRPr lang="pt-BR" sz="3400" kern="1200" dirty="0"/>
        </a:p>
      </dsp:txBody>
      <dsp:txXfrm>
        <a:off x="484564" y="329364"/>
        <a:ext cx="7584771" cy="659071"/>
      </dsp:txXfrm>
    </dsp:sp>
    <dsp:sp modelId="{E35A98A5-B75C-44DD-9736-7D0226ECE0C4}">
      <dsp:nvSpPr>
        <dsp:cNvPr id="0" name=""/>
        <dsp:cNvSpPr/>
      </dsp:nvSpPr>
      <dsp:spPr>
        <a:xfrm>
          <a:off x="72645" y="246980"/>
          <a:ext cx="823838" cy="823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1C5BB-B321-4630-9118-E949ECD99B89}">
      <dsp:nvSpPr>
        <dsp:cNvPr id="0" name=""/>
        <dsp:cNvSpPr/>
      </dsp:nvSpPr>
      <dsp:spPr>
        <a:xfrm>
          <a:off x="862425" y="1318142"/>
          <a:ext cx="7206911" cy="659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13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Informação e Comunicação</a:t>
          </a:r>
          <a:endParaRPr lang="pt-BR" sz="3400" kern="1200" dirty="0"/>
        </a:p>
      </dsp:txBody>
      <dsp:txXfrm>
        <a:off x="862425" y="1318142"/>
        <a:ext cx="7206911" cy="659071"/>
      </dsp:txXfrm>
    </dsp:sp>
    <dsp:sp modelId="{91B3F40D-E551-4392-BE11-9111489B5983}">
      <dsp:nvSpPr>
        <dsp:cNvPr id="0" name=""/>
        <dsp:cNvSpPr/>
      </dsp:nvSpPr>
      <dsp:spPr>
        <a:xfrm>
          <a:off x="450505" y="1235758"/>
          <a:ext cx="823838" cy="823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669CA-4393-4052-AB3B-D83C3AF1CF49}">
      <dsp:nvSpPr>
        <dsp:cNvPr id="0" name=""/>
        <dsp:cNvSpPr/>
      </dsp:nvSpPr>
      <dsp:spPr>
        <a:xfrm>
          <a:off x="862425" y="2306919"/>
          <a:ext cx="7206911" cy="659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13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Procedimentos Internos</a:t>
          </a:r>
          <a:endParaRPr lang="pt-BR" sz="3400" kern="1200" dirty="0"/>
        </a:p>
      </dsp:txBody>
      <dsp:txXfrm>
        <a:off x="862425" y="2306919"/>
        <a:ext cx="7206911" cy="659071"/>
      </dsp:txXfrm>
    </dsp:sp>
    <dsp:sp modelId="{943CD85E-71E4-4B29-8EE8-468E48B8B0B9}">
      <dsp:nvSpPr>
        <dsp:cNvPr id="0" name=""/>
        <dsp:cNvSpPr/>
      </dsp:nvSpPr>
      <dsp:spPr>
        <a:xfrm>
          <a:off x="450505" y="2224536"/>
          <a:ext cx="823838" cy="823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DD161-CE0C-4B3F-BF11-36C6E55A3484}">
      <dsp:nvSpPr>
        <dsp:cNvPr id="0" name=""/>
        <dsp:cNvSpPr/>
      </dsp:nvSpPr>
      <dsp:spPr>
        <a:xfrm>
          <a:off x="484564" y="3295697"/>
          <a:ext cx="7584771" cy="659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13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Tecnologia da Informação</a:t>
          </a:r>
          <a:endParaRPr lang="pt-BR" sz="3400" kern="1200" dirty="0"/>
        </a:p>
      </dsp:txBody>
      <dsp:txXfrm>
        <a:off x="484564" y="3295697"/>
        <a:ext cx="7584771" cy="659071"/>
      </dsp:txXfrm>
    </dsp:sp>
    <dsp:sp modelId="{FA2AA347-08D4-4C16-8DDC-D55ED8E6E70A}">
      <dsp:nvSpPr>
        <dsp:cNvPr id="0" name=""/>
        <dsp:cNvSpPr/>
      </dsp:nvSpPr>
      <dsp:spPr>
        <a:xfrm>
          <a:off x="72645" y="3213313"/>
          <a:ext cx="823838" cy="823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9"/>
          <a:stretch/>
        </p:blipFill>
        <p:spPr>
          <a:xfrm>
            <a:off x="-14035" y="-25400"/>
            <a:ext cx="12202245" cy="3429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35200" y="2489200"/>
            <a:ext cx="9144000" cy="1684338"/>
          </a:xfrm>
        </p:spPr>
        <p:txBody>
          <a:bodyPr anchor="b">
            <a:normAutofit/>
          </a:bodyPr>
          <a:lstStyle>
            <a:lvl1pPr algn="r">
              <a:defRPr sz="5400" b="1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35200" y="4241006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00762"/>
            <a:ext cx="2743200" cy="401638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05/12/2016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100762"/>
            <a:ext cx="4114800" cy="365125"/>
          </a:xfrm>
        </p:spPr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03095"/>
            <a:ext cx="1681263" cy="16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4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05/12/2016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06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070099"/>
            <a:ext cx="5181600" cy="377680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2070099"/>
            <a:ext cx="5181600" cy="377680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05/12/2016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94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571500"/>
            <a:ext cx="10515600" cy="124618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841560"/>
            <a:ext cx="5157787" cy="6809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672557"/>
            <a:ext cx="5157787" cy="33496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841560"/>
            <a:ext cx="5183188" cy="6809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672557"/>
            <a:ext cx="5183188" cy="33496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05/12/2016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24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05/12/2016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58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01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-1335" y="1825625"/>
            <a:ext cx="12193335" cy="5032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65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noFill/>
              </a:ln>
              <a:noFill/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584200"/>
            <a:ext cx="10515600" cy="1205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052640"/>
            <a:ext cx="10515600" cy="373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140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17E47-F311-4931-AA60-92B6B217536B}" type="datetimeFigureOut">
              <a:rPr lang="pt-BR" smtClean="0"/>
              <a:t>05/12/2016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1404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/>
        </p:blipFill>
        <p:spPr>
          <a:xfrm>
            <a:off x="-1334" y="6502400"/>
            <a:ext cx="12193333" cy="3556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/>
        </p:blipFill>
        <p:spPr>
          <a:xfrm>
            <a:off x="-1335" y="0"/>
            <a:ext cx="12193333" cy="584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370288"/>
            <a:ext cx="1157890" cy="113942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38" y="6015041"/>
            <a:ext cx="2176162" cy="3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9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24990" y="2026227"/>
            <a:ext cx="8854209" cy="2836718"/>
          </a:xfrm>
        </p:spPr>
        <p:txBody>
          <a:bodyPr>
            <a:normAutofit/>
          </a:bodyPr>
          <a:lstStyle/>
          <a:p>
            <a:r>
              <a:rPr lang="pt-BR" dirty="0"/>
              <a:t>REUNIÃO ABERTA COM O SETOR REGULADO </a:t>
            </a:r>
            <a:br>
              <a:rPr lang="pt-BR" dirty="0"/>
            </a:br>
            <a:r>
              <a:rPr lang="pt-BR" dirty="0"/>
              <a:t>2ª Rodada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35200" y="4769426"/>
            <a:ext cx="9144000" cy="1127341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>            Jarbas </a:t>
            </a:r>
            <a:r>
              <a:rPr lang="pt-BR" b="1" dirty="0"/>
              <a:t>Barbosa da Silva </a:t>
            </a:r>
            <a:r>
              <a:rPr lang="pt-BR" b="1" dirty="0" smtClean="0"/>
              <a:t>Jr.</a:t>
            </a:r>
            <a:r>
              <a:rPr lang="pt-BR" b="1" dirty="0"/>
              <a:t>	</a:t>
            </a:r>
            <a:br>
              <a:rPr lang="pt-BR" b="1" dirty="0"/>
            </a:br>
            <a:r>
              <a:rPr lang="pt-BR" b="1" dirty="0" smtClean="0"/>
              <a:t>Diretor-Presidente </a:t>
            </a:r>
            <a:r>
              <a:rPr lang="pt-BR" b="1" dirty="0"/>
              <a:t>da </a:t>
            </a:r>
            <a:r>
              <a:rPr lang="pt-BR" b="1" dirty="0" smtClean="0"/>
              <a:t>Anvisa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10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Informação e Comunicação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accent1">
                    <a:lumMod val="50000"/>
                  </a:schemeClr>
                </a:solidFill>
              </a:rPr>
            </a:br>
            <a:endParaRPr lang="pt-BR" dirty="0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312551"/>
              </p:ext>
            </p:extLst>
          </p:nvPr>
        </p:nvGraphicFramePr>
        <p:xfrm>
          <a:off x="284691" y="1903409"/>
          <a:ext cx="11534776" cy="101123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534776"/>
              </a:tblGrid>
              <a:tr h="370956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Problemas</a:t>
                      </a:r>
                      <a:r>
                        <a:rPr lang="pt-BR" sz="1800" baseline="0" dirty="0" smtClean="0"/>
                        <a:t> e </a:t>
                      </a:r>
                      <a:r>
                        <a:rPr lang="pt-BR" sz="1800" dirty="0" smtClean="0"/>
                        <a:t>Sugestões</a:t>
                      </a:r>
                      <a:endParaRPr lang="pt-BR" sz="1800" dirty="0"/>
                    </a:p>
                  </a:txBody>
                  <a:tcPr marL="91455" marR="91455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28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smtClean="0"/>
                        <a:t>Setorização de publicações no DOU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smtClean="0"/>
                        <a:t>Elevado número de erros nas publicações do DOU</a:t>
                      </a:r>
                    </a:p>
                  </a:txBody>
                  <a:tcPr marL="91455" marR="91455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692734"/>
              </p:ext>
            </p:extLst>
          </p:nvPr>
        </p:nvGraphicFramePr>
        <p:xfrm>
          <a:off x="284691" y="3025767"/>
          <a:ext cx="11534776" cy="164288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538509"/>
                <a:gridCol w="3996267"/>
              </a:tblGrid>
              <a:tr h="3710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Providências</a:t>
                      </a:r>
                      <a:r>
                        <a:rPr lang="pt-BR" sz="1800" baseline="0" dirty="0" smtClean="0"/>
                        <a:t> Adotadas/Encaminhamentos</a:t>
                      </a:r>
                      <a:endParaRPr lang="pt-BR" sz="18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Previsão de Conclusão/Implantação</a:t>
                      </a:r>
                      <a:endParaRPr lang="pt-BR" sz="18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552"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Novo </a:t>
                      </a:r>
                      <a:r>
                        <a:rPr lang="pt-BR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layout</a:t>
                      </a:r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para as publicações, dentro do que a</a:t>
                      </a:r>
                      <a:r>
                        <a:rPr lang="pt-BR" sz="1600" b="0" i="0" u="none" strike="noStrike" baseline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Imprensa Nacional permite, conferindo melhor separação entre as empresas e entre cada Ato publicado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Concluído</a:t>
                      </a:r>
                      <a:endParaRPr lang="pt-BR" sz="16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50"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Comunicação, orientação e alerta</a:t>
                      </a:r>
                      <a:r>
                        <a:rPr lang="pt-BR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às demais Diretorias sobre as retificações nas publicações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Concluído</a:t>
                      </a:r>
                      <a:endParaRPr lang="pt-BR" sz="16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Informação e Comunicação</a:t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pt-BR" dirty="0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739577"/>
              </p:ext>
            </p:extLst>
          </p:nvPr>
        </p:nvGraphicFramePr>
        <p:xfrm>
          <a:off x="284691" y="1903409"/>
          <a:ext cx="11534776" cy="101123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534776"/>
              </a:tblGrid>
              <a:tr h="370956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Problemas</a:t>
                      </a:r>
                      <a:r>
                        <a:rPr lang="pt-BR" sz="1800" baseline="0" dirty="0" smtClean="0"/>
                        <a:t> e </a:t>
                      </a:r>
                      <a:r>
                        <a:rPr lang="pt-BR" sz="1800" dirty="0" smtClean="0"/>
                        <a:t>Sugestões</a:t>
                      </a:r>
                      <a:endParaRPr lang="pt-BR" sz="1800" dirty="0"/>
                    </a:p>
                  </a:txBody>
                  <a:tcPr marL="91455" marR="91455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28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smtClean="0"/>
                        <a:t>Dificuldade para encontrar normas no Portal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smtClean="0"/>
                        <a:t>Falta de qualidade dos dados disponíveis nas consultas do Portal da Anvisa</a:t>
                      </a:r>
                    </a:p>
                  </a:txBody>
                  <a:tcPr marL="91455" marR="91455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13226"/>
              </p:ext>
            </p:extLst>
          </p:nvPr>
        </p:nvGraphicFramePr>
        <p:xfrm>
          <a:off x="284691" y="3061179"/>
          <a:ext cx="11534776" cy="235241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538509"/>
                <a:gridCol w="3996267"/>
              </a:tblGrid>
              <a:tr h="3710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Providências</a:t>
                      </a:r>
                      <a:r>
                        <a:rPr lang="pt-BR" sz="1800" baseline="0" dirty="0" smtClean="0"/>
                        <a:t> Adotadas/Encaminhamentos</a:t>
                      </a:r>
                      <a:endParaRPr lang="pt-BR" sz="18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Previsão de Conclusão/Implantação</a:t>
                      </a:r>
                      <a:endParaRPr lang="pt-BR" sz="18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52"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Melhoria da ferramenta de busca do site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Janeiro/2017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50"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Instituição de novo</a:t>
                      </a:r>
                      <a:r>
                        <a:rPr lang="pt-BR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normativo e procedimentos internos </a:t>
                      </a:r>
                      <a:r>
                        <a:rPr lang="pt-BR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para atualização das informações no </a:t>
                      </a:r>
                      <a:r>
                        <a:rPr lang="pt-BR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Site: </a:t>
                      </a:r>
                      <a:r>
                        <a:rPr lang="pt-BR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Responsabilização dos gestores </a:t>
                      </a:r>
                      <a:r>
                        <a:rPr lang="pt-BR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pela atualização das informações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Normativo </a:t>
                      </a: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 ser publicado 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em Dezembro/16;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Revisão</a:t>
                      </a:r>
                      <a:r>
                        <a:rPr lang="pt-BR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dos conteúdos sempre que houver mudança de </a:t>
                      </a:r>
                      <a:r>
                        <a:rPr lang="pt-BR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normatização </a:t>
                      </a:r>
                      <a:r>
                        <a:rPr lang="pt-BR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 semestralmente, independente de </a:t>
                      </a:r>
                      <a:r>
                        <a:rPr lang="pt-BR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alterações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50"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Disponibilização</a:t>
                      </a:r>
                      <a:r>
                        <a:rPr lang="pt-BR" sz="1600" b="0" i="0" u="none" strike="noStrike" baseline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gradual da Base de Conhecimento da Central de Atendimento, no site da Anvisa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Previsão de disponibilização completa da Base Até 31/03/2017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Informação e Comunicação</a:t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pt-BR" dirty="0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232158"/>
              </p:ext>
            </p:extLst>
          </p:nvPr>
        </p:nvGraphicFramePr>
        <p:xfrm>
          <a:off x="284691" y="1903409"/>
          <a:ext cx="11534776" cy="101123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534776"/>
              </a:tblGrid>
              <a:tr h="370956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Problemas</a:t>
                      </a:r>
                      <a:r>
                        <a:rPr lang="pt-BR" sz="1800" baseline="0" dirty="0" smtClean="0"/>
                        <a:t> e </a:t>
                      </a:r>
                      <a:r>
                        <a:rPr lang="pt-BR" sz="1800" dirty="0" smtClean="0"/>
                        <a:t>Sugestões</a:t>
                      </a:r>
                      <a:endParaRPr lang="pt-BR" sz="1800" dirty="0"/>
                    </a:p>
                  </a:txBody>
                  <a:tcPr marL="91455" marR="91455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28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smtClean="0"/>
                        <a:t>Informações não atualizadas no portal da Anvisa sobre a situação de produtos, de acordo com as publicações</a:t>
                      </a:r>
                    </a:p>
                  </a:txBody>
                  <a:tcPr marL="91455" marR="91455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397997"/>
              </p:ext>
            </p:extLst>
          </p:nvPr>
        </p:nvGraphicFramePr>
        <p:xfrm>
          <a:off x="284691" y="3061179"/>
          <a:ext cx="11534776" cy="152958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538509"/>
                <a:gridCol w="3996267"/>
              </a:tblGrid>
              <a:tr h="3710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Providências</a:t>
                      </a:r>
                      <a:r>
                        <a:rPr lang="pt-BR" sz="1800" baseline="0" dirty="0" smtClean="0"/>
                        <a:t> Adotadas/Encaminhamentos</a:t>
                      </a:r>
                      <a:endParaRPr lang="pt-BR" sz="18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Previsão de Conclusão/Implantação</a:t>
                      </a:r>
                      <a:endParaRPr lang="pt-BR" sz="18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50"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Verificação</a:t>
                      </a:r>
                      <a:r>
                        <a:rPr lang="pt-BR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das inconsistências das consultas no Portal da Agência, e avaliação das informações disponíveis nos bancos de dados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 avaliação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50"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Interlocução com</a:t>
                      </a:r>
                      <a:r>
                        <a:rPr lang="pt-BR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representantes do setor regulado para melhoria dos dados apresentados nas consultas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0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Procedimentos Internos</a:t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pt-BR" dirty="0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216897"/>
              </p:ext>
            </p:extLst>
          </p:nvPr>
        </p:nvGraphicFramePr>
        <p:xfrm>
          <a:off x="284691" y="1903409"/>
          <a:ext cx="11534776" cy="15597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534776"/>
              </a:tblGrid>
              <a:tr h="370956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Problemas</a:t>
                      </a:r>
                      <a:r>
                        <a:rPr lang="pt-BR" sz="1800" baseline="0" dirty="0" smtClean="0"/>
                        <a:t> e </a:t>
                      </a:r>
                      <a:r>
                        <a:rPr lang="pt-BR" sz="1800" dirty="0" smtClean="0"/>
                        <a:t>Sugestões</a:t>
                      </a:r>
                      <a:endParaRPr lang="pt-BR" sz="1800" dirty="0"/>
                    </a:p>
                  </a:txBody>
                  <a:tcPr marL="91455" marR="91455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28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smtClean="0"/>
                        <a:t>Falta de harmonização do entendimento de normas entre especialistas para análise dos documentos submetidos pelo Setor Regulado.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smtClean="0"/>
                        <a:t>Emissão de exigências técnicas de forma fragmentada e com pouca clareza.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smtClean="0"/>
                        <a:t>Falta de transparência do processo de análise técnica dos documentos submetidos pelo Setor Regulado.</a:t>
                      </a:r>
                    </a:p>
                  </a:txBody>
                  <a:tcPr marL="91455" marR="91455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543967"/>
              </p:ext>
            </p:extLst>
          </p:nvPr>
        </p:nvGraphicFramePr>
        <p:xfrm>
          <a:off x="284691" y="3586109"/>
          <a:ext cx="11534776" cy="235257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538509"/>
                <a:gridCol w="3996267"/>
              </a:tblGrid>
              <a:tr h="3710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Providências</a:t>
                      </a:r>
                      <a:r>
                        <a:rPr lang="pt-BR" sz="1800" baseline="0" dirty="0" smtClean="0"/>
                        <a:t> Adotadas/Encaminhamentos</a:t>
                      </a:r>
                      <a:endParaRPr lang="pt-BR" sz="18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Previsão de Conclusão/Implantação</a:t>
                      </a:r>
                      <a:endParaRPr lang="pt-BR" sz="18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50"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PROJETO ESTRATÉGICO P6 - Ampliação da consistência e transparência nas práticas de emissão de exigências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2016-2019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50"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Detalhamento das informações sobre</a:t>
                      </a:r>
                      <a:r>
                        <a:rPr lang="pt-BR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 andamento dos processos, nas consultas realizadas no portal da Agência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1º trimestre de 2017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50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Implantação</a:t>
                      </a:r>
                      <a:r>
                        <a:rPr lang="pt-BR" sz="1600" baseline="0" dirty="0" smtClean="0"/>
                        <a:t> de nova plataforma tecnológica para todos os peticionamento eletrônicos</a:t>
                      </a:r>
                      <a:endParaRPr lang="pt-BR" sz="1600" dirty="0"/>
                    </a:p>
                  </a:txBody>
                  <a:tcPr marL="91455" marR="91455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Nova</a:t>
                      </a:r>
                      <a:r>
                        <a:rPr lang="pt-BR" sz="1600" baseline="0" dirty="0" smtClean="0"/>
                        <a:t> plataforma em fase de prospecção e pesquisa com empresas de grande porte. Previsão de implantação em 2017</a:t>
                      </a:r>
                      <a:endParaRPr lang="pt-BR" sz="1600" dirty="0"/>
                    </a:p>
                  </a:txBody>
                  <a:tcPr marL="91455" marR="91455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m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4" y="5977469"/>
            <a:ext cx="1129262" cy="52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2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lchete duplo 4"/>
          <p:cNvSpPr/>
          <p:nvPr/>
        </p:nvSpPr>
        <p:spPr>
          <a:xfrm>
            <a:off x="5979032" y="2804057"/>
            <a:ext cx="5417079" cy="3181879"/>
          </a:xfrm>
          <a:prstGeom prst="bracketPair">
            <a:avLst>
              <a:gd name="adj" fmla="val 12207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128588" indent="-128588">
              <a:lnSpc>
                <a:spcPts val="25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pt-BR" dirty="0"/>
              <a:t>Redução do tempo de fila de registro;</a:t>
            </a:r>
          </a:p>
          <a:p>
            <a:pPr marL="128588" indent="-128588">
              <a:lnSpc>
                <a:spcPts val="25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pt-BR" dirty="0"/>
              <a:t>Qualificação da análise técnica no processo de registro;</a:t>
            </a:r>
          </a:p>
          <a:p>
            <a:pPr marL="128588" indent="-128588">
              <a:lnSpc>
                <a:spcPts val="25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pt-BR" dirty="0"/>
              <a:t>Melhor comunicação e clareza com o setor regulado para cumprimento das exigências;</a:t>
            </a:r>
          </a:p>
          <a:p>
            <a:pPr marL="128588" indent="-128588">
              <a:lnSpc>
                <a:spcPts val="25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pt-BR" dirty="0"/>
              <a:t>Alinhamento com melhores práticas nacionais e internacionais;</a:t>
            </a:r>
          </a:p>
          <a:p>
            <a:pPr marL="128588" indent="-128588">
              <a:lnSpc>
                <a:spcPts val="25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pt-BR" dirty="0"/>
              <a:t>Implementação da ferramenta de e monitoramento das exigências;</a:t>
            </a:r>
          </a:p>
        </p:txBody>
      </p:sp>
      <p:sp>
        <p:nvSpPr>
          <p:cNvPr id="4" name="Retângulo 27"/>
          <p:cNvSpPr>
            <a:spLocks noChangeArrowheads="1"/>
          </p:cNvSpPr>
          <p:nvPr/>
        </p:nvSpPr>
        <p:spPr bwMode="auto">
          <a:xfrm>
            <a:off x="1036638" y="1933576"/>
            <a:ext cx="10325629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pt-BR" altLang="pt-BR" dirty="0">
                <a:latin typeface="+mn-lt"/>
              </a:rPr>
              <a:t>A partir do levantamento dos principais </a:t>
            </a:r>
            <a:r>
              <a:rPr lang="pt-BR" altLang="pt-BR" b="1" dirty="0">
                <a:solidFill>
                  <a:srgbClr val="44546A"/>
                </a:solidFill>
                <a:latin typeface="+mn-lt"/>
              </a:rPr>
              <a:t>problemas para emissão de exigências </a:t>
            </a:r>
            <a:r>
              <a:rPr lang="pt-BR" altLang="pt-BR" dirty="0">
                <a:latin typeface="+mn-lt"/>
              </a:rPr>
              <a:t>na visão dos técnicos, os resultados esperados com o projeto são:</a:t>
            </a:r>
            <a:endParaRPr lang="pt-BR" altLang="pt-BR" b="1" dirty="0">
              <a:solidFill>
                <a:srgbClr val="44546A"/>
              </a:solidFill>
              <a:latin typeface="+mn-lt"/>
            </a:endParaRPr>
          </a:p>
        </p:txBody>
      </p:sp>
      <p:pic>
        <p:nvPicPr>
          <p:cNvPr id="6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1097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036638" y="4790044"/>
            <a:ext cx="2955925" cy="0"/>
          </a:xfrm>
          <a:prstGeom prst="line">
            <a:avLst/>
          </a:prstGeom>
          <a:ln w="3175">
            <a:solidFill>
              <a:schemeClr val="tx1">
                <a:alpha val="21000"/>
              </a:schemeClr>
            </a:solidFill>
            <a:prstDash val="sysDot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004888" y="3878779"/>
            <a:ext cx="2955925" cy="0"/>
          </a:xfrm>
          <a:prstGeom prst="line">
            <a:avLst/>
          </a:prstGeom>
          <a:ln w="3175">
            <a:solidFill>
              <a:schemeClr val="tx1">
                <a:alpha val="21000"/>
              </a:schemeClr>
            </a:solidFill>
            <a:prstDash val="sysDot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114425" y="7046913"/>
            <a:ext cx="2955925" cy="0"/>
          </a:xfrm>
          <a:prstGeom prst="line">
            <a:avLst/>
          </a:prstGeom>
          <a:ln w="3175">
            <a:solidFill>
              <a:schemeClr val="tx1">
                <a:alpha val="21000"/>
              </a:schemeClr>
            </a:solidFill>
            <a:prstDash val="sysDot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37"/>
          <p:cNvSpPr>
            <a:spLocks noChangeArrowheads="1"/>
          </p:cNvSpPr>
          <p:nvPr/>
        </p:nvSpPr>
        <p:spPr bwMode="auto">
          <a:xfrm>
            <a:off x="913337" y="2999846"/>
            <a:ext cx="498184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2700"/>
              </a:lnSpc>
            </a:pPr>
            <a:r>
              <a:rPr lang="pt-BR" altLang="pt-BR" dirty="0">
                <a:latin typeface="+mn-lt"/>
              </a:rPr>
              <a:t>1. Redução do </a:t>
            </a:r>
            <a:r>
              <a:rPr lang="pt-BR" altLang="pt-BR" b="1" dirty="0">
                <a:solidFill>
                  <a:srgbClr val="44546A"/>
                </a:solidFill>
                <a:latin typeface="+mn-lt"/>
              </a:rPr>
              <a:t>volume de exigências emitidas</a:t>
            </a:r>
            <a:r>
              <a:rPr lang="pt-BR" altLang="pt-BR" dirty="0">
                <a:latin typeface="+mn-lt"/>
              </a:rPr>
              <a:t> pelas unidades organizacionais da Anvisa </a:t>
            </a:r>
            <a:endParaRPr lang="pt-BR" altLang="pt-BR" b="1" dirty="0">
              <a:solidFill>
                <a:srgbClr val="44546A"/>
              </a:solidFill>
              <a:latin typeface="+mn-lt"/>
            </a:endParaRPr>
          </a:p>
        </p:txBody>
      </p:sp>
      <p:sp>
        <p:nvSpPr>
          <p:cNvPr id="11" name="Retângulo 38"/>
          <p:cNvSpPr>
            <a:spLocks noChangeArrowheads="1"/>
          </p:cNvSpPr>
          <p:nvPr/>
        </p:nvSpPr>
        <p:spPr bwMode="auto">
          <a:xfrm>
            <a:off x="921804" y="3962386"/>
            <a:ext cx="483139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2700"/>
              </a:lnSpc>
            </a:pPr>
            <a:r>
              <a:rPr lang="pt-BR" altLang="pt-BR" dirty="0">
                <a:latin typeface="+mn-lt"/>
              </a:rPr>
              <a:t>2. Redução do </a:t>
            </a:r>
            <a:r>
              <a:rPr lang="pt-BR" altLang="pt-BR" b="1" dirty="0">
                <a:solidFill>
                  <a:srgbClr val="44546A"/>
                </a:solidFill>
                <a:latin typeface="+mn-lt"/>
              </a:rPr>
              <a:t>esforço</a:t>
            </a:r>
            <a:r>
              <a:rPr lang="pt-BR" altLang="pt-BR" dirty="0">
                <a:latin typeface="+mn-lt"/>
              </a:rPr>
              <a:t> com a </a:t>
            </a:r>
            <a:r>
              <a:rPr lang="pt-BR" altLang="pt-BR" b="1" dirty="0">
                <a:solidFill>
                  <a:srgbClr val="44546A"/>
                </a:solidFill>
                <a:latin typeface="+mn-lt"/>
              </a:rPr>
              <a:t>elaboração e emissão de exigências</a:t>
            </a:r>
          </a:p>
        </p:txBody>
      </p:sp>
      <p:sp>
        <p:nvSpPr>
          <p:cNvPr id="12" name="Retângulo 39"/>
          <p:cNvSpPr>
            <a:spLocks noChangeArrowheads="1"/>
          </p:cNvSpPr>
          <p:nvPr/>
        </p:nvSpPr>
        <p:spPr bwMode="auto">
          <a:xfrm>
            <a:off x="886350" y="4918044"/>
            <a:ext cx="483139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2700"/>
              </a:lnSpc>
            </a:pPr>
            <a:r>
              <a:rPr lang="pt-BR" altLang="pt-BR" dirty="0">
                <a:latin typeface="+mn-lt"/>
              </a:rPr>
              <a:t>3. Redução da </a:t>
            </a:r>
            <a:r>
              <a:rPr lang="pt-BR" altLang="pt-BR" b="1" dirty="0">
                <a:solidFill>
                  <a:srgbClr val="44546A"/>
                </a:solidFill>
                <a:latin typeface="+mn-lt"/>
              </a:rPr>
              <a:t>variabilidade</a:t>
            </a:r>
            <a:r>
              <a:rPr lang="pt-BR" altLang="pt-BR" dirty="0">
                <a:latin typeface="+mn-lt"/>
              </a:rPr>
              <a:t> de práticas e conteúdos para </a:t>
            </a:r>
            <a:r>
              <a:rPr lang="pt-BR" altLang="pt-BR" b="1" dirty="0">
                <a:solidFill>
                  <a:srgbClr val="44546A"/>
                </a:solidFill>
                <a:latin typeface="+mn-lt"/>
              </a:rPr>
              <a:t>emissão de exigências</a:t>
            </a:r>
          </a:p>
        </p:txBody>
      </p:sp>
      <p:pic>
        <p:nvPicPr>
          <p:cNvPr id="13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4" y="5926667"/>
            <a:ext cx="1129262" cy="52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38200" y="584200"/>
            <a:ext cx="10515600" cy="1205057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esultados Esperados com o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Projeto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PROJETO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ESTRATÉGICO P6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98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Procedimentos Internos</a:t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pt-BR" dirty="0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034996"/>
              </p:ext>
            </p:extLst>
          </p:nvPr>
        </p:nvGraphicFramePr>
        <p:xfrm>
          <a:off x="284691" y="1903409"/>
          <a:ext cx="11534776" cy="101123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534776"/>
              </a:tblGrid>
              <a:tr h="370956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Problemas</a:t>
                      </a:r>
                      <a:r>
                        <a:rPr lang="pt-BR" sz="1800" baseline="0" dirty="0" smtClean="0"/>
                        <a:t> e </a:t>
                      </a:r>
                      <a:r>
                        <a:rPr lang="pt-BR" sz="1800" dirty="0" smtClean="0"/>
                        <a:t>Sugestões</a:t>
                      </a:r>
                      <a:endParaRPr lang="pt-BR" sz="1800" dirty="0"/>
                    </a:p>
                  </a:txBody>
                  <a:tcPr marL="91455" marR="91455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28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smtClean="0"/>
                        <a:t>Não julgamento de recursos com pedidos de sustentação oral, nas reuniões nas quais foram pautados</a:t>
                      </a:r>
                    </a:p>
                  </a:txBody>
                  <a:tcPr marL="91455" marR="91455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503610"/>
              </p:ext>
            </p:extLst>
          </p:nvPr>
        </p:nvGraphicFramePr>
        <p:xfrm>
          <a:off x="284691" y="3061179"/>
          <a:ext cx="11534776" cy="152945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538509"/>
                <a:gridCol w="3996267"/>
              </a:tblGrid>
              <a:tr h="3710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Providências</a:t>
                      </a:r>
                      <a:r>
                        <a:rPr lang="pt-BR" sz="1800" baseline="0" dirty="0" smtClean="0"/>
                        <a:t> Adotadas/Encaminhamentos</a:t>
                      </a:r>
                      <a:endParaRPr lang="pt-BR" sz="18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Previsão de Conclusão/Implantação</a:t>
                      </a:r>
                      <a:endParaRPr lang="pt-BR" sz="18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52"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Organização da pauta de reuniões da Dicol</a:t>
                      </a:r>
                      <a:r>
                        <a:rPr lang="pt-BR" sz="1600" b="0" i="0" u="none" strike="noStrike" baseline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para que os recursos com pedidos de sustentação oral sejam tratados no início do julgamento dos recursos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Já implantado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50"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Revisão</a:t>
                      </a:r>
                      <a:r>
                        <a:rPr lang="pt-BR" sz="1600" b="0" i="0" u="none" strike="noStrike" baseline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dos prazos para divulgação das pautas das reuniões e disponibilização mais ágil dos processos que estiverem pautados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Primeiro trimestre de 2017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9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Tecnologia da Informação</a:t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pt-BR" dirty="0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441442"/>
              </p:ext>
            </p:extLst>
          </p:nvPr>
        </p:nvGraphicFramePr>
        <p:xfrm>
          <a:off x="284691" y="1903409"/>
          <a:ext cx="11534776" cy="101123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534776"/>
              </a:tblGrid>
              <a:tr h="370956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Problemas</a:t>
                      </a:r>
                      <a:r>
                        <a:rPr lang="pt-BR" sz="1800" baseline="0" dirty="0" smtClean="0"/>
                        <a:t> e </a:t>
                      </a:r>
                      <a:r>
                        <a:rPr lang="pt-BR" sz="1800" dirty="0" smtClean="0"/>
                        <a:t>Sugestões</a:t>
                      </a:r>
                      <a:endParaRPr lang="pt-BR" sz="1800" dirty="0"/>
                    </a:p>
                  </a:txBody>
                  <a:tcPr marL="91455" marR="91455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28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smtClean="0"/>
                        <a:t>Dificuldade de confirmação e acompanhamento dos protocolos realizados pelo Setor Regulado.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dirty="0" smtClean="0"/>
                        <a:t>Instabilidade de sistemas e do Portal da Anvisa</a:t>
                      </a:r>
                    </a:p>
                  </a:txBody>
                  <a:tcPr marL="91455" marR="91455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015358"/>
              </p:ext>
            </p:extLst>
          </p:nvPr>
        </p:nvGraphicFramePr>
        <p:xfrm>
          <a:off x="276225" y="3052712"/>
          <a:ext cx="11534776" cy="274869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538509"/>
                <a:gridCol w="3996267"/>
              </a:tblGrid>
              <a:tr h="3710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Providências</a:t>
                      </a:r>
                      <a:r>
                        <a:rPr lang="pt-BR" sz="1800" baseline="0" dirty="0" smtClean="0"/>
                        <a:t> Adotadas/Encaminhamentos</a:t>
                      </a:r>
                      <a:endParaRPr lang="pt-BR" sz="18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Previsão de Conclusão/Implantação</a:t>
                      </a:r>
                      <a:endParaRPr lang="pt-BR" sz="18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52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Desenvolvimento gradual</a:t>
                      </a:r>
                      <a:r>
                        <a:rPr lang="pt-BR" sz="1600" baseline="0" dirty="0"/>
                        <a:t> de uma nova solução em alta disponibilidade, com tecnologia moderna e </a:t>
                      </a:r>
                      <a:r>
                        <a:rPr lang="pt-BR" sz="1600" baseline="0" dirty="0" smtClean="0"/>
                        <a:t>responsiva. Permite </a:t>
                      </a:r>
                      <a:r>
                        <a:rPr lang="pt-BR" sz="1600" baseline="0" dirty="0"/>
                        <a:t>ainda o cadastramento de e-mail para recebimento de atualizações (</a:t>
                      </a:r>
                      <a:r>
                        <a:rPr lang="pt-BR" sz="1600" baseline="0" dirty="0" err="1"/>
                        <a:t>push</a:t>
                      </a:r>
                      <a:r>
                        <a:rPr lang="pt-BR" sz="1600" baseline="0" dirty="0"/>
                        <a:t>)</a:t>
                      </a:r>
                      <a:endParaRPr lang="pt-BR" sz="1600" dirty="0"/>
                    </a:p>
                  </a:txBody>
                  <a:tcPr marL="91455" marR="91455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As 04 primeiras consultas </a:t>
                      </a:r>
                      <a:r>
                        <a:rPr lang="pt-BR" sz="1600" dirty="0" smtClean="0"/>
                        <a:t>foram </a:t>
                      </a:r>
                      <a:r>
                        <a:rPr lang="pt-BR" sz="1600" dirty="0"/>
                        <a:t>Implantadas</a:t>
                      </a:r>
                      <a:r>
                        <a:rPr lang="pt-BR" sz="1600" baseline="0" dirty="0"/>
                        <a:t> </a:t>
                      </a:r>
                      <a:r>
                        <a:rPr lang="pt-BR" sz="1600" dirty="0"/>
                        <a:t> em </a:t>
                      </a:r>
                      <a:r>
                        <a:rPr lang="pt-BR" sz="1600" dirty="0" smtClean="0"/>
                        <a:t>23/11/16 (Situação de processos;</a:t>
                      </a:r>
                      <a:r>
                        <a:rPr lang="pt-BR" sz="1600" baseline="0" dirty="0" smtClean="0"/>
                        <a:t> Funcionamento de Empresas; Medicamentos; Alimentos)</a:t>
                      </a:r>
                      <a:r>
                        <a:rPr lang="pt-BR" sz="1600" dirty="0" smtClean="0"/>
                        <a:t>.</a:t>
                      </a:r>
                    </a:p>
                    <a:p>
                      <a:pPr algn="just"/>
                      <a:r>
                        <a:rPr lang="pt-BR" sz="1600" dirty="0" smtClean="0"/>
                        <a:t>As </a:t>
                      </a:r>
                      <a:r>
                        <a:rPr lang="pt-BR" sz="1600" dirty="0"/>
                        <a:t>demais</a:t>
                      </a:r>
                      <a:r>
                        <a:rPr lang="pt-BR" sz="1600" baseline="0" dirty="0"/>
                        <a:t> estarão disponíveis a partir de </a:t>
                      </a:r>
                      <a:r>
                        <a:rPr lang="pt-BR" sz="1600" baseline="0" dirty="0" smtClean="0"/>
                        <a:t>15/12/16</a:t>
                      </a:r>
                      <a:r>
                        <a:rPr lang="pt-BR" sz="1600" dirty="0" smtClean="0"/>
                        <a:t>.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baseline="0" dirty="0"/>
                        <a:t>Desde a implantação o sistema tem recebido em média 9 mil acessos dia.</a:t>
                      </a:r>
                      <a:endParaRPr lang="pt-BR" sz="1600" dirty="0"/>
                    </a:p>
                  </a:txBody>
                  <a:tcPr marL="91455" marR="91455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50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Implementação </a:t>
                      </a:r>
                      <a:r>
                        <a:rPr lang="pt-BR" sz="1600" dirty="0"/>
                        <a:t>de solução de alta disponibilidade elevando de 227 </a:t>
                      </a:r>
                      <a:r>
                        <a:rPr lang="pt-BR" sz="1600" dirty="0" smtClean="0"/>
                        <a:t>para 908</a:t>
                      </a:r>
                      <a:r>
                        <a:rPr lang="pt-BR" sz="1600" baseline="0" dirty="0" smtClean="0"/>
                        <a:t> acessos simultâneos aos sistemas da Anvisa</a:t>
                      </a:r>
                      <a:endParaRPr lang="pt-BR" sz="1600" dirty="0"/>
                    </a:p>
                  </a:txBody>
                  <a:tcPr marL="91455" marR="91455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Concluído em </a:t>
                      </a:r>
                      <a:r>
                        <a:rPr lang="pt-BR" sz="1600" dirty="0" smtClean="0"/>
                        <a:t>11/11/16. </a:t>
                      </a:r>
                      <a:endParaRPr lang="pt-BR" sz="1600" dirty="0"/>
                    </a:p>
                  </a:txBody>
                  <a:tcPr marL="91455" marR="91455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6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Tecnologia da Informação</a:t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pt-BR" dirty="0"/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127911"/>
              </p:ext>
            </p:extLst>
          </p:nvPr>
        </p:nvGraphicFramePr>
        <p:xfrm>
          <a:off x="267759" y="1977445"/>
          <a:ext cx="11534776" cy="308396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538509"/>
                <a:gridCol w="3996267"/>
              </a:tblGrid>
              <a:tr h="3710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Providências</a:t>
                      </a:r>
                      <a:r>
                        <a:rPr lang="pt-BR" sz="1800" baseline="0" dirty="0" smtClean="0"/>
                        <a:t> Adotadas/Encaminhamentos</a:t>
                      </a:r>
                      <a:endParaRPr lang="pt-BR" sz="18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Previsão de Conclusão/Implantação</a:t>
                      </a:r>
                      <a:endParaRPr lang="pt-BR" sz="18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50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Implantação</a:t>
                      </a:r>
                      <a:r>
                        <a:rPr lang="pt-BR" sz="1600" baseline="0" dirty="0" smtClean="0"/>
                        <a:t> de nova plataforma tecnológica para todos os peticionamento eletrônicos</a:t>
                      </a:r>
                      <a:endParaRPr lang="pt-BR" sz="1600" dirty="0"/>
                    </a:p>
                  </a:txBody>
                  <a:tcPr marL="91455" marR="91455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Nova</a:t>
                      </a:r>
                      <a:r>
                        <a:rPr lang="pt-BR" sz="1600" baseline="0" dirty="0" smtClean="0"/>
                        <a:t> plataforma em fase de prospecção e pesquisa com empresas de grande porte. Previsão de implantação em 2017</a:t>
                      </a:r>
                      <a:endParaRPr lang="pt-BR" sz="1600" dirty="0" smtClean="0"/>
                    </a:p>
                  </a:txBody>
                  <a:tcPr marL="91455" marR="91455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Implantação de novo link de Internet com 300 Mbps e ampliação do link atual de 160 Mbps para 900 Mbps.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Portanto, a partir de dezembro de 2016 a Anvisa passará a ter 2 links de internet (300 Mbps e 160 Mbps) sendo que em 2017, um dos links será aumentado para 900 Mbps e o outro permanecerá em 300 Mbps. Atualmente há apenas 01 link de 160 Mbps.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Novo link instalado em novembro de 2016. Será ativado em 09/12/2016.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Ampliação do link atual previsto para o primeiro semestre </a:t>
                      </a: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pt-BR" sz="160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2017.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50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Implementação  de serviço interno de monitoramento dos sistemas, 24 horas, 7 dias por semana. Permite a atuação imediata em caso de falha ou instabilidade dos sistemas. </a:t>
                      </a:r>
                    </a:p>
                  </a:txBody>
                  <a:tcPr marL="91455" marR="91455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Implantado</a:t>
                      </a:r>
                      <a:r>
                        <a:rPr lang="pt-BR" sz="1600" baseline="0" dirty="0" smtClean="0"/>
                        <a:t> em setembro de 2016</a:t>
                      </a:r>
                      <a:endParaRPr lang="pt-BR" sz="1600" dirty="0" smtClean="0"/>
                    </a:p>
                  </a:txBody>
                  <a:tcPr marL="91455" marR="91455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5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Problemas e Sugestões - 1ª Reunião (19/09/2016)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accent1">
                    <a:lumMod val="50000"/>
                  </a:schemeClr>
                </a:solidFill>
              </a:rPr>
            </a:br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36059259"/>
              </p:ext>
            </p:extLst>
          </p:nvPr>
        </p:nvGraphicFramePr>
        <p:xfrm>
          <a:off x="2032000" y="1854200"/>
          <a:ext cx="8128000" cy="428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31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56" y="1703350"/>
            <a:ext cx="4837248" cy="4298882"/>
          </a:xfrm>
          <a:prstGeom prst="ellipse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Atendimento ao Público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accent1">
                    <a:lumMod val="50000"/>
                  </a:schemeClr>
                </a:solidFill>
              </a:rPr>
            </a:b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567503" y="2207607"/>
            <a:ext cx="550365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Atendimento Telefônico¹</a:t>
            </a:r>
            <a:endParaRPr lang="pt-B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567502" y="4880437"/>
            <a:ext cx="550365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Formulário Eletrônico²</a:t>
            </a:r>
            <a:endParaRPr lang="pt-B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6042884"/>
            <a:ext cx="904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1 - Atendimento </a:t>
            </a:r>
            <a:r>
              <a:rPr lang="pt-BR" sz="1200" dirty="0"/>
              <a:t>Telefônico (0800 642 </a:t>
            </a:r>
            <a:r>
              <a:rPr lang="pt-BR" sz="1200" dirty="0" smtClean="0"/>
              <a:t>9782) disponível </a:t>
            </a:r>
            <a:r>
              <a:rPr lang="pt-BR" sz="1200" dirty="0"/>
              <a:t>das 7h30 às 19h30, de segunda à sexta-feira, exceto </a:t>
            </a:r>
            <a:r>
              <a:rPr lang="pt-BR" sz="1200" dirty="0" smtClean="0"/>
              <a:t>feriados;</a:t>
            </a:r>
          </a:p>
          <a:p>
            <a:r>
              <a:rPr lang="pt-BR" sz="1200" dirty="0" smtClean="0"/>
              <a:t>2 – Formulário Eletrônico disponível no portal da Anvisa na Internet (Fale conosco); </a:t>
            </a:r>
            <a:endParaRPr lang="pt-BR" sz="12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5" y="3138032"/>
            <a:ext cx="4126106" cy="1429517"/>
          </a:xfrm>
          <a:prstGeom prst="rect">
            <a:avLst/>
          </a:prstGeom>
        </p:spPr>
      </p:pic>
      <p:sp>
        <p:nvSpPr>
          <p:cNvPr id="16" name="Seta para a direita 15"/>
          <p:cNvSpPr/>
          <p:nvPr/>
        </p:nvSpPr>
        <p:spPr>
          <a:xfrm rot="19975117">
            <a:off x="4370203" y="2953316"/>
            <a:ext cx="922618" cy="3694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Seta para a direita 16"/>
          <p:cNvSpPr/>
          <p:nvPr/>
        </p:nvSpPr>
        <p:spPr>
          <a:xfrm rot="1993729">
            <a:off x="4377927" y="4483586"/>
            <a:ext cx="922618" cy="3694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14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o 57"/>
          <p:cNvGrpSpPr>
            <a:grpSpLocks/>
          </p:cNvGrpSpPr>
          <p:nvPr/>
        </p:nvGrpSpPr>
        <p:grpSpPr bwMode="auto">
          <a:xfrm>
            <a:off x="9242810" y="2754561"/>
            <a:ext cx="2949190" cy="2667049"/>
            <a:chOff x="6371834" y="3863316"/>
            <a:chExt cx="1104980" cy="1635095"/>
          </a:xfrm>
        </p:grpSpPr>
        <p:pic>
          <p:nvPicPr>
            <p:cNvPr id="48" name="Imagem 5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87" t="11534" r="23930" b="13187"/>
            <a:stretch>
              <a:fillRect/>
            </a:stretch>
          </p:blipFill>
          <p:spPr bwMode="auto">
            <a:xfrm>
              <a:off x="6371834" y="3863316"/>
              <a:ext cx="1104980" cy="1635095"/>
            </a:xfrm>
            <a:prstGeom prst="rect">
              <a:avLst/>
            </a:prstGeom>
            <a:solidFill>
              <a:srgbClr val="1F1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CaixaDeTexto 59"/>
            <p:cNvSpPr txBox="1">
              <a:spLocks noChangeArrowheads="1"/>
            </p:cNvSpPr>
            <p:nvPr/>
          </p:nvSpPr>
          <p:spPr bwMode="auto">
            <a:xfrm>
              <a:off x="6428974" y="4311061"/>
              <a:ext cx="990698" cy="735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pt-BR" altLang="pt-BR" b="1" dirty="0" smtClean="0">
                  <a:latin typeface="+mn-lt"/>
                </a:rPr>
                <a:t>Unidades da Anvisa</a:t>
              </a:r>
            </a:p>
            <a:p>
              <a:pPr algn="ctr" eaLnBrk="1" hangingPunct="1"/>
              <a:r>
                <a:rPr lang="pt-BR" altLang="pt-BR" b="1" dirty="0" smtClean="0">
                  <a:latin typeface="+mn-lt"/>
                </a:rPr>
                <a:t>(Dúvidas específicas, que não constam da Base de Conhecimento¹)</a:t>
              </a:r>
              <a:endParaRPr lang="pt-BR" altLang="pt-BR" b="1" dirty="0">
                <a:latin typeface="+mn-lt"/>
              </a:endParaRPr>
            </a:p>
          </p:txBody>
        </p:sp>
      </p:grpSp>
      <p:grpSp>
        <p:nvGrpSpPr>
          <p:cNvPr id="44" name="Grupo 57"/>
          <p:cNvGrpSpPr>
            <a:grpSpLocks/>
          </p:cNvGrpSpPr>
          <p:nvPr/>
        </p:nvGrpSpPr>
        <p:grpSpPr bwMode="auto">
          <a:xfrm>
            <a:off x="6136198" y="2751674"/>
            <a:ext cx="3106612" cy="2537255"/>
            <a:chOff x="6256142" y="3863316"/>
            <a:chExt cx="1369342" cy="1635095"/>
          </a:xfrm>
        </p:grpSpPr>
        <p:pic>
          <p:nvPicPr>
            <p:cNvPr id="45" name="Imagem 5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87" t="11534" r="23930" b="13187"/>
            <a:stretch>
              <a:fillRect/>
            </a:stretch>
          </p:blipFill>
          <p:spPr bwMode="auto">
            <a:xfrm>
              <a:off x="6256142" y="3863316"/>
              <a:ext cx="1369342" cy="1635095"/>
            </a:xfrm>
            <a:prstGeom prst="rect">
              <a:avLst/>
            </a:prstGeom>
            <a:solidFill>
              <a:srgbClr val="1F1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CaixaDeTexto 59"/>
            <p:cNvSpPr txBox="1">
              <a:spLocks noChangeArrowheads="1"/>
            </p:cNvSpPr>
            <p:nvPr/>
          </p:nvSpPr>
          <p:spPr bwMode="auto">
            <a:xfrm>
              <a:off x="6334369" y="4118631"/>
              <a:ext cx="1212888" cy="113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pt-BR" altLang="pt-BR" b="1" dirty="0" smtClean="0">
                  <a:latin typeface="+mn-lt"/>
                </a:rPr>
                <a:t>Equipe Especializada da Central de Atendimento</a:t>
              </a:r>
            </a:p>
            <a:p>
              <a:pPr algn="ctr" eaLnBrk="1" hangingPunct="1"/>
              <a:r>
                <a:rPr lang="pt-BR" altLang="pt-BR" b="1" dirty="0" smtClean="0">
                  <a:latin typeface="+mn-lt"/>
                </a:rPr>
                <a:t>(Dúvidas mais complexas, respondidas com informações da Base de Conhecimento¹)</a:t>
              </a:r>
              <a:endParaRPr lang="pt-BR" altLang="pt-BR" b="1" dirty="0">
                <a:latin typeface="+mn-lt"/>
              </a:endParaRPr>
            </a:p>
          </p:txBody>
        </p:sp>
      </p:grpSp>
      <p:grpSp>
        <p:nvGrpSpPr>
          <p:cNvPr id="38" name="Grupo 57"/>
          <p:cNvGrpSpPr>
            <a:grpSpLocks/>
          </p:cNvGrpSpPr>
          <p:nvPr/>
        </p:nvGrpSpPr>
        <p:grpSpPr bwMode="auto">
          <a:xfrm>
            <a:off x="3792351" y="2754561"/>
            <a:ext cx="2057397" cy="950912"/>
            <a:chOff x="6383030" y="4360658"/>
            <a:chExt cx="1042161" cy="673576"/>
          </a:xfrm>
        </p:grpSpPr>
        <p:pic>
          <p:nvPicPr>
            <p:cNvPr id="39" name="Imagem 5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87" t="11534" r="23930" b="13187"/>
            <a:stretch>
              <a:fillRect/>
            </a:stretch>
          </p:blipFill>
          <p:spPr bwMode="auto">
            <a:xfrm>
              <a:off x="6383030" y="4360658"/>
              <a:ext cx="1042161" cy="673576"/>
            </a:xfrm>
            <a:prstGeom prst="rect">
              <a:avLst/>
            </a:prstGeom>
            <a:solidFill>
              <a:srgbClr val="1F1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CaixaDeTexto 59"/>
            <p:cNvSpPr txBox="1">
              <a:spLocks noChangeArrowheads="1"/>
            </p:cNvSpPr>
            <p:nvPr/>
          </p:nvSpPr>
          <p:spPr bwMode="auto">
            <a:xfrm>
              <a:off x="6417337" y="4451947"/>
              <a:ext cx="939236" cy="457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pt-BR" altLang="pt-BR" b="1" dirty="0" err="1" smtClean="0">
                  <a:latin typeface="+mn-lt"/>
                </a:rPr>
                <a:t>Teleoperador</a:t>
              </a:r>
              <a:endParaRPr lang="pt-BR" altLang="pt-BR" b="1" dirty="0" smtClean="0">
                <a:latin typeface="+mn-lt"/>
              </a:endParaRPr>
            </a:p>
            <a:p>
              <a:pPr algn="ctr" eaLnBrk="1" hangingPunct="1"/>
              <a:r>
                <a:rPr lang="pt-BR" altLang="pt-BR" b="1" dirty="0" smtClean="0">
                  <a:latin typeface="+mn-lt"/>
                </a:rPr>
                <a:t>(Dúvidas simples)</a:t>
              </a:r>
              <a:endParaRPr lang="pt-BR" altLang="pt-BR" b="1" dirty="0">
                <a:latin typeface="+mn-lt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Atendimento ao Público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accent1">
                    <a:lumMod val="50000"/>
                  </a:schemeClr>
                </a:solidFill>
              </a:rPr>
            </a:b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2" y="3371307"/>
            <a:ext cx="1425044" cy="142504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05319" y="2920456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Usuário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3725321" y="1993883"/>
            <a:ext cx="50800" cy="38354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085397" y="2030653"/>
            <a:ext cx="50800" cy="383540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9242811" y="2045726"/>
            <a:ext cx="50800" cy="38137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4349862" y="1875874"/>
            <a:ext cx="136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 Nível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7180908" y="1875874"/>
            <a:ext cx="136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2º </a:t>
            </a: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10205979" y="1875874"/>
            <a:ext cx="136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3º Nível</a:t>
            </a:r>
          </a:p>
        </p:txBody>
      </p:sp>
      <p:sp>
        <p:nvSpPr>
          <p:cNvPr id="10" name="Seta para a direita 9"/>
          <p:cNvSpPr/>
          <p:nvPr/>
        </p:nvSpPr>
        <p:spPr>
          <a:xfrm>
            <a:off x="1659466" y="4159019"/>
            <a:ext cx="4546601" cy="1262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Formulário Eletrônico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1659466" y="2598722"/>
            <a:ext cx="2142068" cy="1262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Atendimento Telefônico (0800)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4891" y="6102786"/>
            <a:ext cx="847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¹</a:t>
            </a:r>
            <a:r>
              <a:rPr lang="pt-BR" sz="1200" dirty="0" smtClean="0"/>
              <a:t>Base de Conhecimento: Informações fornecidas pelas Unidades da Anvisa, em linguagem simples, que fica à disposição da equipe da Central de Atendimento</a:t>
            </a:r>
            <a:endParaRPr lang="pt-BR" sz="1200" dirty="0"/>
          </a:p>
        </p:txBody>
      </p:sp>
      <p:sp>
        <p:nvSpPr>
          <p:cNvPr id="51" name="Espaço Reservado para Conteúdo 2"/>
          <p:cNvSpPr>
            <a:spLocks noGrp="1"/>
          </p:cNvSpPr>
          <p:nvPr>
            <p:ph idx="1"/>
          </p:nvPr>
        </p:nvSpPr>
        <p:spPr>
          <a:xfrm>
            <a:off x="36694" y="1926129"/>
            <a:ext cx="3714027" cy="4958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Fluxo de Atendimento</a:t>
            </a: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48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Atendimento ao Público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accent1">
                    <a:lumMod val="50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54401" y="1925640"/>
            <a:ext cx="5274733" cy="4958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solidFill>
                  <a:schemeClr val="tx2"/>
                </a:solidFill>
              </a:rPr>
              <a:t>Quantidade de Atendimentos</a:t>
            </a:r>
            <a:endParaRPr lang="pt-BR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275191"/>
              </p:ext>
            </p:extLst>
          </p:nvPr>
        </p:nvGraphicFramePr>
        <p:xfrm>
          <a:off x="1656291" y="2488671"/>
          <a:ext cx="8667750" cy="1463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3407"/>
                <a:gridCol w="1584343"/>
              </a:tblGrid>
              <a:tr h="365934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aseline="0" dirty="0" smtClean="0"/>
                        <a:t>JANEIRO A OUTUBRO DE 2016</a:t>
                      </a:r>
                      <a:endParaRPr lang="pt-BR" sz="1800" dirty="0"/>
                    </a:p>
                  </a:txBody>
                  <a:tcPr marL="91450" marR="91450" marT="45743" marB="45743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65914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TOTAL DE PROTOCOLOS</a:t>
                      </a:r>
                      <a:r>
                        <a:rPr lang="pt-BR" sz="1800" b="1" baseline="0" dirty="0" smtClean="0"/>
                        <a:t> ABERTOS</a:t>
                      </a:r>
                      <a:endParaRPr lang="pt-BR" sz="1800" b="1" dirty="0"/>
                    </a:p>
                  </a:txBody>
                  <a:tcPr marL="91450" marR="9145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361.876</a:t>
                      </a:r>
                      <a:endParaRPr lang="pt-BR" sz="1800" b="1" dirty="0"/>
                    </a:p>
                  </a:txBody>
                  <a:tcPr marL="91450" marR="91450" marT="45733" marB="45733"/>
                </a:tc>
              </a:tr>
              <a:tr h="365914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Protocolos</a:t>
                      </a:r>
                      <a:r>
                        <a:rPr lang="pt-BR" sz="1800" baseline="0" dirty="0" smtClean="0"/>
                        <a:t> respondidos no prazo de até 15 dias </a:t>
                      </a:r>
                      <a:endParaRPr lang="pt-BR" sz="1800" b="0" dirty="0"/>
                    </a:p>
                  </a:txBody>
                  <a:tcPr marL="91450" marR="9145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94,61%</a:t>
                      </a:r>
                      <a:endParaRPr lang="pt-BR" sz="1800" b="0" dirty="0"/>
                    </a:p>
                  </a:txBody>
                  <a:tcPr marL="91450" marR="91450" marT="45733" marB="45733"/>
                </a:tc>
              </a:tr>
              <a:tr h="365914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Tempo médio de resposta </a:t>
                      </a:r>
                      <a:endParaRPr lang="pt-BR" sz="1800" b="0" dirty="0"/>
                    </a:p>
                  </a:txBody>
                  <a:tcPr marL="91450" marR="9145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4,6 dias</a:t>
                      </a:r>
                      <a:endParaRPr lang="pt-BR" sz="1800" b="0" dirty="0"/>
                    </a:p>
                  </a:txBody>
                  <a:tcPr marL="91450" marR="91450" marT="45733" marB="45733"/>
                </a:tc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794893"/>
              </p:ext>
            </p:extLst>
          </p:nvPr>
        </p:nvGraphicFramePr>
        <p:xfrm>
          <a:off x="1648354" y="4139671"/>
          <a:ext cx="8667750" cy="14684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083407"/>
                <a:gridCol w="1584343"/>
              </a:tblGrid>
              <a:tr h="370939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Total de Protocolos Abertos pela Central Telefônica</a:t>
                      </a:r>
                      <a:endParaRPr lang="pt-BR" sz="1800" dirty="0"/>
                    </a:p>
                  </a:txBody>
                  <a:tcPr marL="91450" marR="91450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309.191 (85%)</a:t>
                      </a:r>
                      <a:endParaRPr lang="pt-BR" sz="1800" b="0" dirty="0"/>
                    </a:p>
                  </a:txBody>
                  <a:tcPr marL="91450" marR="91450" marT="45732" marB="45732"/>
                </a:tc>
              </a:tr>
              <a:tr h="365846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Respostas</a:t>
                      </a:r>
                      <a:r>
                        <a:rPr lang="pt-BR" sz="1800" baseline="0" dirty="0" smtClean="0"/>
                        <a:t> no primeiro nível de atendimento da Central Telefônica</a:t>
                      </a:r>
                      <a:endParaRPr lang="pt-BR" sz="1800" dirty="0"/>
                    </a:p>
                  </a:txBody>
                  <a:tcPr marL="91450" marR="91450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81,67%</a:t>
                      </a:r>
                      <a:endParaRPr lang="pt-BR" sz="1800" b="0" dirty="0"/>
                    </a:p>
                  </a:txBody>
                  <a:tcPr marL="91450" marR="91450" marT="45732" marB="45732"/>
                </a:tc>
              </a:tr>
              <a:tr h="365826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Total de Protocolos Abertos por</a:t>
                      </a:r>
                      <a:r>
                        <a:rPr lang="pt-BR" sz="1800" baseline="0" dirty="0" smtClean="0"/>
                        <a:t> Canais Eletrônicos</a:t>
                      </a:r>
                      <a:endParaRPr lang="pt-BR" sz="1800" dirty="0"/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52.685 (15%)</a:t>
                      </a:r>
                      <a:endParaRPr lang="pt-BR" sz="1800" b="0" dirty="0"/>
                    </a:p>
                  </a:txBody>
                  <a:tcPr marL="91450" marR="91450" marT="45722" marB="45722"/>
                </a:tc>
              </a:tr>
              <a:tr h="365826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Respostas</a:t>
                      </a:r>
                      <a:r>
                        <a:rPr lang="pt-BR" sz="1800" baseline="0" dirty="0" smtClean="0"/>
                        <a:t> no primeiro nível de atendimento dos Canais Eletrônicos</a:t>
                      </a:r>
                      <a:endParaRPr lang="pt-BR" sz="1800" dirty="0"/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73,46%</a:t>
                      </a:r>
                      <a:endParaRPr lang="pt-BR" sz="1800" b="0" dirty="0"/>
                    </a:p>
                  </a:txBody>
                  <a:tcPr marL="91450" marR="91450" marT="45722" marB="4572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2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Atendimento ao Público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accent1">
                    <a:lumMod val="50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5733" y="1925640"/>
            <a:ext cx="11387667" cy="817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dirty="0" smtClean="0">
                <a:solidFill>
                  <a:schemeClr val="tx2"/>
                </a:solidFill>
              </a:rPr>
              <a:t>Pesquisa de Satisfação – Central de Atendimento¹</a:t>
            </a:r>
          </a:p>
          <a:p>
            <a:pPr marL="0" indent="0" algn="ctr">
              <a:buNone/>
            </a:pPr>
            <a:r>
              <a:rPr lang="pt-BR" sz="1800" b="1" dirty="0" smtClean="0">
                <a:solidFill>
                  <a:schemeClr val="tx2"/>
                </a:solidFill>
              </a:rPr>
              <a:t>Canal Telefônico e Canal Eletrônico</a:t>
            </a:r>
            <a:endParaRPr lang="pt-BR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9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334032"/>
              </p:ext>
            </p:extLst>
          </p:nvPr>
        </p:nvGraphicFramePr>
        <p:xfrm>
          <a:off x="411689" y="2759604"/>
          <a:ext cx="11636378" cy="3205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7511"/>
                <a:gridCol w="939800"/>
                <a:gridCol w="872067"/>
                <a:gridCol w="1397000"/>
              </a:tblGrid>
              <a:tr h="365934">
                <a:tc gridSpan="4">
                  <a:txBody>
                    <a:bodyPr/>
                    <a:lstStyle/>
                    <a:p>
                      <a:pPr algn="ctr"/>
                      <a:r>
                        <a:rPr lang="pt-BR" sz="1800" baseline="0" dirty="0" smtClean="0">
                          <a:latin typeface="+mn-lt"/>
                        </a:rPr>
                        <a:t>ÍNDICE DE SATISFAÇÃO DO USUÁRIO DA CENTRAL DE ATENDIMENTO  (ISU)</a:t>
                      </a:r>
                    </a:p>
                  </a:txBody>
                  <a:tcPr marL="91450" marR="91450" marT="45743" marB="45743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baseline="0" dirty="0" smtClean="0"/>
                    </a:p>
                  </a:txBody>
                  <a:tcPr marL="91450" marR="91450" marT="45743" marB="45743"/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baseline="0" dirty="0" smtClean="0"/>
                    </a:p>
                  </a:txBody>
                  <a:tcPr marL="91450" marR="91450" marT="45743" marB="45743"/>
                </a:tc>
              </a:tr>
              <a:tr h="201862">
                <a:tc rowSpan="2">
                  <a:txBody>
                    <a:bodyPr/>
                    <a:lstStyle/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 smtClean="0">
                          <a:effectLst/>
                          <a:latin typeface="+mn-lt"/>
                        </a:rPr>
                        <a:t>PERGUNTA</a:t>
                      </a:r>
                      <a:endParaRPr lang="pt-BR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8763" marR="8763" marT="8763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RESULTADOS ANO (%)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1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17" marB="0" anchor="b"/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</a:txBody>
                  <a:tcPr marL="91450" marR="91450" marT="45733" marB="45733"/>
                </a:tc>
              </a:tr>
              <a:tr h="181292">
                <a:tc vMerge="1">
                  <a:txBody>
                    <a:bodyPr/>
                    <a:lstStyle/>
                    <a:p>
                      <a:pPr marL="0" marR="0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8763" marR="8763" marT="8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1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1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2016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1450" marR="91450" marT="45733" marB="45733" anchor="ctr"/>
                </a:tc>
              </a:tr>
              <a:tr h="365914">
                <a:tc>
                  <a:txBody>
                    <a:bodyPr/>
                    <a:lstStyle/>
                    <a:p>
                      <a:pPr marL="0" marR="0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 maioria das vezes, o (a) senhor (a) obteve a resposta imediatamente ou no prazo informado? (Peso</a:t>
                      </a:r>
                      <a:r>
                        <a:rPr lang="pt-BR" sz="1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</a:t>
                      </a:r>
                      <a:r>
                        <a:rPr lang="pt-BR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– Resposta “Sim”</a:t>
                      </a:r>
                      <a:endParaRPr lang="pt-BR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8763" marR="8763" marT="8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76,84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  <a:latin typeface="+mn-lt"/>
                        </a:rPr>
                        <a:t>82,00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17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Pesquisa em andamento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marL="91450" marR="91450" marT="45733" marB="45733" anchor="ctr"/>
                </a:tc>
              </a:tr>
              <a:tr h="365914">
                <a:tc>
                  <a:txBody>
                    <a:bodyPr/>
                    <a:lstStyle/>
                    <a:p>
                      <a:pPr marL="0" marR="0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resposta dada a seu questionamento esclareceu a sua dúvida? (Peso 5</a:t>
                      </a:r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– Respostas “Na maioria das Vezes”</a:t>
                      </a:r>
                      <a:endParaRPr lang="pt-BR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8763" marR="8763" marT="8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69,1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76,76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17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800" b="0" dirty="0"/>
                    </a:p>
                  </a:txBody>
                  <a:tcPr marL="91450" marR="91450" marT="45733" marB="45733"/>
                </a:tc>
              </a:tr>
              <a:tr h="365914">
                <a:tc>
                  <a:txBody>
                    <a:bodyPr/>
                    <a:lstStyle/>
                    <a:p>
                      <a:pPr marL="0" marR="0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um modo geral, como o (a) senhor (a) avalia o serviço da Central de Atendimento, tanto pelo telefone (0800) como pelo portal da Anvisa (Fale Conosco)? (Peso 3</a:t>
                      </a:r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– Respostas “Ótimo ou Bom”</a:t>
                      </a:r>
                      <a:endParaRPr lang="pt-BR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8763" marR="8763" marT="8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71,55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76,27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17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800" b="0" dirty="0"/>
                    </a:p>
                  </a:txBody>
                  <a:tcPr marL="91450" marR="91450" marT="45733" marB="45733"/>
                </a:tc>
              </a:tr>
              <a:tr h="180519">
                <a:tc>
                  <a:txBody>
                    <a:bodyPr/>
                    <a:lstStyle/>
                    <a:p>
                      <a:pPr marL="0" marR="0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 smtClean="0">
                          <a:effectLst/>
                          <a:latin typeface="+mn-lt"/>
                        </a:rPr>
                        <a:t>Amostra</a:t>
                      </a:r>
                      <a:endParaRPr lang="pt-BR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8763" marR="8763" marT="8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latin typeface="+mn-lt"/>
                        </a:rPr>
                        <a:t>3.995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1450" marR="9145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latin typeface="+mn-lt"/>
                        </a:rPr>
                        <a:t>3.939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1450" marR="91450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3.943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1450" marR="91450" marT="45733" marB="45733"/>
                </a:tc>
              </a:tr>
              <a:tr h="365914">
                <a:tc>
                  <a:txBody>
                    <a:bodyPr/>
                    <a:lstStyle/>
                    <a:p>
                      <a:pPr marL="0" marR="0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 smtClean="0">
                          <a:effectLst/>
                          <a:latin typeface="+mn-lt"/>
                        </a:rPr>
                        <a:t>ISU (%)</a:t>
                      </a:r>
                      <a:endParaRPr lang="pt-BR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8763" marR="8763" marT="8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effectLst/>
                          <a:latin typeface="+mn-lt"/>
                        </a:rPr>
                        <a:t>71,38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effectLst/>
                          <a:latin typeface="+mn-lt"/>
                        </a:rPr>
                        <a:t>77,66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1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-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marL="91450" marR="91450" marT="45733" marB="45733"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8467" y="6042775"/>
            <a:ext cx="91778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200" dirty="0" smtClean="0">
                <a:cs typeface="Arial" charset="0"/>
              </a:rPr>
              <a:t>1 - </a:t>
            </a:r>
            <a:r>
              <a:rPr lang="pt-BR" sz="1200" dirty="0" smtClean="0">
                <a:latin typeface="+mn-lt"/>
                <a:cs typeface="Arial" charset="0"/>
              </a:rPr>
              <a:t>A Pesquisa </a:t>
            </a:r>
            <a:r>
              <a:rPr lang="pt-BR" sz="1200" dirty="0">
                <a:latin typeface="+mn-lt"/>
                <a:cs typeface="Arial" charset="0"/>
              </a:rPr>
              <a:t>de Satisfação dos Usuários da Central de </a:t>
            </a:r>
            <a:r>
              <a:rPr lang="pt-BR" sz="1200" dirty="0" smtClean="0">
                <a:latin typeface="+mn-lt"/>
                <a:cs typeface="Arial" charset="0"/>
              </a:rPr>
              <a:t>Atendimento é </a:t>
            </a:r>
            <a:r>
              <a:rPr lang="pt-BR" sz="1200" dirty="0">
                <a:latin typeface="+mn-lt"/>
                <a:cs typeface="Arial" charset="0"/>
              </a:rPr>
              <a:t>realizada anualmente, por meio de contatos ativos (ligações) para amostra de usuários (aleatórios) que entraram em contato ao longo do </a:t>
            </a:r>
            <a:r>
              <a:rPr lang="pt-BR" sz="1200" dirty="0" smtClean="0">
                <a:latin typeface="+mn-lt"/>
                <a:cs typeface="Arial" charset="0"/>
              </a:rPr>
              <a:t>ano por meio telefônico ou pelo “fale conosco” disponível no portal da Anvisa.</a:t>
            </a:r>
            <a:endParaRPr lang="pt-BR" sz="12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Atendimento ao Público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accent1">
                    <a:lumMod val="50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9467" y="1925640"/>
            <a:ext cx="11548533" cy="4958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dirty="0" smtClean="0">
                <a:solidFill>
                  <a:schemeClr val="tx2"/>
                </a:solidFill>
              </a:rPr>
              <a:t>Pesquisa de Satisfação - Atendimento Telefônico¹</a:t>
            </a:r>
          </a:p>
          <a:p>
            <a:pPr marL="0" indent="0" algn="ctr">
              <a:buNone/>
            </a:pPr>
            <a:r>
              <a:rPr lang="pt-BR" sz="1800" b="1" dirty="0" smtClean="0">
                <a:solidFill>
                  <a:schemeClr val="tx2"/>
                </a:solidFill>
              </a:rPr>
              <a:t>Pesquisa automática disponibilizada após todos os atendimentos telefônicos (Participação opcional do usuário)  </a:t>
            </a:r>
            <a:endParaRPr lang="pt-BR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809149435"/>
              </p:ext>
            </p:extLst>
          </p:nvPr>
        </p:nvGraphicFramePr>
        <p:xfrm>
          <a:off x="186266" y="2904054"/>
          <a:ext cx="4919133" cy="3056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693592807"/>
              </p:ext>
            </p:extLst>
          </p:nvPr>
        </p:nvGraphicFramePr>
        <p:xfrm>
          <a:off x="3691464" y="2878654"/>
          <a:ext cx="4919133" cy="3056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091347587"/>
              </p:ext>
            </p:extLst>
          </p:nvPr>
        </p:nvGraphicFramePr>
        <p:xfrm>
          <a:off x="7416801" y="2963333"/>
          <a:ext cx="4639733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467" y="6042775"/>
            <a:ext cx="9177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200" dirty="0" smtClean="0">
                <a:cs typeface="Arial" charset="0"/>
              </a:rPr>
              <a:t>1 – </a:t>
            </a:r>
            <a:r>
              <a:rPr lang="pt-BR" sz="1200" dirty="0" smtClean="0">
                <a:latin typeface="+mn-lt"/>
                <a:cs typeface="Arial" charset="0"/>
              </a:rPr>
              <a:t>Dados referentes ao período de Janeiro a Novembro de 2016.</a:t>
            </a:r>
            <a:endParaRPr lang="pt-BR" sz="12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Atendimento ao Público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accent1">
                    <a:lumMod val="50000"/>
                  </a:schemeClr>
                </a:solidFill>
              </a:rPr>
            </a:br>
            <a:endParaRPr lang="pt-BR" dirty="0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56148"/>
              </p:ext>
            </p:extLst>
          </p:nvPr>
        </p:nvGraphicFramePr>
        <p:xfrm>
          <a:off x="284691" y="1903409"/>
          <a:ext cx="11534776" cy="101123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534776"/>
              </a:tblGrid>
              <a:tr h="370956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Problemas</a:t>
                      </a:r>
                      <a:r>
                        <a:rPr lang="pt-BR" sz="1800" baseline="0" dirty="0" smtClean="0"/>
                        <a:t> e </a:t>
                      </a:r>
                      <a:r>
                        <a:rPr lang="pt-BR" sz="1800" dirty="0" smtClean="0"/>
                        <a:t>Sugestões</a:t>
                      </a:r>
                      <a:endParaRPr lang="pt-BR" sz="1800" dirty="0"/>
                    </a:p>
                  </a:txBody>
                  <a:tcPr marL="91455" marR="91455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28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smtClean="0"/>
                        <a:t>Prazo de resposta da Central de Atendimento longo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smtClean="0"/>
                        <a:t>Respostas da Central de Atendimento pouco precisas e insatisfatórias.</a:t>
                      </a:r>
                      <a:endParaRPr lang="pt-BR" sz="1800" dirty="0"/>
                    </a:p>
                  </a:txBody>
                  <a:tcPr marL="91455" marR="91455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729808"/>
              </p:ext>
            </p:extLst>
          </p:nvPr>
        </p:nvGraphicFramePr>
        <p:xfrm>
          <a:off x="284691" y="3025767"/>
          <a:ext cx="11534776" cy="293178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538509"/>
                <a:gridCol w="3996267"/>
              </a:tblGrid>
              <a:tr h="3710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Providências</a:t>
                      </a:r>
                      <a:r>
                        <a:rPr lang="pt-BR" sz="1800" baseline="0" dirty="0" smtClean="0"/>
                        <a:t> Adotadas/Encaminhamentos</a:t>
                      </a:r>
                      <a:endParaRPr lang="pt-BR" sz="18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Previsão de Conclusão/Implantação</a:t>
                      </a:r>
                      <a:endParaRPr lang="pt-BR" sz="18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279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Instituição de novo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normativo e procedimentos internos </a:t>
                      </a:r>
                      <a:r>
                        <a:rPr lang="pt-BR" sz="1600" baseline="0" dirty="0" smtClean="0"/>
                        <a:t>para atualização das informações na Base de Conhecimento da Central de Atendimento: Responsabilização dos gestores pela atualização das informações </a:t>
                      </a:r>
                      <a:endParaRPr lang="pt-BR" sz="16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Normativo a ser publicado em Dezembro/16: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Revisão</a:t>
                      </a:r>
                      <a:r>
                        <a:rPr lang="pt-BR" sz="1600" baseline="0" dirty="0" smtClean="0"/>
                        <a:t> dos conteúdos sempre que houver mudança de normatização e semestralmente, independente de alterações;</a:t>
                      </a:r>
                      <a:endParaRPr lang="pt-BR" sz="16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50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Instituição de Equipe para atuar como cidadão e/ou representante de empresa do setor regulado, visando a verificação e avaliação das respostas dadas pela Anvisa</a:t>
                      </a:r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Previsão para início das atividades no segundo trimestre de 2017</a:t>
                      </a:r>
                      <a:endParaRPr lang="pt-BR" sz="16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33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Disponibilização de link para avaliação das respostas recebidas pelos canais eletrônicos</a:t>
                      </a:r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A</a:t>
                      </a:r>
                      <a:r>
                        <a:rPr lang="pt-BR" sz="1600" baseline="0" dirty="0" smtClean="0"/>
                        <a:t> partir de dezembro de 2016</a:t>
                      </a:r>
                      <a:endParaRPr lang="pt-BR" sz="16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50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Publicação dos boletins de atendimento, que conterão detalhes sobre os atendimentos oferecidos e sua avaliação</a:t>
                      </a:r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A partir de janeiro de 2017</a:t>
                      </a:r>
                      <a:endParaRPr lang="pt-BR" sz="16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2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Atendimento ao Público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accent1">
                    <a:lumMod val="50000"/>
                  </a:schemeClr>
                </a:solidFill>
              </a:rPr>
            </a:br>
            <a:endParaRPr lang="pt-BR" dirty="0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174581"/>
              </p:ext>
            </p:extLst>
          </p:nvPr>
        </p:nvGraphicFramePr>
        <p:xfrm>
          <a:off x="284691" y="1903409"/>
          <a:ext cx="11534776" cy="128538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534776"/>
              </a:tblGrid>
              <a:tr h="370956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Problemas</a:t>
                      </a:r>
                      <a:r>
                        <a:rPr lang="pt-BR" sz="1800" baseline="0" dirty="0" smtClean="0"/>
                        <a:t> e </a:t>
                      </a:r>
                      <a:r>
                        <a:rPr lang="pt-BR" sz="1800" dirty="0" smtClean="0"/>
                        <a:t>Sugestões</a:t>
                      </a:r>
                      <a:endParaRPr lang="pt-BR" sz="1800" dirty="0"/>
                    </a:p>
                  </a:txBody>
                  <a:tcPr marL="91455" marR="91455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28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smtClean="0"/>
                        <a:t>Dificuldade para agendamento de reuniões no Parlatório.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smtClean="0"/>
                        <a:t>Impossibilidade de agendamento de reuniões no Parlatório com duas ou mais unidades organizacionais diferentes.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smtClean="0"/>
                        <a:t>Ausência de justificativa para não atendimento das empresas no Parlatório.</a:t>
                      </a:r>
                    </a:p>
                  </a:txBody>
                  <a:tcPr marL="91455" marR="91455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023350"/>
              </p:ext>
            </p:extLst>
          </p:nvPr>
        </p:nvGraphicFramePr>
        <p:xfrm>
          <a:off x="267758" y="3305158"/>
          <a:ext cx="11534776" cy="241330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538509"/>
                <a:gridCol w="3996267"/>
              </a:tblGrid>
              <a:tr h="3710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Providências</a:t>
                      </a:r>
                      <a:r>
                        <a:rPr lang="pt-BR" sz="1800" baseline="0" dirty="0" smtClean="0"/>
                        <a:t> Adotadas/Encaminhamentos</a:t>
                      </a:r>
                      <a:endParaRPr lang="pt-BR" sz="18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Previsão de Conclusão/Implantação</a:t>
                      </a:r>
                      <a:endParaRPr lang="pt-BR" sz="1800" dirty="0"/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279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Melhorias no Sistema de agendamento de reuniões do Parlatório:</a:t>
                      </a:r>
                    </a:p>
                    <a:p>
                      <a:pPr algn="just"/>
                      <a:endParaRPr lang="pt-BR" sz="1600" dirty="0" smtClean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 smtClean="0"/>
                        <a:t>Aprimorar a transparência, possibilitando a visualização das datas disponíveis;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 smtClean="0"/>
                        <a:t>Categorizar as opções para solicitações de reuniões,  para as quais as unidades não poderão recusar o atendimento;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 smtClean="0"/>
                        <a:t>Permitir o agendamento com mais de uma unidade;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 smtClean="0"/>
                        <a:t>Criação do Parlatório Virtual, para atendimento por meio de videoconferência, utilizando o sistema Skype® for Business;</a:t>
                      </a:r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Alteração do Sistema:</a:t>
                      </a:r>
                      <a:r>
                        <a:rPr lang="pt-BR" sz="1600" baseline="0" dirty="0" smtClean="0"/>
                        <a:t> Dezembro de 2016</a:t>
                      </a:r>
                      <a:endParaRPr lang="pt-BR" sz="1600" dirty="0" smtClean="0"/>
                    </a:p>
                    <a:p>
                      <a:pPr algn="just"/>
                      <a:endParaRPr lang="pt-BR" sz="1600" dirty="0" smtClean="0"/>
                    </a:p>
                    <a:p>
                      <a:pPr algn="just"/>
                      <a:r>
                        <a:rPr lang="pt-BR" sz="1600" dirty="0" smtClean="0"/>
                        <a:t>Testes e Homologação: Janeiro e Fevereiro/2017</a:t>
                      </a:r>
                    </a:p>
                    <a:p>
                      <a:pPr algn="just"/>
                      <a:endParaRPr lang="pt-BR" sz="1600" dirty="0" smtClean="0"/>
                    </a:p>
                    <a:p>
                      <a:pPr algn="just"/>
                      <a:r>
                        <a:rPr lang="pt-BR" sz="1600" dirty="0" smtClean="0"/>
                        <a:t>Implantação: Março/2017</a:t>
                      </a:r>
                    </a:p>
                  </a:txBody>
                  <a:tcPr marL="91455" marR="91455"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3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delo PowerPoint AZUL.potx" id="{90A9E3A8-7AE6-4DCB-AA57-9B9A4832518C}" vid="{28B2991F-16A9-4F39-AB31-5FE5C226143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PowerPoint AZUL</Template>
  <TotalTime>413</TotalTime>
  <Words>1565</Words>
  <Application>Microsoft Office PowerPoint</Application>
  <PresentationFormat>Personalizar</PresentationFormat>
  <Paragraphs>199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REUNIÃO ABERTA COM O SETOR REGULADO  2ª Rodada</vt:lpstr>
      <vt:lpstr> Problemas e Sugestões - 1ª Reunião (19/09/2016) </vt:lpstr>
      <vt:lpstr> Atendimento ao Público </vt:lpstr>
      <vt:lpstr> Atendimento ao Público </vt:lpstr>
      <vt:lpstr> Atendimento ao Público </vt:lpstr>
      <vt:lpstr> Atendimento ao Público </vt:lpstr>
      <vt:lpstr> Atendimento ao Público </vt:lpstr>
      <vt:lpstr> Atendimento ao Público </vt:lpstr>
      <vt:lpstr> Atendimento ao Público </vt:lpstr>
      <vt:lpstr> Informação e Comunicação </vt:lpstr>
      <vt:lpstr> Informação e Comunicação </vt:lpstr>
      <vt:lpstr> Informação e Comunicação </vt:lpstr>
      <vt:lpstr> Procedimentos Internos </vt:lpstr>
      <vt:lpstr> Resultados Esperados com o Projeto  PROJETO ESTRATÉGICO P6  </vt:lpstr>
      <vt:lpstr> Procedimentos Internos </vt:lpstr>
      <vt:lpstr> Tecnologia da Informação </vt:lpstr>
      <vt:lpstr> Tecnologia da Informação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EMERGÊNCIAS EM SAÚDE PÚBLICA, O SUS E O SISTEMA NACIONAL DE VIGILÂNCIA SANITÁRIA</dc:title>
  <dc:creator>Lilian Regina Barbosa de Macedo</dc:creator>
  <cp:lastModifiedBy>Andre Vaz Lopes</cp:lastModifiedBy>
  <cp:revision>60</cp:revision>
  <dcterms:created xsi:type="dcterms:W3CDTF">2016-11-25T18:17:59Z</dcterms:created>
  <dcterms:modified xsi:type="dcterms:W3CDTF">2016-12-05T19:18:23Z</dcterms:modified>
</cp:coreProperties>
</file>