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6" r:id="rId6"/>
    <p:sldId id="263" r:id="rId7"/>
    <p:sldId id="279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80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73B41-426D-4692-ACF0-7A9007714631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A2A38877-B77F-4EB0-B22E-31C54ECBF994}">
      <dgm:prSet phldrT="[Texto]" custT="1"/>
      <dgm:spPr/>
      <dgm:t>
        <a:bodyPr/>
        <a:lstStyle/>
        <a:p>
          <a:pPr algn="just"/>
          <a:r>
            <a:rPr lang="pt-BR" sz="1800" dirty="0"/>
            <a:t>Definição de diretrizes para criação de novas situações documentais.</a:t>
          </a:r>
        </a:p>
      </dgm:t>
    </dgm:pt>
    <dgm:pt modelId="{2EC21F58-325F-400A-979E-3B956FC8E057}" type="parTrans" cxnId="{D6AC07AA-1DE0-4AE4-BA34-3FF71C7382ED}">
      <dgm:prSet/>
      <dgm:spPr/>
      <dgm:t>
        <a:bodyPr/>
        <a:lstStyle/>
        <a:p>
          <a:endParaRPr lang="pt-BR"/>
        </a:p>
      </dgm:t>
    </dgm:pt>
    <dgm:pt modelId="{2C8D0458-72C7-4A77-8FFB-3048B9F381C4}" type="sibTrans" cxnId="{D6AC07AA-1DE0-4AE4-BA34-3FF71C7382ED}">
      <dgm:prSet/>
      <dgm:spPr/>
      <dgm:t>
        <a:bodyPr/>
        <a:lstStyle/>
        <a:p>
          <a:endParaRPr lang="pt-BR"/>
        </a:p>
      </dgm:t>
    </dgm:pt>
    <dgm:pt modelId="{598A01BD-B6B8-4DAD-B046-B6585ED50F1C}">
      <dgm:prSet phldrT="[Texto]" custT="1"/>
      <dgm:spPr/>
      <dgm:t>
        <a:bodyPr/>
        <a:lstStyle/>
        <a:p>
          <a:pPr algn="just"/>
          <a:r>
            <a:rPr lang="pt-BR" sz="1800" dirty="0"/>
            <a:t>Formalização do fluxo de submissão de atualização do status.</a:t>
          </a:r>
        </a:p>
      </dgm:t>
    </dgm:pt>
    <dgm:pt modelId="{E944C317-7194-4551-A059-EC8D2F2DB16A}" type="parTrans" cxnId="{BF2F78EB-A342-4F39-9ACB-57300ED425B3}">
      <dgm:prSet/>
      <dgm:spPr/>
      <dgm:t>
        <a:bodyPr/>
        <a:lstStyle/>
        <a:p>
          <a:endParaRPr lang="pt-BR"/>
        </a:p>
      </dgm:t>
    </dgm:pt>
    <dgm:pt modelId="{F59E5DC4-5DF7-452A-B545-BA4855549E21}" type="sibTrans" cxnId="{BF2F78EB-A342-4F39-9ACB-57300ED425B3}">
      <dgm:prSet/>
      <dgm:spPr/>
      <dgm:t>
        <a:bodyPr/>
        <a:lstStyle/>
        <a:p>
          <a:endParaRPr lang="pt-BR"/>
        </a:p>
      </dgm:t>
    </dgm:pt>
    <dgm:pt modelId="{37278B9E-1B0E-4F21-A042-F6C625D65A91}">
      <dgm:prSet phldrT="[Texto]" custT="1"/>
      <dgm:spPr/>
      <dgm:t>
        <a:bodyPr/>
        <a:lstStyle/>
        <a:p>
          <a:pPr algn="just"/>
          <a:r>
            <a:rPr lang="pt-BR" sz="1800" kern="1200"/>
            <a:t>Reativação da Comissão Permanente de Status.</a:t>
          </a:r>
          <a:endParaRPr lang="pt-BR" sz="1800" dirty="0"/>
        </a:p>
      </dgm:t>
    </dgm:pt>
    <dgm:pt modelId="{34CD1277-0D7A-44B1-B4DC-5845EB154A53}" type="parTrans" cxnId="{1BD0324C-4AC8-4652-8CB9-699F5FCBE582}">
      <dgm:prSet/>
      <dgm:spPr/>
      <dgm:t>
        <a:bodyPr/>
        <a:lstStyle/>
        <a:p>
          <a:endParaRPr lang="pt-BR"/>
        </a:p>
      </dgm:t>
    </dgm:pt>
    <dgm:pt modelId="{8695BDBF-94A4-463F-B969-D0CDCD00279D}" type="sibTrans" cxnId="{1BD0324C-4AC8-4652-8CB9-699F5FCBE582}">
      <dgm:prSet/>
      <dgm:spPr/>
      <dgm:t>
        <a:bodyPr/>
        <a:lstStyle/>
        <a:p>
          <a:endParaRPr lang="pt-BR"/>
        </a:p>
      </dgm:t>
    </dgm:pt>
    <dgm:pt modelId="{081FA2B7-C492-4EA8-B572-4A0B5146AD25}" type="pres">
      <dgm:prSet presAssocID="{92A73B41-426D-4692-ACF0-7A9007714631}" presName="Name0" presStyleCnt="0">
        <dgm:presLayoutVars>
          <dgm:dir/>
          <dgm:resizeHandles val="exact"/>
        </dgm:presLayoutVars>
      </dgm:prSet>
      <dgm:spPr/>
    </dgm:pt>
    <dgm:pt modelId="{EAE9F758-DE73-4266-9917-04EF2A8B59E9}" type="pres">
      <dgm:prSet presAssocID="{A2A38877-B77F-4EB0-B22E-31C54ECBF994}" presName="node" presStyleLbl="node1" presStyleIdx="0" presStyleCnt="3">
        <dgm:presLayoutVars>
          <dgm:bulletEnabled val="1"/>
        </dgm:presLayoutVars>
      </dgm:prSet>
      <dgm:spPr/>
    </dgm:pt>
    <dgm:pt modelId="{5CAF4B05-0696-49EA-814B-1CAFF732401D}" type="pres">
      <dgm:prSet presAssocID="{2C8D0458-72C7-4A77-8FFB-3048B9F381C4}" presName="sibTrans" presStyleLbl="sibTrans2D1" presStyleIdx="0" presStyleCnt="2"/>
      <dgm:spPr/>
    </dgm:pt>
    <dgm:pt modelId="{E75E4933-8F1F-48D0-80DF-FE954CF6DE39}" type="pres">
      <dgm:prSet presAssocID="{2C8D0458-72C7-4A77-8FFB-3048B9F381C4}" presName="connectorText" presStyleLbl="sibTrans2D1" presStyleIdx="0" presStyleCnt="2"/>
      <dgm:spPr/>
    </dgm:pt>
    <dgm:pt modelId="{E6787719-D8BE-46BF-917C-ED6FF995C2AF}" type="pres">
      <dgm:prSet presAssocID="{598A01BD-B6B8-4DAD-B046-B6585ED50F1C}" presName="node" presStyleLbl="node1" presStyleIdx="1" presStyleCnt="3">
        <dgm:presLayoutVars>
          <dgm:bulletEnabled val="1"/>
        </dgm:presLayoutVars>
      </dgm:prSet>
      <dgm:spPr/>
    </dgm:pt>
    <dgm:pt modelId="{CFC8E124-22C4-42D8-BA97-6106262E94F7}" type="pres">
      <dgm:prSet presAssocID="{F59E5DC4-5DF7-452A-B545-BA4855549E21}" presName="sibTrans" presStyleLbl="sibTrans2D1" presStyleIdx="1" presStyleCnt="2"/>
      <dgm:spPr/>
    </dgm:pt>
    <dgm:pt modelId="{45E656F3-B7B8-4CA4-8C95-9DA334DC8DCB}" type="pres">
      <dgm:prSet presAssocID="{F59E5DC4-5DF7-452A-B545-BA4855549E21}" presName="connectorText" presStyleLbl="sibTrans2D1" presStyleIdx="1" presStyleCnt="2"/>
      <dgm:spPr/>
    </dgm:pt>
    <dgm:pt modelId="{95D6583B-4614-4198-BCBB-CCF0B0564A2F}" type="pres">
      <dgm:prSet presAssocID="{37278B9E-1B0E-4F21-A042-F6C625D65A91}" presName="node" presStyleLbl="node1" presStyleIdx="2" presStyleCnt="3">
        <dgm:presLayoutVars>
          <dgm:bulletEnabled val="1"/>
        </dgm:presLayoutVars>
      </dgm:prSet>
      <dgm:spPr/>
    </dgm:pt>
  </dgm:ptLst>
  <dgm:cxnLst>
    <dgm:cxn modelId="{BF2F78EB-A342-4F39-9ACB-57300ED425B3}" srcId="{92A73B41-426D-4692-ACF0-7A9007714631}" destId="{598A01BD-B6B8-4DAD-B046-B6585ED50F1C}" srcOrd="1" destOrd="0" parTransId="{E944C317-7194-4551-A059-EC8D2F2DB16A}" sibTransId="{F59E5DC4-5DF7-452A-B545-BA4855549E21}"/>
    <dgm:cxn modelId="{16F8E401-42BF-49F5-85B8-E1CFE748618B}" type="presOf" srcId="{A2A38877-B77F-4EB0-B22E-31C54ECBF994}" destId="{EAE9F758-DE73-4266-9917-04EF2A8B59E9}" srcOrd="0" destOrd="0" presId="urn:microsoft.com/office/officeart/2005/8/layout/process1"/>
    <dgm:cxn modelId="{00C9A87B-7CD0-44E8-B4B4-DEF7C137174D}" type="presOf" srcId="{37278B9E-1B0E-4F21-A042-F6C625D65A91}" destId="{95D6583B-4614-4198-BCBB-CCF0B0564A2F}" srcOrd="0" destOrd="0" presId="urn:microsoft.com/office/officeart/2005/8/layout/process1"/>
    <dgm:cxn modelId="{133A3E5C-662B-466C-87C4-C8336C8DF5C6}" type="presOf" srcId="{F59E5DC4-5DF7-452A-B545-BA4855549E21}" destId="{45E656F3-B7B8-4CA4-8C95-9DA334DC8DCB}" srcOrd="1" destOrd="0" presId="urn:microsoft.com/office/officeart/2005/8/layout/process1"/>
    <dgm:cxn modelId="{C71D250E-2847-4DC7-A947-1A724CEFCC37}" type="presOf" srcId="{598A01BD-B6B8-4DAD-B046-B6585ED50F1C}" destId="{E6787719-D8BE-46BF-917C-ED6FF995C2AF}" srcOrd="0" destOrd="0" presId="urn:microsoft.com/office/officeart/2005/8/layout/process1"/>
    <dgm:cxn modelId="{1BD0324C-4AC8-4652-8CB9-699F5FCBE582}" srcId="{92A73B41-426D-4692-ACF0-7A9007714631}" destId="{37278B9E-1B0E-4F21-A042-F6C625D65A91}" srcOrd="2" destOrd="0" parTransId="{34CD1277-0D7A-44B1-B4DC-5845EB154A53}" sibTransId="{8695BDBF-94A4-463F-B969-D0CDCD00279D}"/>
    <dgm:cxn modelId="{DAE24A2F-DB19-4E8F-ACDF-2278A1F3A127}" type="presOf" srcId="{F59E5DC4-5DF7-452A-B545-BA4855549E21}" destId="{CFC8E124-22C4-42D8-BA97-6106262E94F7}" srcOrd="0" destOrd="0" presId="urn:microsoft.com/office/officeart/2005/8/layout/process1"/>
    <dgm:cxn modelId="{D6AC07AA-1DE0-4AE4-BA34-3FF71C7382ED}" srcId="{92A73B41-426D-4692-ACF0-7A9007714631}" destId="{A2A38877-B77F-4EB0-B22E-31C54ECBF994}" srcOrd="0" destOrd="0" parTransId="{2EC21F58-325F-400A-979E-3B956FC8E057}" sibTransId="{2C8D0458-72C7-4A77-8FFB-3048B9F381C4}"/>
    <dgm:cxn modelId="{A8259ADB-BD8D-45A1-8A45-0AAD35A17209}" type="presOf" srcId="{2C8D0458-72C7-4A77-8FFB-3048B9F381C4}" destId="{5CAF4B05-0696-49EA-814B-1CAFF732401D}" srcOrd="0" destOrd="0" presId="urn:microsoft.com/office/officeart/2005/8/layout/process1"/>
    <dgm:cxn modelId="{39609179-1725-426F-8921-9F3A327F683F}" type="presOf" srcId="{2C8D0458-72C7-4A77-8FFB-3048B9F381C4}" destId="{E75E4933-8F1F-48D0-80DF-FE954CF6DE39}" srcOrd="1" destOrd="0" presId="urn:microsoft.com/office/officeart/2005/8/layout/process1"/>
    <dgm:cxn modelId="{58215300-760B-462B-B186-927549FFC106}" type="presOf" srcId="{92A73B41-426D-4692-ACF0-7A9007714631}" destId="{081FA2B7-C492-4EA8-B572-4A0B5146AD25}" srcOrd="0" destOrd="0" presId="urn:microsoft.com/office/officeart/2005/8/layout/process1"/>
    <dgm:cxn modelId="{5F1B0CE9-2758-4235-B571-8130F1A8FA26}" type="presParOf" srcId="{081FA2B7-C492-4EA8-B572-4A0B5146AD25}" destId="{EAE9F758-DE73-4266-9917-04EF2A8B59E9}" srcOrd="0" destOrd="0" presId="urn:microsoft.com/office/officeart/2005/8/layout/process1"/>
    <dgm:cxn modelId="{32E97DC3-BBD6-49D2-92ED-E41D6F8FA88F}" type="presParOf" srcId="{081FA2B7-C492-4EA8-B572-4A0B5146AD25}" destId="{5CAF4B05-0696-49EA-814B-1CAFF732401D}" srcOrd="1" destOrd="0" presId="urn:microsoft.com/office/officeart/2005/8/layout/process1"/>
    <dgm:cxn modelId="{BA0555E4-C9BC-4C21-B81B-7A511991B0C9}" type="presParOf" srcId="{5CAF4B05-0696-49EA-814B-1CAFF732401D}" destId="{E75E4933-8F1F-48D0-80DF-FE954CF6DE39}" srcOrd="0" destOrd="0" presId="urn:microsoft.com/office/officeart/2005/8/layout/process1"/>
    <dgm:cxn modelId="{3C97FE31-53E1-4ED6-9364-B8642E06347E}" type="presParOf" srcId="{081FA2B7-C492-4EA8-B572-4A0B5146AD25}" destId="{E6787719-D8BE-46BF-917C-ED6FF995C2AF}" srcOrd="2" destOrd="0" presId="urn:microsoft.com/office/officeart/2005/8/layout/process1"/>
    <dgm:cxn modelId="{D198BBF3-85B2-429C-B701-8DB44B0C4A5F}" type="presParOf" srcId="{081FA2B7-C492-4EA8-B572-4A0B5146AD25}" destId="{CFC8E124-22C4-42D8-BA97-6106262E94F7}" srcOrd="3" destOrd="0" presId="urn:microsoft.com/office/officeart/2005/8/layout/process1"/>
    <dgm:cxn modelId="{D9F58E64-F853-4CD6-8311-555EB906B141}" type="presParOf" srcId="{CFC8E124-22C4-42D8-BA97-6106262E94F7}" destId="{45E656F3-B7B8-4CA4-8C95-9DA334DC8DCB}" srcOrd="0" destOrd="0" presId="urn:microsoft.com/office/officeart/2005/8/layout/process1"/>
    <dgm:cxn modelId="{963A27D6-B3DD-4FA0-8C99-E47FF435CD98}" type="presParOf" srcId="{081FA2B7-C492-4EA8-B572-4A0B5146AD25}" destId="{95D6583B-4614-4198-BCBB-CCF0B0564A2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9F758-DE73-4266-9917-04EF2A8B59E9}">
      <dsp:nvSpPr>
        <dsp:cNvPr id="0" name=""/>
        <dsp:cNvSpPr/>
      </dsp:nvSpPr>
      <dsp:spPr>
        <a:xfrm>
          <a:off x="9363" y="833975"/>
          <a:ext cx="2798760" cy="16792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Definição de diretrizes para criação de novas situações documentais.</a:t>
          </a:r>
        </a:p>
      </dsp:txBody>
      <dsp:txXfrm>
        <a:off x="58547" y="883159"/>
        <a:ext cx="2700392" cy="1580888"/>
      </dsp:txXfrm>
    </dsp:sp>
    <dsp:sp modelId="{5CAF4B05-0696-49EA-814B-1CAFF732401D}">
      <dsp:nvSpPr>
        <dsp:cNvPr id="0" name=""/>
        <dsp:cNvSpPr/>
      </dsp:nvSpPr>
      <dsp:spPr>
        <a:xfrm>
          <a:off x="3088000" y="1326557"/>
          <a:ext cx="593337" cy="694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900" kern="1200"/>
        </a:p>
      </dsp:txBody>
      <dsp:txXfrm>
        <a:off x="3088000" y="1465375"/>
        <a:ext cx="415336" cy="416456"/>
      </dsp:txXfrm>
    </dsp:sp>
    <dsp:sp modelId="{E6787719-D8BE-46BF-917C-ED6FF995C2AF}">
      <dsp:nvSpPr>
        <dsp:cNvPr id="0" name=""/>
        <dsp:cNvSpPr/>
      </dsp:nvSpPr>
      <dsp:spPr>
        <a:xfrm>
          <a:off x="3927629" y="833975"/>
          <a:ext cx="2798760" cy="1679256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Formalização do fluxo de submissão de atualização do status.</a:t>
          </a:r>
        </a:p>
      </dsp:txBody>
      <dsp:txXfrm>
        <a:off x="3976813" y="883159"/>
        <a:ext cx="2700392" cy="1580888"/>
      </dsp:txXfrm>
    </dsp:sp>
    <dsp:sp modelId="{CFC8E124-22C4-42D8-BA97-6106262E94F7}">
      <dsp:nvSpPr>
        <dsp:cNvPr id="0" name=""/>
        <dsp:cNvSpPr/>
      </dsp:nvSpPr>
      <dsp:spPr>
        <a:xfrm>
          <a:off x="7006266" y="1326557"/>
          <a:ext cx="593337" cy="694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900" kern="1200"/>
        </a:p>
      </dsp:txBody>
      <dsp:txXfrm>
        <a:off x="7006266" y="1465375"/>
        <a:ext cx="415336" cy="416456"/>
      </dsp:txXfrm>
    </dsp:sp>
    <dsp:sp modelId="{95D6583B-4614-4198-BCBB-CCF0B0564A2F}">
      <dsp:nvSpPr>
        <dsp:cNvPr id="0" name=""/>
        <dsp:cNvSpPr/>
      </dsp:nvSpPr>
      <dsp:spPr>
        <a:xfrm>
          <a:off x="7845894" y="833975"/>
          <a:ext cx="2798760" cy="1679256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Reativação da Comissão Permanente de Status.</a:t>
          </a:r>
          <a:endParaRPr lang="pt-BR" sz="1800" dirty="0"/>
        </a:p>
      </dsp:txBody>
      <dsp:txXfrm>
        <a:off x="7895078" y="883159"/>
        <a:ext cx="2700392" cy="1580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9"/>
          <a:stretch/>
        </p:blipFill>
        <p:spPr>
          <a:xfrm>
            <a:off x="-14035" y="-25400"/>
            <a:ext cx="12202245" cy="3429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35200" y="2489200"/>
            <a:ext cx="9144000" cy="1684338"/>
          </a:xfrm>
        </p:spPr>
        <p:txBody>
          <a:bodyPr anchor="b">
            <a:normAutofit/>
          </a:bodyPr>
          <a:lstStyle>
            <a:lvl1pPr algn="r">
              <a:defRPr sz="5400" b="1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35200" y="4241006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100762"/>
            <a:ext cx="2743200" cy="401638"/>
          </a:xfrm>
        </p:spPr>
        <p:txBody>
          <a:bodyPr/>
          <a:lstStyle/>
          <a:p>
            <a:fld id="{1F0BD3D4-BA1F-4A48-BE4A-AF464BD49CAB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100762"/>
            <a:ext cx="4114800" cy="365125"/>
          </a:xfrm>
        </p:spPr>
        <p:txBody>
          <a:bodyPr/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03095"/>
            <a:ext cx="1681263" cy="165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9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154714554"/>
      </p:ext>
    </p:extLst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</p:spPr>
        <p:txBody>
          <a:bodyPr/>
          <a:lstStyle/>
          <a:p>
            <a:fld id="{1F0BD3D4-BA1F-4A48-BE4A-AF464BD49CAB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07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2070099"/>
            <a:ext cx="5181600" cy="377680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2070099"/>
            <a:ext cx="5181600" cy="377680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</p:spPr>
        <p:txBody>
          <a:bodyPr/>
          <a:lstStyle/>
          <a:p>
            <a:fld id="{1F0BD3D4-BA1F-4A48-BE4A-AF464BD49CAB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15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571500"/>
            <a:ext cx="10515600" cy="124618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841560"/>
            <a:ext cx="5157787" cy="6809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672557"/>
            <a:ext cx="5157787" cy="33496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841560"/>
            <a:ext cx="5183188" cy="6809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672557"/>
            <a:ext cx="5183188" cy="33496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</p:spPr>
        <p:txBody>
          <a:bodyPr/>
          <a:lstStyle/>
          <a:p>
            <a:fld id="{1F0BD3D4-BA1F-4A48-BE4A-AF464BD49CAB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64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</p:spPr>
        <p:txBody>
          <a:bodyPr/>
          <a:lstStyle/>
          <a:p>
            <a:fld id="{1F0BD3D4-BA1F-4A48-BE4A-AF464BD49CAB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27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42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13773F28-560A-42C0-B4EF-ABCEDE279C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38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656749" y="1680377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13773F28-560A-42C0-B4EF-ABCEDE279C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50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860991362"/>
      </p:ext>
    </p:extLst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1335" y="1825625"/>
            <a:ext cx="12193335" cy="5032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65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noFill/>
              </a:ln>
              <a:noFill/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584200"/>
            <a:ext cx="10515600" cy="1205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2052640"/>
            <a:ext cx="10515600" cy="373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1404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D3D4-BA1F-4A48-BE4A-AF464BD49CAB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1404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64795"/>
          <a:stretch/>
        </p:blipFill>
        <p:spPr>
          <a:xfrm>
            <a:off x="-1334" y="6502400"/>
            <a:ext cx="12193333" cy="3556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59386"/>
          <a:stretch/>
        </p:blipFill>
        <p:spPr>
          <a:xfrm>
            <a:off x="-1335" y="0"/>
            <a:ext cx="12193333" cy="5842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370288"/>
            <a:ext cx="1157890" cy="113942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38" y="6015041"/>
            <a:ext cx="2176162" cy="3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1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GT STATUS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41571" y="4241006"/>
            <a:ext cx="10137629" cy="1655762"/>
          </a:xfrm>
        </p:spPr>
        <p:txBody>
          <a:bodyPr/>
          <a:lstStyle/>
          <a:p>
            <a:r>
              <a:rPr lang="pt-BR" sz="2800" kern="0" cap="small" dirty="0">
                <a:ea typeface="Calibri Light" panose="020F0302020204030204" pitchFamily="34" charset="0"/>
                <a:cs typeface="Times New Roman" panose="02020603050405020304" pitchFamily="18" charset="0"/>
              </a:rPr>
              <a:t>REVISÃO DAS SITUAÇÕES DOCUMENTAIS DO SISTEMA DATAVISA</a:t>
            </a:r>
            <a:r>
              <a:rPr lang="pt-BR" kern="0" cap="small" dirty="0">
                <a:ea typeface="Calibri Light" panose="020F0302020204030204" pitchFamily="34" charset="0"/>
                <a:cs typeface="Times New Roman" panose="02020603050405020304" pitchFamily="18" charset="0"/>
              </a:rPr>
              <a:t>.</a:t>
            </a:r>
            <a:endParaRPr lang="pt-BR" sz="2400" kern="0" dirty="0"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6931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9"/>
          <p:cNvSpPr>
            <a:spLocks noChangeArrowheads="1"/>
          </p:cNvSpPr>
          <p:nvPr/>
        </p:nvSpPr>
        <p:spPr bwMode="auto">
          <a:xfrm>
            <a:off x="1847851" y="5770564"/>
            <a:ext cx="8640763" cy="358775"/>
          </a:xfrm>
          <a:prstGeom prst="rightArrow">
            <a:avLst>
              <a:gd name="adj1" fmla="val 80111"/>
              <a:gd name="adj2" fmla="val 91430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FLUXO DO DOCUMENTO TÉCNICO NA ANVISA</a:t>
            </a:r>
            <a:endParaRPr lang="pt-BR" altLang="pt-BR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Text Box 30"/>
          <p:cNvSpPr txBox="1">
            <a:spLocks noChangeArrowheads="1"/>
          </p:cNvSpPr>
          <p:nvPr/>
        </p:nvSpPr>
        <p:spPr bwMode="auto">
          <a:xfrm>
            <a:off x="1847851" y="5084763"/>
            <a:ext cx="1008063" cy="44926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Tahoma" panose="020B0604030504040204" pitchFamily="34" charset="0"/>
              </a:rPr>
              <a:t>Protocolo</a:t>
            </a:r>
          </a:p>
        </p:txBody>
      </p:sp>
      <p:sp>
        <p:nvSpPr>
          <p:cNvPr id="12292" name="Text Box 31"/>
          <p:cNvSpPr txBox="1">
            <a:spLocks noChangeArrowheads="1"/>
          </p:cNvSpPr>
          <p:nvPr/>
        </p:nvSpPr>
        <p:spPr bwMode="auto">
          <a:xfrm>
            <a:off x="2927351" y="5084763"/>
            <a:ext cx="1008063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Área técnica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(Apoio Adm)</a:t>
            </a:r>
          </a:p>
        </p:txBody>
      </p:sp>
      <p:sp>
        <p:nvSpPr>
          <p:cNvPr id="12293" name="Text Box 32"/>
          <p:cNvSpPr txBox="1">
            <a:spLocks noChangeArrowheads="1"/>
          </p:cNvSpPr>
          <p:nvPr/>
        </p:nvSpPr>
        <p:spPr bwMode="auto">
          <a:xfrm>
            <a:off x="4008438" y="5084763"/>
            <a:ext cx="1008062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Análise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(Técnico)</a:t>
            </a:r>
          </a:p>
        </p:txBody>
      </p:sp>
      <p:sp>
        <p:nvSpPr>
          <p:cNvPr id="12294" name="Text Box 33"/>
          <p:cNvSpPr txBox="1">
            <a:spLocks noChangeArrowheads="1"/>
          </p:cNvSpPr>
          <p:nvPr/>
        </p:nvSpPr>
        <p:spPr bwMode="auto">
          <a:xfrm>
            <a:off x="5087938" y="5084763"/>
            <a:ext cx="1008062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Exigência</a:t>
            </a:r>
          </a:p>
        </p:txBody>
      </p:sp>
      <p:sp>
        <p:nvSpPr>
          <p:cNvPr id="12295" name="Text Box 34"/>
          <p:cNvSpPr txBox="1">
            <a:spLocks noChangeArrowheads="1"/>
          </p:cNvSpPr>
          <p:nvPr/>
        </p:nvSpPr>
        <p:spPr bwMode="auto">
          <a:xfrm>
            <a:off x="6167438" y="5084763"/>
            <a:ext cx="1008062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Cumprim.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exigência</a:t>
            </a:r>
          </a:p>
        </p:txBody>
      </p:sp>
      <p:sp>
        <p:nvSpPr>
          <p:cNvPr id="12296" name="Text Box 35"/>
          <p:cNvSpPr txBox="1">
            <a:spLocks noChangeArrowheads="1"/>
          </p:cNvSpPr>
          <p:nvPr/>
        </p:nvSpPr>
        <p:spPr bwMode="auto">
          <a:xfrm>
            <a:off x="7248526" y="5086351"/>
            <a:ext cx="1008063" cy="4492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Parecer técnico</a:t>
            </a:r>
          </a:p>
        </p:txBody>
      </p:sp>
      <p:sp>
        <p:nvSpPr>
          <p:cNvPr id="12297" name="Text Box 36"/>
          <p:cNvSpPr txBox="1">
            <a:spLocks noChangeArrowheads="1"/>
          </p:cNvSpPr>
          <p:nvPr/>
        </p:nvSpPr>
        <p:spPr bwMode="auto">
          <a:xfrm>
            <a:off x="8328026" y="5086351"/>
            <a:ext cx="1008063" cy="4492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Publicação</a:t>
            </a:r>
          </a:p>
        </p:txBody>
      </p:sp>
      <p:sp>
        <p:nvSpPr>
          <p:cNvPr id="12298" name="Rectangle 40"/>
          <p:cNvSpPr>
            <a:spLocks noChangeArrowheads="1"/>
          </p:cNvSpPr>
          <p:nvPr/>
        </p:nvSpPr>
        <p:spPr bwMode="auto">
          <a:xfrm>
            <a:off x="1919288" y="333376"/>
            <a:ext cx="144462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12299" name="Rectangle 42"/>
          <p:cNvSpPr>
            <a:spLocks noChangeArrowheads="1"/>
          </p:cNvSpPr>
          <p:nvPr/>
        </p:nvSpPr>
        <p:spPr bwMode="auto">
          <a:xfrm>
            <a:off x="2136776" y="476250"/>
            <a:ext cx="799147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400">
                <a:latin typeface="Arial" panose="020B0604020202020204" pitchFamily="34" charset="0"/>
              </a:rPr>
              <a:t>Distribuído para área responsável</a:t>
            </a:r>
            <a:endParaRPr lang="pt-BR" altLang="pt-BR" sz="1400" i="1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cxnSp>
        <p:nvCxnSpPr>
          <p:cNvPr id="12300" name="AutoShape 45"/>
          <p:cNvCxnSpPr>
            <a:cxnSpLocks noChangeShapeType="1"/>
            <a:stCxn id="12291" idx="0"/>
            <a:endCxn id="12298" idx="2"/>
          </p:cNvCxnSpPr>
          <p:nvPr/>
        </p:nvCxnSpPr>
        <p:spPr bwMode="auto">
          <a:xfrm rot="16200000" flipV="1">
            <a:off x="-132556" y="2601120"/>
            <a:ext cx="4608513" cy="3587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01" name="Text Box 36"/>
          <p:cNvSpPr txBox="1">
            <a:spLocks noChangeArrowheads="1"/>
          </p:cNvSpPr>
          <p:nvPr/>
        </p:nvSpPr>
        <p:spPr bwMode="auto">
          <a:xfrm>
            <a:off x="9409113" y="5102226"/>
            <a:ext cx="1008062" cy="4492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Recurso</a:t>
            </a:r>
          </a:p>
        </p:txBody>
      </p:sp>
    </p:spTree>
    <p:extLst>
      <p:ext uri="{BB962C8B-B14F-4D97-AF65-F5344CB8AC3E}">
        <p14:creationId xmlns:p14="http://schemas.microsoft.com/office/powerpoint/2010/main" val="594958410"/>
      </p:ext>
    </p:extLst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8"/>
          <p:cNvSpPr>
            <a:spLocks noChangeArrowheads="1"/>
          </p:cNvSpPr>
          <p:nvPr/>
        </p:nvSpPr>
        <p:spPr bwMode="auto">
          <a:xfrm>
            <a:off x="1919288" y="333376"/>
            <a:ext cx="144462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cxnSp>
        <p:nvCxnSpPr>
          <p:cNvPr id="13315" name="AutoShape 29"/>
          <p:cNvCxnSpPr>
            <a:cxnSpLocks noChangeShapeType="1"/>
            <a:stCxn id="13319" idx="0"/>
            <a:endCxn id="13314" idx="2"/>
          </p:cNvCxnSpPr>
          <p:nvPr/>
        </p:nvCxnSpPr>
        <p:spPr bwMode="auto">
          <a:xfrm rot="16200000" flipV="1">
            <a:off x="407988" y="2060576"/>
            <a:ext cx="4608513" cy="1439862"/>
          </a:xfrm>
          <a:prstGeom prst="bentConnector3">
            <a:avLst>
              <a:gd name="adj1" fmla="val 4569"/>
            </a:avLst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9" name="Rectangle 30"/>
          <p:cNvSpPr>
            <a:spLocks noChangeArrowheads="1"/>
          </p:cNvSpPr>
          <p:nvPr/>
        </p:nvSpPr>
        <p:spPr bwMode="auto">
          <a:xfrm>
            <a:off x="2136774" y="476250"/>
            <a:ext cx="8531226" cy="43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numCol="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Aditado ao processo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Aguardando análise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Aguardando análise – classificado para elaboração de subsídios ao INPI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Aguardando análise de bula, rotulagem e nome comercial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Aguardando análise de eficácia e segurança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Aguardando análise de equivalência terapêutica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Aguardando análise de petição vinculada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Aguardando análise de tecnologia farmacêutica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Aguardando análise do cumprimento de exigência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Aguardando análise do insumo farmacêutico ativo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Aguardando análise do medicamento matriz</a:t>
            </a:r>
            <a:br>
              <a:rPr lang="pt-BR" altLang="pt-BR" sz="1400" dirty="0"/>
            </a:br>
            <a:r>
              <a:rPr lang="pt-BR" altLang="pt-BR" sz="1400" dirty="0"/>
              <a:t>Aguardando certificado de boas práticas de fabricação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Aguardando definição do Relator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Aguardando disponibilização do processo pelo INPI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Aguardando inspeção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Aguardando reconstituição de processo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Aguardando triagem e distribuição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Arquivado definitivamente pelo INPI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Ciência - Aguardando manifestação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Devolvido ao remetente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Petição priorizada e aguardando análise técnica</a:t>
            </a:r>
          </a:p>
        </p:txBody>
      </p:sp>
      <p:sp>
        <p:nvSpPr>
          <p:cNvPr id="13317" name="AutoShape 31"/>
          <p:cNvSpPr>
            <a:spLocks noChangeArrowheads="1"/>
          </p:cNvSpPr>
          <p:nvPr/>
        </p:nvSpPr>
        <p:spPr bwMode="auto">
          <a:xfrm>
            <a:off x="1847851" y="5770564"/>
            <a:ext cx="8640763" cy="358775"/>
          </a:xfrm>
          <a:prstGeom prst="rightArrow">
            <a:avLst>
              <a:gd name="adj1" fmla="val 80111"/>
              <a:gd name="adj2" fmla="val 91430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FLUXO DO DOCUMENTO TÉCNICO NA ANVISA</a:t>
            </a:r>
            <a:endParaRPr lang="pt-BR" altLang="pt-BR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18" name="Text Box 30"/>
          <p:cNvSpPr txBox="1">
            <a:spLocks noChangeArrowheads="1"/>
          </p:cNvSpPr>
          <p:nvPr/>
        </p:nvSpPr>
        <p:spPr bwMode="auto">
          <a:xfrm>
            <a:off x="1847851" y="5084763"/>
            <a:ext cx="1008063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Protocolo</a:t>
            </a:r>
          </a:p>
        </p:txBody>
      </p:sp>
      <p:sp>
        <p:nvSpPr>
          <p:cNvPr id="13319" name="Text Box 31"/>
          <p:cNvSpPr txBox="1">
            <a:spLocks noChangeArrowheads="1"/>
          </p:cNvSpPr>
          <p:nvPr/>
        </p:nvSpPr>
        <p:spPr bwMode="auto">
          <a:xfrm>
            <a:off x="2927351" y="5084763"/>
            <a:ext cx="1008063" cy="44926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Tahoma" panose="020B0604030504040204" pitchFamily="34" charset="0"/>
              </a:rPr>
              <a:t>Área técnica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Tahoma" panose="020B0604030504040204" pitchFamily="34" charset="0"/>
              </a:rPr>
              <a:t>(Apoio Adm)</a:t>
            </a:r>
          </a:p>
        </p:txBody>
      </p:sp>
      <p:sp>
        <p:nvSpPr>
          <p:cNvPr id="13320" name="Text Box 32"/>
          <p:cNvSpPr txBox="1">
            <a:spLocks noChangeArrowheads="1"/>
          </p:cNvSpPr>
          <p:nvPr/>
        </p:nvSpPr>
        <p:spPr bwMode="auto">
          <a:xfrm>
            <a:off x="4008438" y="5084763"/>
            <a:ext cx="1008062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Análise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(Técnico)</a:t>
            </a:r>
          </a:p>
        </p:txBody>
      </p:sp>
      <p:sp>
        <p:nvSpPr>
          <p:cNvPr id="13321" name="Text Box 33"/>
          <p:cNvSpPr txBox="1">
            <a:spLocks noChangeArrowheads="1"/>
          </p:cNvSpPr>
          <p:nvPr/>
        </p:nvSpPr>
        <p:spPr bwMode="auto">
          <a:xfrm>
            <a:off x="5087938" y="5084763"/>
            <a:ext cx="1008062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Exigência</a:t>
            </a:r>
          </a:p>
        </p:txBody>
      </p:sp>
      <p:sp>
        <p:nvSpPr>
          <p:cNvPr id="13322" name="Text Box 34"/>
          <p:cNvSpPr txBox="1">
            <a:spLocks noChangeArrowheads="1"/>
          </p:cNvSpPr>
          <p:nvPr/>
        </p:nvSpPr>
        <p:spPr bwMode="auto">
          <a:xfrm>
            <a:off x="6167438" y="5084763"/>
            <a:ext cx="1008062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Cumprim.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exigência</a:t>
            </a:r>
          </a:p>
        </p:txBody>
      </p:sp>
      <p:sp>
        <p:nvSpPr>
          <p:cNvPr id="13323" name="Text Box 35"/>
          <p:cNvSpPr txBox="1">
            <a:spLocks noChangeArrowheads="1"/>
          </p:cNvSpPr>
          <p:nvPr/>
        </p:nvSpPr>
        <p:spPr bwMode="auto">
          <a:xfrm>
            <a:off x="7248526" y="5086351"/>
            <a:ext cx="1008063" cy="4492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Parecer técnico</a:t>
            </a:r>
          </a:p>
        </p:txBody>
      </p:sp>
      <p:sp>
        <p:nvSpPr>
          <p:cNvPr id="13324" name="Text Box 36"/>
          <p:cNvSpPr txBox="1">
            <a:spLocks noChangeArrowheads="1"/>
          </p:cNvSpPr>
          <p:nvPr/>
        </p:nvSpPr>
        <p:spPr bwMode="auto">
          <a:xfrm>
            <a:off x="8328026" y="5086351"/>
            <a:ext cx="1008063" cy="4492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Publicação</a:t>
            </a:r>
          </a:p>
        </p:txBody>
      </p:sp>
      <p:sp>
        <p:nvSpPr>
          <p:cNvPr id="13325" name="Text Box 36"/>
          <p:cNvSpPr txBox="1">
            <a:spLocks noChangeArrowheads="1"/>
          </p:cNvSpPr>
          <p:nvPr/>
        </p:nvSpPr>
        <p:spPr bwMode="auto">
          <a:xfrm>
            <a:off x="9409113" y="5102226"/>
            <a:ext cx="1008062" cy="4492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Recurso</a:t>
            </a:r>
          </a:p>
        </p:txBody>
      </p:sp>
    </p:spTree>
    <p:extLst>
      <p:ext uri="{BB962C8B-B14F-4D97-AF65-F5344CB8AC3E}">
        <p14:creationId xmlns:p14="http://schemas.microsoft.com/office/powerpoint/2010/main" val="869526906"/>
      </p:ext>
    </p:extLst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8"/>
          <p:cNvSpPr>
            <a:spLocks noChangeArrowheads="1"/>
          </p:cNvSpPr>
          <p:nvPr/>
        </p:nvSpPr>
        <p:spPr bwMode="auto">
          <a:xfrm>
            <a:off x="1847851" y="5770564"/>
            <a:ext cx="8640763" cy="358775"/>
          </a:xfrm>
          <a:prstGeom prst="rightArrow">
            <a:avLst>
              <a:gd name="adj1" fmla="val 80111"/>
              <a:gd name="adj2" fmla="val 91430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FLUXO DO DOCUMENTO TÉCNICO NA ANVISA</a:t>
            </a:r>
            <a:endParaRPr lang="pt-BR" altLang="pt-BR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Rectangle 26"/>
          <p:cNvSpPr>
            <a:spLocks noChangeArrowheads="1"/>
          </p:cNvSpPr>
          <p:nvPr/>
        </p:nvSpPr>
        <p:spPr bwMode="auto">
          <a:xfrm>
            <a:off x="1919288" y="333376"/>
            <a:ext cx="144462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cxnSp>
        <p:nvCxnSpPr>
          <p:cNvPr id="14340" name="AutoShape 27"/>
          <p:cNvCxnSpPr>
            <a:cxnSpLocks noChangeShapeType="1"/>
            <a:stCxn id="14344" idx="0"/>
            <a:endCxn id="14339" idx="2"/>
          </p:cNvCxnSpPr>
          <p:nvPr/>
        </p:nvCxnSpPr>
        <p:spPr bwMode="auto">
          <a:xfrm rot="16200000" flipV="1">
            <a:off x="947738" y="1520826"/>
            <a:ext cx="4608513" cy="2519362"/>
          </a:xfrm>
          <a:prstGeom prst="bentConnector3">
            <a:avLst>
              <a:gd name="adj1" fmla="val 7838"/>
            </a:avLst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1" name="Rectangle 28"/>
          <p:cNvSpPr>
            <a:spLocks noChangeArrowheads="1"/>
          </p:cNvSpPr>
          <p:nvPr/>
        </p:nvSpPr>
        <p:spPr bwMode="auto">
          <a:xfrm>
            <a:off x="2136776" y="476250"/>
            <a:ext cx="799147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400">
                <a:latin typeface="Arial" panose="020B0604020202020204" pitchFamily="34" charset="0"/>
              </a:rPr>
              <a:t>Ação Judicial – existência Suspenso/pendente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400">
                <a:latin typeface="Arial" panose="020B0604020202020204" pitchFamily="34" charset="0"/>
              </a:rPr>
              <a:t>Concluída análise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400">
                <a:latin typeface="Arial" panose="020B0604020202020204" pitchFamily="34" charset="0"/>
              </a:rPr>
              <a:t>Concluída análise - deferido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400">
                <a:latin typeface="Arial" panose="020B0604020202020204" pitchFamily="34" charset="0"/>
              </a:rPr>
              <a:t>Concluída análise - indeferido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400">
                <a:latin typeface="Arial" panose="020B0604020202020204" pitchFamily="34" charset="0"/>
              </a:rPr>
              <a:t>Em análise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400">
                <a:latin typeface="Arial" panose="020B0604020202020204" pitchFamily="34" charset="0"/>
              </a:rPr>
              <a:t>Encaminhado à instância superior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400">
                <a:latin typeface="Arial" panose="020B0604020202020204" pitchFamily="34" charset="0"/>
              </a:rPr>
              <a:t>Encaminhado para avaliação de outro setor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400">
                <a:latin typeface="Arial" panose="020B0604020202020204" pitchFamily="34" charset="0"/>
              </a:rPr>
              <a:t>Encaminhado para consulta externa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400">
                <a:latin typeface="Arial" panose="020B0604020202020204" pitchFamily="34" charset="0"/>
              </a:rPr>
              <a:t>Ensaio clínico finalizado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400">
                <a:latin typeface="Arial" panose="020B0604020202020204" pitchFamily="34" charset="0"/>
              </a:rPr>
              <a:t>Ensaio clínico iniciado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400">
                <a:latin typeface="Arial" panose="020B0604020202020204" pitchFamily="34" charset="0"/>
              </a:rPr>
              <a:t>Mudança analisada - Nível 1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400">
                <a:latin typeface="Arial" panose="020B0604020202020204" pitchFamily="34" charset="0"/>
              </a:rPr>
              <a:t>Remetido ao INPI para providências</a:t>
            </a:r>
          </a:p>
        </p:txBody>
      </p:sp>
      <p:sp>
        <p:nvSpPr>
          <p:cNvPr id="14342" name="Text Box 30"/>
          <p:cNvSpPr txBox="1">
            <a:spLocks noChangeArrowheads="1"/>
          </p:cNvSpPr>
          <p:nvPr/>
        </p:nvSpPr>
        <p:spPr bwMode="auto">
          <a:xfrm>
            <a:off x="1847851" y="5084763"/>
            <a:ext cx="1008063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Protocolo</a:t>
            </a:r>
          </a:p>
        </p:txBody>
      </p:sp>
      <p:sp>
        <p:nvSpPr>
          <p:cNvPr id="14343" name="Text Box 31"/>
          <p:cNvSpPr txBox="1">
            <a:spLocks noChangeArrowheads="1"/>
          </p:cNvSpPr>
          <p:nvPr/>
        </p:nvSpPr>
        <p:spPr bwMode="auto">
          <a:xfrm>
            <a:off x="2927351" y="5084763"/>
            <a:ext cx="1008063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Área técnica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(Apoio Adm)</a:t>
            </a:r>
          </a:p>
        </p:txBody>
      </p:sp>
      <p:sp>
        <p:nvSpPr>
          <p:cNvPr id="14344" name="Text Box 32"/>
          <p:cNvSpPr txBox="1">
            <a:spLocks noChangeArrowheads="1"/>
          </p:cNvSpPr>
          <p:nvPr/>
        </p:nvSpPr>
        <p:spPr bwMode="auto">
          <a:xfrm>
            <a:off x="4008438" y="5084763"/>
            <a:ext cx="1008062" cy="44926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Tahoma" panose="020B0604030504040204" pitchFamily="34" charset="0"/>
              </a:rPr>
              <a:t>Análise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Tahoma" panose="020B0604030504040204" pitchFamily="34" charset="0"/>
              </a:rPr>
              <a:t>(Técnico)</a:t>
            </a:r>
          </a:p>
        </p:txBody>
      </p:sp>
      <p:sp>
        <p:nvSpPr>
          <p:cNvPr id="14345" name="Text Box 33"/>
          <p:cNvSpPr txBox="1">
            <a:spLocks noChangeArrowheads="1"/>
          </p:cNvSpPr>
          <p:nvPr/>
        </p:nvSpPr>
        <p:spPr bwMode="auto">
          <a:xfrm>
            <a:off x="5087938" y="5084763"/>
            <a:ext cx="1008062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Exigência</a:t>
            </a:r>
          </a:p>
        </p:txBody>
      </p:sp>
      <p:sp>
        <p:nvSpPr>
          <p:cNvPr id="14346" name="Text Box 34"/>
          <p:cNvSpPr txBox="1">
            <a:spLocks noChangeArrowheads="1"/>
          </p:cNvSpPr>
          <p:nvPr/>
        </p:nvSpPr>
        <p:spPr bwMode="auto">
          <a:xfrm>
            <a:off x="6167438" y="5084763"/>
            <a:ext cx="1008062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Cumprim.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exigência</a:t>
            </a:r>
          </a:p>
        </p:txBody>
      </p:sp>
      <p:sp>
        <p:nvSpPr>
          <p:cNvPr id="14347" name="Text Box 35"/>
          <p:cNvSpPr txBox="1">
            <a:spLocks noChangeArrowheads="1"/>
          </p:cNvSpPr>
          <p:nvPr/>
        </p:nvSpPr>
        <p:spPr bwMode="auto">
          <a:xfrm>
            <a:off x="7248526" y="5086351"/>
            <a:ext cx="1008063" cy="4492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Parecer técnico</a:t>
            </a:r>
          </a:p>
        </p:txBody>
      </p:sp>
      <p:sp>
        <p:nvSpPr>
          <p:cNvPr id="14348" name="Text Box 36"/>
          <p:cNvSpPr txBox="1">
            <a:spLocks noChangeArrowheads="1"/>
          </p:cNvSpPr>
          <p:nvPr/>
        </p:nvSpPr>
        <p:spPr bwMode="auto">
          <a:xfrm>
            <a:off x="8328026" y="5086351"/>
            <a:ext cx="1008063" cy="4492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Publicação</a:t>
            </a:r>
          </a:p>
        </p:txBody>
      </p:sp>
      <p:sp>
        <p:nvSpPr>
          <p:cNvPr id="14349" name="Text Box 36"/>
          <p:cNvSpPr txBox="1">
            <a:spLocks noChangeArrowheads="1"/>
          </p:cNvSpPr>
          <p:nvPr/>
        </p:nvSpPr>
        <p:spPr bwMode="auto">
          <a:xfrm>
            <a:off x="9409113" y="5102226"/>
            <a:ext cx="1008062" cy="4492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Recurso</a:t>
            </a:r>
          </a:p>
        </p:txBody>
      </p:sp>
    </p:spTree>
    <p:extLst>
      <p:ext uri="{BB962C8B-B14F-4D97-AF65-F5344CB8AC3E}">
        <p14:creationId xmlns:p14="http://schemas.microsoft.com/office/powerpoint/2010/main" val="2109154343"/>
      </p:ext>
    </p:extLst>
  </p:cSld>
  <p:clrMapOvr>
    <a:masterClrMapping/>
  </p:clrMapOvr>
  <p:transition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7"/>
          <p:cNvSpPr>
            <a:spLocks noChangeArrowheads="1"/>
          </p:cNvSpPr>
          <p:nvPr/>
        </p:nvSpPr>
        <p:spPr bwMode="auto">
          <a:xfrm>
            <a:off x="1847851" y="5770564"/>
            <a:ext cx="8640763" cy="358775"/>
          </a:xfrm>
          <a:prstGeom prst="rightArrow">
            <a:avLst>
              <a:gd name="adj1" fmla="val 80111"/>
              <a:gd name="adj2" fmla="val 91430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FLUXO DO DOCUMENTO TÉCNICO NA ANVISA</a:t>
            </a:r>
            <a:endParaRPr lang="pt-BR" altLang="pt-BR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Rectangle 25"/>
          <p:cNvSpPr>
            <a:spLocks noChangeArrowheads="1"/>
          </p:cNvSpPr>
          <p:nvPr/>
        </p:nvSpPr>
        <p:spPr bwMode="auto">
          <a:xfrm>
            <a:off x="1919288" y="333376"/>
            <a:ext cx="144462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cxnSp>
        <p:nvCxnSpPr>
          <p:cNvPr id="15364" name="AutoShape 26"/>
          <p:cNvCxnSpPr>
            <a:cxnSpLocks noChangeShapeType="1"/>
            <a:stCxn id="15369" idx="0"/>
            <a:endCxn id="15363" idx="2"/>
          </p:cNvCxnSpPr>
          <p:nvPr/>
        </p:nvCxnSpPr>
        <p:spPr bwMode="auto">
          <a:xfrm rot="16200000" flipV="1">
            <a:off x="1487488" y="981076"/>
            <a:ext cx="4608513" cy="3598862"/>
          </a:xfrm>
          <a:prstGeom prst="bentConnector3">
            <a:avLst>
              <a:gd name="adj1" fmla="val 43778"/>
            </a:avLst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65" name="Rectangle 27"/>
          <p:cNvSpPr>
            <a:spLocks noChangeArrowheads="1"/>
          </p:cNvSpPr>
          <p:nvPr/>
        </p:nvSpPr>
        <p:spPr bwMode="auto">
          <a:xfrm>
            <a:off x="2136776" y="476250"/>
            <a:ext cx="799147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400">
                <a:latin typeface="Arial" panose="020B0604020202020204" pitchFamily="34" charset="0"/>
              </a:rPr>
              <a:t>Em exigência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400">
                <a:latin typeface="Arial" panose="020B0604020202020204" pitchFamily="34" charset="0"/>
              </a:rPr>
              <a:t>Em exigência prorrogada</a:t>
            </a:r>
          </a:p>
        </p:txBody>
      </p:sp>
      <p:sp>
        <p:nvSpPr>
          <p:cNvPr id="15366" name="Text Box 30"/>
          <p:cNvSpPr txBox="1">
            <a:spLocks noChangeArrowheads="1"/>
          </p:cNvSpPr>
          <p:nvPr/>
        </p:nvSpPr>
        <p:spPr bwMode="auto">
          <a:xfrm>
            <a:off x="1847851" y="5084763"/>
            <a:ext cx="1008063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Protocolo</a:t>
            </a:r>
          </a:p>
        </p:txBody>
      </p:sp>
      <p:sp>
        <p:nvSpPr>
          <p:cNvPr id="15367" name="Text Box 31"/>
          <p:cNvSpPr txBox="1">
            <a:spLocks noChangeArrowheads="1"/>
          </p:cNvSpPr>
          <p:nvPr/>
        </p:nvSpPr>
        <p:spPr bwMode="auto">
          <a:xfrm>
            <a:off x="2927351" y="5084763"/>
            <a:ext cx="1008063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Área técnica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(Apoio Adm)</a:t>
            </a:r>
          </a:p>
        </p:txBody>
      </p:sp>
      <p:sp>
        <p:nvSpPr>
          <p:cNvPr id="15368" name="Text Box 32"/>
          <p:cNvSpPr txBox="1">
            <a:spLocks noChangeArrowheads="1"/>
          </p:cNvSpPr>
          <p:nvPr/>
        </p:nvSpPr>
        <p:spPr bwMode="auto">
          <a:xfrm>
            <a:off x="4008438" y="5084763"/>
            <a:ext cx="1008062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Análise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(Técnico)</a:t>
            </a:r>
          </a:p>
        </p:txBody>
      </p:sp>
      <p:sp>
        <p:nvSpPr>
          <p:cNvPr id="15369" name="Text Box 33"/>
          <p:cNvSpPr txBox="1">
            <a:spLocks noChangeArrowheads="1"/>
          </p:cNvSpPr>
          <p:nvPr/>
        </p:nvSpPr>
        <p:spPr bwMode="auto">
          <a:xfrm>
            <a:off x="5087938" y="5084763"/>
            <a:ext cx="1008062" cy="44926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Tahoma" panose="020B0604030504040204" pitchFamily="34" charset="0"/>
              </a:rPr>
              <a:t>Exigência</a:t>
            </a:r>
          </a:p>
        </p:txBody>
      </p:sp>
      <p:sp>
        <p:nvSpPr>
          <p:cNvPr id="15370" name="Text Box 34"/>
          <p:cNvSpPr txBox="1">
            <a:spLocks noChangeArrowheads="1"/>
          </p:cNvSpPr>
          <p:nvPr/>
        </p:nvSpPr>
        <p:spPr bwMode="auto">
          <a:xfrm>
            <a:off x="6167438" y="5084763"/>
            <a:ext cx="1008062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Cumprim.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exigência</a:t>
            </a:r>
          </a:p>
        </p:txBody>
      </p:sp>
      <p:sp>
        <p:nvSpPr>
          <p:cNvPr id="15371" name="Text Box 35"/>
          <p:cNvSpPr txBox="1">
            <a:spLocks noChangeArrowheads="1"/>
          </p:cNvSpPr>
          <p:nvPr/>
        </p:nvSpPr>
        <p:spPr bwMode="auto">
          <a:xfrm>
            <a:off x="7248526" y="5086351"/>
            <a:ext cx="1008063" cy="4492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Parecer técnico</a:t>
            </a:r>
          </a:p>
        </p:txBody>
      </p:sp>
      <p:sp>
        <p:nvSpPr>
          <p:cNvPr id="15372" name="Text Box 36"/>
          <p:cNvSpPr txBox="1">
            <a:spLocks noChangeArrowheads="1"/>
          </p:cNvSpPr>
          <p:nvPr/>
        </p:nvSpPr>
        <p:spPr bwMode="auto">
          <a:xfrm>
            <a:off x="8328026" y="5086351"/>
            <a:ext cx="1008063" cy="4492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Publicação</a:t>
            </a:r>
          </a:p>
        </p:txBody>
      </p:sp>
      <p:sp>
        <p:nvSpPr>
          <p:cNvPr id="15373" name="Text Box 36"/>
          <p:cNvSpPr txBox="1">
            <a:spLocks noChangeArrowheads="1"/>
          </p:cNvSpPr>
          <p:nvPr/>
        </p:nvSpPr>
        <p:spPr bwMode="auto">
          <a:xfrm>
            <a:off x="9409113" y="5102226"/>
            <a:ext cx="1008062" cy="4492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Recurso</a:t>
            </a:r>
          </a:p>
        </p:txBody>
      </p:sp>
    </p:spTree>
    <p:extLst>
      <p:ext uri="{BB962C8B-B14F-4D97-AF65-F5344CB8AC3E}">
        <p14:creationId xmlns:p14="http://schemas.microsoft.com/office/powerpoint/2010/main" val="3892450613"/>
      </p:ext>
    </p:extLst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8"/>
          <p:cNvSpPr>
            <a:spLocks noChangeArrowheads="1"/>
          </p:cNvSpPr>
          <p:nvPr/>
        </p:nvSpPr>
        <p:spPr bwMode="auto">
          <a:xfrm>
            <a:off x="1847851" y="5770564"/>
            <a:ext cx="8640763" cy="358775"/>
          </a:xfrm>
          <a:prstGeom prst="rightArrow">
            <a:avLst>
              <a:gd name="adj1" fmla="val 80111"/>
              <a:gd name="adj2" fmla="val 91430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FLUXO DO DOCUMENTO TÉCNICO NA ANVISA</a:t>
            </a:r>
            <a:endParaRPr lang="pt-BR" altLang="pt-BR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Rectangle 26"/>
          <p:cNvSpPr>
            <a:spLocks noChangeArrowheads="1"/>
          </p:cNvSpPr>
          <p:nvPr/>
        </p:nvSpPr>
        <p:spPr bwMode="auto">
          <a:xfrm>
            <a:off x="1919288" y="333376"/>
            <a:ext cx="144462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16388" name="Rectangle 27"/>
          <p:cNvSpPr>
            <a:spLocks noChangeArrowheads="1"/>
          </p:cNvSpPr>
          <p:nvPr/>
        </p:nvSpPr>
        <p:spPr bwMode="auto">
          <a:xfrm>
            <a:off x="2136776" y="476250"/>
            <a:ext cx="799147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400">
                <a:latin typeface="Arial" panose="020B0604020202020204" pitchFamily="34" charset="0"/>
              </a:rPr>
              <a:t>Em análise do cumprimento da exigência</a:t>
            </a:r>
          </a:p>
        </p:txBody>
      </p:sp>
      <p:cxnSp>
        <p:nvCxnSpPr>
          <p:cNvPr id="16389" name="AutoShape 28"/>
          <p:cNvCxnSpPr>
            <a:cxnSpLocks noChangeShapeType="1"/>
            <a:stCxn id="16394" idx="0"/>
            <a:endCxn id="16387" idx="2"/>
          </p:cNvCxnSpPr>
          <p:nvPr/>
        </p:nvCxnSpPr>
        <p:spPr bwMode="auto">
          <a:xfrm rot="16200000" flipV="1">
            <a:off x="2028032" y="440532"/>
            <a:ext cx="4608513" cy="4679950"/>
          </a:xfrm>
          <a:prstGeom prst="bentConnector3">
            <a:avLst>
              <a:gd name="adj1" fmla="val 44648"/>
            </a:avLst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0" name="Text Box 30"/>
          <p:cNvSpPr txBox="1">
            <a:spLocks noChangeArrowheads="1"/>
          </p:cNvSpPr>
          <p:nvPr/>
        </p:nvSpPr>
        <p:spPr bwMode="auto">
          <a:xfrm>
            <a:off x="1847851" y="5084763"/>
            <a:ext cx="1008063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Protocolo</a:t>
            </a:r>
          </a:p>
        </p:txBody>
      </p:sp>
      <p:sp>
        <p:nvSpPr>
          <p:cNvPr id="16391" name="Text Box 31"/>
          <p:cNvSpPr txBox="1">
            <a:spLocks noChangeArrowheads="1"/>
          </p:cNvSpPr>
          <p:nvPr/>
        </p:nvSpPr>
        <p:spPr bwMode="auto">
          <a:xfrm>
            <a:off x="2927351" y="5084763"/>
            <a:ext cx="1008063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Área técnica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(Apoio Adm)</a:t>
            </a:r>
          </a:p>
        </p:txBody>
      </p:sp>
      <p:sp>
        <p:nvSpPr>
          <p:cNvPr id="16392" name="Text Box 32"/>
          <p:cNvSpPr txBox="1">
            <a:spLocks noChangeArrowheads="1"/>
          </p:cNvSpPr>
          <p:nvPr/>
        </p:nvSpPr>
        <p:spPr bwMode="auto">
          <a:xfrm>
            <a:off x="4008438" y="5084763"/>
            <a:ext cx="1008062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Análise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(Técnico)</a:t>
            </a:r>
          </a:p>
        </p:txBody>
      </p:sp>
      <p:sp>
        <p:nvSpPr>
          <p:cNvPr id="16393" name="Text Box 33"/>
          <p:cNvSpPr txBox="1">
            <a:spLocks noChangeArrowheads="1"/>
          </p:cNvSpPr>
          <p:nvPr/>
        </p:nvSpPr>
        <p:spPr bwMode="auto">
          <a:xfrm>
            <a:off x="5087938" y="5084763"/>
            <a:ext cx="1008062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Exigência</a:t>
            </a:r>
          </a:p>
        </p:txBody>
      </p:sp>
      <p:sp>
        <p:nvSpPr>
          <p:cNvPr id="16394" name="Text Box 34"/>
          <p:cNvSpPr txBox="1">
            <a:spLocks noChangeArrowheads="1"/>
          </p:cNvSpPr>
          <p:nvPr/>
        </p:nvSpPr>
        <p:spPr bwMode="auto">
          <a:xfrm>
            <a:off x="6167438" y="5084763"/>
            <a:ext cx="1008062" cy="44926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Tahoma" panose="020B0604030504040204" pitchFamily="34" charset="0"/>
              </a:rPr>
              <a:t>Cumprim.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Tahoma" panose="020B0604030504040204" pitchFamily="34" charset="0"/>
              </a:rPr>
              <a:t>exigência</a:t>
            </a:r>
          </a:p>
        </p:txBody>
      </p:sp>
      <p:sp>
        <p:nvSpPr>
          <p:cNvPr id="16395" name="Text Box 35"/>
          <p:cNvSpPr txBox="1">
            <a:spLocks noChangeArrowheads="1"/>
          </p:cNvSpPr>
          <p:nvPr/>
        </p:nvSpPr>
        <p:spPr bwMode="auto">
          <a:xfrm>
            <a:off x="7248526" y="5086351"/>
            <a:ext cx="1008063" cy="4492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Parecer técnico</a:t>
            </a:r>
          </a:p>
        </p:txBody>
      </p:sp>
      <p:sp>
        <p:nvSpPr>
          <p:cNvPr id="16396" name="Text Box 36"/>
          <p:cNvSpPr txBox="1">
            <a:spLocks noChangeArrowheads="1"/>
          </p:cNvSpPr>
          <p:nvPr/>
        </p:nvSpPr>
        <p:spPr bwMode="auto">
          <a:xfrm>
            <a:off x="8328026" y="5086351"/>
            <a:ext cx="1008063" cy="4492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Publicação</a:t>
            </a:r>
          </a:p>
        </p:txBody>
      </p:sp>
      <p:sp>
        <p:nvSpPr>
          <p:cNvPr id="16397" name="Text Box 36"/>
          <p:cNvSpPr txBox="1">
            <a:spLocks noChangeArrowheads="1"/>
          </p:cNvSpPr>
          <p:nvPr/>
        </p:nvSpPr>
        <p:spPr bwMode="auto">
          <a:xfrm>
            <a:off x="9409113" y="5102226"/>
            <a:ext cx="1008062" cy="4492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Recurso</a:t>
            </a:r>
          </a:p>
        </p:txBody>
      </p:sp>
    </p:spTree>
    <p:extLst>
      <p:ext uri="{BB962C8B-B14F-4D97-AF65-F5344CB8AC3E}">
        <p14:creationId xmlns:p14="http://schemas.microsoft.com/office/powerpoint/2010/main" val="2502613138"/>
      </p:ext>
    </p:extLst>
  </p:cSld>
  <p:clrMapOvr>
    <a:masterClrMapping/>
  </p:clrMapOvr>
  <p:transition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8"/>
          <p:cNvSpPr>
            <a:spLocks noChangeArrowheads="1"/>
          </p:cNvSpPr>
          <p:nvPr/>
        </p:nvSpPr>
        <p:spPr bwMode="auto">
          <a:xfrm>
            <a:off x="1847851" y="5770564"/>
            <a:ext cx="8640763" cy="358775"/>
          </a:xfrm>
          <a:prstGeom prst="rightArrow">
            <a:avLst>
              <a:gd name="adj1" fmla="val 80111"/>
              <a:gd name="adj2" fmla="val 91430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FLUXO DO DOCUMENTO TÉCNICO NA ANVISA</a:t>
            </a:r>
            <a:endParaRPr lang="pt-BR" altLang="pt-BR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Rectangle 26"/>
          <p:cNvSpPr>
            <a:spLocks noChangeArrowheads="1"/>
          </p:cNvSpPr>
          <p:nvPr/>
        </p:nvSpPr>
        <p:spPr bwMode="auto">
          <a:xfrm>
            <a:off x="1919288" y="333376"/>
            <a:ext cx="144462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16395" name="Rectangle 27"/>
          <p:cNvSpPr>
            <a:spLocks noChangeArrowheads="1"/>
          </p:cNvSpPr>
          <p:nvPr/>
        </p:nvSpPr>
        <p:spPr bwMode="auto">
          <a:xfrm>
            <a:off x="2136775" y="476250"/>
            <a:ext cx="8351838" cy="36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numCol="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Análise sobrestada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Anuído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Cancelado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Certificado emitido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Decisão proferida - débito quitado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Decisão proferida – insubsistência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Decisão proferida - nulidade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Desistência a pedido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Embarque autorizado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Liberado por decurso de prazo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Mudança implementada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Mudança parcialmente aprovada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Mudança parcialmente não anuída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Mudança parcialmente reprovada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Não anuído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Parcelamento - concedido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Petição encerrada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Processo suspenso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Relatório Analisado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Relatório emitido</a:t>
            </a: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/>
              <a:t>Revalidação automática</a:t>
            </a:r>
          </a:p>
        </p:txBody>
      </p:sp>
      <p:cxnSp>
        <p:nvCxnSpPr>
          <p:cNvPr id="17413" name="AutoShape 28"/>
          <p:cNvCxnSpPr>
            <a:cxnSpLocks noChangeShapeType="1"/>
            <a:endCxn id="17411" idx="2"/>
          </p:cNvCxnSpPr>
          <p:nvPr/>
        </p:nvCxnSpPr>
        <p:spPr bwMode="auto">
          <a:xfrm rot="16200000" flipV="1">
            <a:off x="2566988" y="-98425"/>
            <a:ext cx="4610100" cy="5759450"/>
          </a:xfrm>
          <a:prstGeom prst="bentConnector3">
            <a:avLst>
              <a:gd name="adj1" fmla="val 16431"/>
            </a:avLst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14" name="Text Box 30"/>
          <p:cNvSpPr txBox="1">
            <a:spLocks noChangeArrowheads="1"/>
          </p:cNvSpPr>
          <p:nvPr/>
        </p:nvSpPr>
        <p:spPr bwMode="auto">
          <a:xfrm>
            <a:off x="1847851" y="5084763"/>
            <a:ext cx="1008063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Protocolo</a:t>
            </a:r>
          </a:p>
        </p:txBody>
      </p:sp>
      <p:sp>
        <p:nvSpPr>
          <p:cNvPr id="17415" name="Text Box 31"/>
          <p:cNvSpPr txBox="1">
            <a:spLocks noChangeArrowheads="1"/>
          </p:cNvSpPr>
          <p:nvPr/>
        </p:nvSpPr>
        <p:spPr bwMode="auto">
          <a:xfrm>
            <a:off x="2927351" y="5084763"/>
            <a:ext cx="1008063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Área técnica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(Apoio Adm)</a:t>
            </a:r>
          </a:p>
        </p:txBody>
      </p:sp>
      <p:sp>
        <p:nvSpPr>
          <p:cNvPr id="17416" name="Text Box 32"/>
          <p:cNvSpPr txBox="1">
            <a:spLocks noChangeArrowheads="1"/>
          </p:cNvSpPr>
          <p:nvPr/>
        </p:nvSpPr>
        <p:spPr bwMode="auto">
          <a:xfrm>
            <a:off x="4008438" y="5084763"/>
            <a:ext cx="1008062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Análise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(Técnico)</a:t>
            </a:r>
          </a:p>
        </p:txBody>
      </p:sp>
      <p:sp>
        <p:nvSpPr>
          <p:cNvPr id="17417" name="Text Box 33"/>
          <p:cNvSpPr txBox="1">
            <a:spLocks noChangeArrowheads="1"/>
          </p:cNvSpPr>
          <p:nvPr/>
        </p:nvSpPr>
        <p:spPr bwMode="auto">
          <a:xfrm>
            <a:off x="5087938" y="5084763"/>
            <a:ext cx="1008062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Exigência</a:t>
            </a:r>
          </a:p>
        </p:txBody>
      </p:sp>
      <p:sp>
        <p:nvSpPr>
          <p:cNvPr id="17418" name="Text Box 34"/>
          <p:cNvSpPr txBox="1">
            <a:spLocks noChangeArrowheads="1"/>
          </p:cNvSpPr>
          <p:nvPr/>
        </p:nvSpPr>
        <p:spPr bwMode="auto">
          <a:xfrm>
            <a:off x="6167438" y="5084763"/>
            <a:ext cx="1008062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Cumprim.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exigência</a:t>
            </a:r>
          </a:p>
        </p:txBody>
      </p:sp>
      <p:sp>
        <p:nvSpPr>
          <p:cNvPr id="17419" name="Text Box 35"/>
          <p:cNvSpPr txBox="1">
            <a:spLocks noChangeArrowheads="1"/>
          </p:cNvSpPr>
          <p:nvPr/>
        </p:nvSpPr>
        <p:spPr bwMode="auto">
          <a:xfrm>
            <a:off x="7248526" y="5086351"/>
            <a:ext cx="1008063" cy="44926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Tahoma" panose="020B0604030504040204" pitchFamily="34" charset="0"/>
              </a:rPr>
              <a:t>Parecer técnico</a:t>
            </a:r>
          </a:p>
        </p:txBody>
      </p:sp>
      <p:sp>
        <p:nvSpPr>
          <p:cNvPr id="17420" name="Text Box 36"/>
          <p:cNvSpPr txBox="1">
            <a:spLocks noChangeArrowheads="1"/>
          </p:cNvSpPr>
          <p:nvPr/>
        </p:nvSpPr>
        <p:spPr bwMode="auto">
          <a:xfrm>
            <a:off x="8328026" y="5086351"/>
            <a:ext cx="1008063" cy="4492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Publicação</a:t>
            </a:r>
          </a:p>
        </p:txBody>
      </p:sp>
      <p:sp>
        <p:nvSpPr>
          <p:cNvPr id="17421" name="Text Box 36"/>
          <p:cNvSpPr txBox="1">
            <a:spLocks noChangeArrowheads="1"/>
          </p:cNvSpPr>
          <p:nvPr/>
        </p:nvSpPr>
        <p:spPr bwMode="auto">
          <a:xfrm>
            <a:off x="9409113" y="5102226"/>
            <a:ext cx="1008062" cy="4492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Recurso</a:t>
            </a:r>
          </a:p>
        </p:txBody>
      </p:sp>
    </p:spTree>
    <p:extLst>
      <p:ext uri="{BB962C8B-B14F-4D97-AF65-F5344CB8AC3E}">
        <p14:creationId xmlns:p14="http://schemas.microsoft.com/office/powerpoint/2010/main" val="1962416824"/>
      </p:ext>
    </p:extLst>
  </p:cSld>
  <p:clrMapOvr>
    <a:masterClrMapping/>
  </p:clrMapOvr>
  <p:transition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7"/>
          <p:cNvSpPr>
            <a:spLocks noChangeArrowheads="1"/>
          </p:cNvSpPr>
          <p:nvPr/>
        </p:nvSpPr>
        <p:spPr bwMode="auto">
          <a:xfrm>
            <a:off x="1847851" y="5770564"/>
            <a:ext cx="8640763" cy="358775"/>
          </a:xfrm>
          <a:prstGeom prst="rightArrow">
            <a:avLst>
              <a:gd name="adj1" fmla="val 80111"/>
              <a:gd name="adj2" fmla="val 91430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FLUXO DO DOCUMENTO TÉCNICO NA ANVISA</a:t>
            </a:r>
            <a:endParaRPr lang="pt-BR" altLang="pt-BR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Rectangle 25"/>
          <p:cNvSpPr>
            <a:spLocks noChangeArrowheads="1"/>
          </p:cNvSpPr>
          <p:nvPr/>
        </p:nvSpPr>
        <p:spPr bwMode="auto">
          <a:xfrm>
            <a:off x="1919288" y="333376"/>
            <a:ext cx="144462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cxnSp>
        <p:nvCxnSpPr>
          <p:cNvPr id="18436" name="AutoShape 26"/>
          <p:cNvCxnSpPr>
            <a:cxnSpLocks noChangeShapeType="1"/>
            <a:stCxn id="18444" idx="0"/>
            <a:endCxn id="18435" idx="2"/>
          </p:cNvCxnSpPr>
          <p:nvPr/>
        </p:nvCxnSpPr>
        <p:spPr bwMode="auto">
          <a:xfrm rot="16200000" flipV="1">
            <a:off x="3107532" y="-638969"/>
            <a:ext cx="4610100" cy="6840537"/>
          </a:xfrm>
          <a:prstGeom prst="bentConnector3">
            <a:avLst>
              <a:gd name="adj1" fmla="val 37722"/>
            </a:avLst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37" name="Rectangle 27"/>
          <p:cNvSpPr>
            <a:spLocks noChangeArrowheads="1"/>
          </p:cNvSpPr>
          <p:nvPr/>
        </p:nvSpPr>
        <p:spPr bwMode="auto">
          <a:xfrm>
            <a:off x="2136776" y="476250"/>
            <a:ext cx="3959225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400">
                <a:latin typeface="Arial" panose="020B0604020202020204" pitchFamily="34" charset="0"/>
              </a:rPr>
              <a:t>Autorizada publicação do ato *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400">
                <a:latin typeface="Arial" panose="020B0604020202020204" pitchFamily="34" charset="0"/>
              </a:rPr>
              <a:t>Publicada Decisão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400">
                <a:latin typeface="Arial" panose="020B0604020202020204" pitchFamily="34" charset="0"/>
              </a:rPr>
              <a:t>Publicado aguardando vigência normativa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400">
                <a:latin typeface="Arial" panose="020B0604020202020204" pitchFamily="34" charset="0"/>
              </a:rPr>
              <a:t>Publicado deferimento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400">
                <a:latin typeface="Arial" panose="020B0604020202020204" pitchFamily="34" charset="0"/>
              </a:rPr>
              <a:t>Publicado indeferimento</a:t>
            </a:r>
          </a:p>
        </p:txBody>
      </p:sp>
      <p:sp>
        <p:nvSpPr>
          <p:cNvPr id="18438" name="Text Box 30"/>
          <p:cNvSpPr txBox="1">
            <a:spLocks noChangeArrowheads="1"/>
          </p:cNvSpPr>
          <p:nvPr/>
        </p:nvSpPr>
        <p:spPr bwMode="auto">
          <a:xfrm>
            <a:off x="1847851" y="5084763"/>
            <a:ext cx="1008063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Protocolo</a:t>
            </a:r>
          </a:p>
        </p:txBody>
      </p:sp>
      <p:sp>
        <p:nvSpPr>
          <p:cNvPr id="18439" name="Text Box 31"/>
          <p:cNvSpPr txBox="1">
            <a:spLocks noChangeArrowheads="1"/>
          </p:cNvSpPr>
          <p:nvPr/>
        </p:nvSpPr>
        <p:spPr bwMode="auto">
          <a:xfrm>
            <a:off x="2927351" y="5084763"/>
            <a:ext cx="1008063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Área técnica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(Apoio Adm)</a:t>
            </a:r>
          </a:p>
        </p:txBody>
      </p:sp>
      <p:sp>
        <p:nvSpPr>
          <p:cNvPr id="18440" name="Text Box 32"/>
          <p:cNvSpPr txBox="1">
            <a:spLocks noChangeArrowheads="1"/>
          </p:cNvSpPr>
          <p:nvPr/>
        </p:nvSpPr>
        <p:spPr bwMode="auto">
          <a:xfrm>
            <a:off x="4008438" y="5084763"/>
            <a:ext cx="1008062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Análise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(Técnico)</a:t>
            </a:r>
          </a:p>
        </p:txBody>
      </p:sp>
      <p:sp>
        <p:nvSpPr>
          <p:cNvPr id="18441" name="Text Box 33"/>
          <p:cNvSpPr txBox="1">
            <a:spLocks noChangeArrowheads="1"/>
          </p:cNvSpPr>
          <p:nvPr/>
        </p:nvSpPr>
        <p:spPr bwMode="auto">
          <a:xfrm>
            <a:off x="5087938" y="5084763"/>
            <a:ext cx="1008062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Exigência</a:t>
            </a:r>
          </a:p>
        </p:txBody>
      </p:sp>
      <p:sp>
        <p:nvSpPr>
          <p:cNvPr id="18442" name="Text Box 34"/>
          <p:cNvSpPr txBox="1">
            <a:spLocks noChangeArrowheads="1"/>
          </p:cNvSpPr>
          <p:nvPr/>
        </p:nvSpPr>
        <p:spPr bwMode="auto">
          <a:xfrm>
            <a:off x="6167438" y="5084763"/>
            <a:ext cx="1008062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Cumprim.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exigência</a:t>
            </a:r>
          </a:p>
        </p:txBody>
      </p:sp>
      <p:sp>
        <p:nvSpPr>
          <p:cNvPr id="18443" name="Text Box 35"/>
          <p:cNvSpPr txBox="1">
            <a:spLocks noChangeArrowheads="1"/>
          </p:cNvSpPr>
          <p:nvPr/>
        </p:nvSpPr>
        <p:spPr bwMode="auto">
          <a:xfrm>
            <a:off x="7248526" y="5086351"/>
            <a:ext cx="1008063" cy="4492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Parecer técnico</a:t>
            </a:r>
          </a:p>
        </p:txBody>
      </p:sp>
      <p:sp>
        <p:nvSpPr>
          <p:cNvPr id="18444" name="Text Box 36"/>
          <p:cNvSpPr txBox="1">
            <a:spLocks noChangeArrowheads="1"/>
          </p:cNvSpPr>
          <p:nvPr/>
        </p:nvSpPr>
        <p:spPr bwMode="auto">
          <a:xfrm>
            <a:off x="8328026" y="5086351"/>
            <a:ext cx="1008063" cy="44926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Tahoma" panose="020B0604030504040204" pitchFamily="34" charset="0"/>
              </a:rPr>
              <a:t>Publicação</a:t>
            </a:r>
          </a:p>
        </p:txBody>
      </p:sp>
      <p:sp>
        <p:nvSpPr>
          <p:cNvPr id="18445" name="Text Box 36"/>
          <p:cNvSpPr txBox="1">
            <a:spLocks noChangeArrowheads="1"/>
          </p:cNvSpPr>
          <p:nvPr/>
        </p:nvSpPr>
        <p:spPr bwMode="auto">
          <a:xfrm>
            <a:off x="9409113" y="5102226"/>
            <a:ext cx="1008062" cy="4492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Recurso</a:t>
            </a:r>
          </a:p>
        </p:txBody>
      </p:sp>
    </p:spTree>
    <p:extLst>
      <p:ext uri="{BB962C8B-B14F-4D97-AF65-F5344CB8AC3E}">
        <p14:creationId xmlns:p14="http://schemas.microsoft.com/office/powerpoint/2010/main" val="4046782731"/>
      </p:ext>
    </p:extLst>
  </p:cSld>
  <p:clrMapOvr>
    <a:masterClrMapping/>
  </p:clrMapOvr>
  <p:transition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7"/>
          <p:cNvSpPr>
            <a:spLocks noChangeArrowheads="1"/>
          </p:cNvSpPr>
          <p:nvPr/>
        </p:nvSpPr>
        <p:spPr bwMode="auto">
          <a:xfrm>
            <a:off x="1847851" y="5770564"/>
            <a:ext cx="8640763" cy="358775"/>
          </a:xfrm>
          <a:prstGeom prst="rightArrow">
            <a:avLst>
              <a:gd name="adj1" fmla="val 80111"/>
              <a:gd name="adj2" fmla="val 91430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FLUXO DO DOCUMENTO TÉCNICO NA ANVISA</a:t>
            </a:r>
            <a:endParaRPr lang="pt-BR" altLang="pt-BR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25"/>
          <p:cNvSpPr>
            <a:spLocks noChangeArrowheads="1"/>
          </p:cNvSpPr>
          <p:nvPr/>
        </p:nvSpPr>
        <p:spPr bwMode="auto">
          <a:xfrm>
            <a:off x="1919288" y="333376"/>
            <a:ext cx="144462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cxnSp>
        <p:nvCxnSpPr>
          <p:cNvPr id="19460" name="AutoShape 26"/>
          <p:cNvCxnSpPr>
            <a:cxnSpLocks noChangeShapeType="1"/>
            <a:stCxn id="19469" idx="0"/>
            <a:endCxn id="19459" idx="2"/>
          </p:cNvCxnSpPr>
          <p:nvPr/>
        </p:nvCxnSpPr>
        <p:spPr bwMode="auto">
          <a:xfrm rot="16200000" flipV="1">
            <a:off x="3639345" y="-1170781"/>
            <a:ext cx="4625975" cy="7920037"/>
          </a:xfrm>
          <a:prstGeom prst="bentConnector3">
            <a:avLst>
              <a:gd name="adj1" fmla="val 20194"/>
            </a:avLst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1" name="Rectangle 27"/>
          <p:cNvSpPr>
            <a:spLocks noChangeArrowheads="1"/>
          </p:cNvSpPr>
          <p:nvPr/>
        </p:nvSpPr>
        <p:spPr bwMode="auto">
          <a:xfrm>
            <a:off x="2136776" y="476251"/>
            <a:ext cx="64801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400">
                <a:latin typeface="Arial" panose="020B0604020202020204" pitchFamily="34" charset="0"/>
              </a:rPr>
              <a:t>Autoridade julgadora – avaliar minuta de Decisão Inicial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400">
                <a:latin typeface="Arial" panose="020B0604020202020204" pitchFamily="34" charset="0"/>
              </a:rPr>
              <a:t>Fase de recurso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400">
                <a:latin typeface="Arial" panose="020B0604020202020204" pitchFamily="34" charset="0"/>
              </a:rPr>
              <a:t>Publicado aresto – não provimento ao recurso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400">
                <a:latin typeface="Arial" panose="020B0604020202020204" pitchFamily="34" charset="0"/>
              </a:rPr>
              <a:t>Publicado aresto – provimento ao recurso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400">
                <a:latin typeface="Arial" panose="020B0604020202020204" pitchFamily="34" charset="0"/>
              </a:rPr>
              <a:t>Publicado aresto – provimento parcial ao recurso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400">
                <a:latin typeface="Arial" panose="020B0604020202020204" pitchFamily="34" charset="0"/>
              </a:rPr>
              <a:t>Publicado aresto - recurso extinto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400">
                <a:latin typeface="Arial" panose="020B0604020202020204" pitchFamily="34" charset="0"/>
              </a:rPr>
              <a:t>Publicado aresto - recurso não conhecido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400">
                <a:latin typeface="Arial" panose="020B0604020202020204" pitchFamily="34" charset="0"/>
              </a:rPr>
              <a:t>Recurso não retratado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400">
                <a:latin typeface="Arial" panose="020B0604020202020204" pitchFamily="34" charset="0"/>
              </a:rPr>
              <a:t>Recurso retratado</a:t>
            </a:r>
          </a:p>
        </p:txBody>
      </p:sp>
      <p:sp>
        <p:nvSpPr>
          <p:cNvPr id="19462" name="Text Box 30"/>
          <p:cNvSpPr txBox="1">
            <a:spLocks noChangeArrowheads="1"/>
          </p:cNvSpPr>
          <p:nvPr/>
        </p:nvSpPr>
        <p:spPr bwMode="auto">
          <a:xfrm>
            <a:off x="1847851" y="5084763"/>
            <a:ext cx="1008063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Protocolo</a:t>
            </a:r>
          </a:p>
        </p:txBody>
      </p:sp>
      <p:sp>
        <p:nvSpPr>
          <p:cNvPr id="19463" name="Text Box 31"/>
          <p:cNvSpPr txBox="1">
            <a:spLocks noChangeArrowheads="1"/>
          </p:cNvSpPr>
          <p:nvPr/>
        </p:nvSpPr>
        <p:spPr bwMode="auto">
          <a:xfrm>
            <a:off x="2927351" y="5084763"/>
            <a:ext cx="1008063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Área técnica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(Apoio Adm)</a:t>
            </a:r>
          </a:p>
        </p:txBody>
      </p:sp>
      <p:sp>
        <p:nvSpPr>
          <p:cNvPr id="19464" name="Text Box 32"/>
          <p:cNvSpPr txBox="1">
            <a:spLocks noChangeArrowheads="1"/>
          </p:cNvSpPr>
          <p:nvPr/>
        </p:nvSpPr>
        <p:spPr bwMode="auto">
          <a:xfrm>
            <a:off x="4008438" y="5084763"/>
            <a:ext cx="1008062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Análise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(Técnico)</a:t>
            </a:r>
          </a:p>
        </p:txBody>
      </p:sp>
      <p:sp>
        <p:nvSpPr>
          <p:cNvPr id="19465" name="Text Box 33"/>
          <p:cNvSpPr txBox="1">
            <a:spLocks noChangeArrowheads="1"/>
          </p:cNvSpPr>
          <p:nvPr/>
        </p:nvSpPr>
        <p:spPr bwMode="auto">
          <a:xfrm>
            <a:off x="5087938" y="5084763"/>
            <a:ext cx="1008062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Exigência</a:t>
            </a:r>
          </a:p>
        </p:txBody>
      </p:sp>
      <p:sp>
        <p:nvSpPr>
          <p:cNvPr id="19466" name="Text Box 34"/>
          <p:cNvSpPr txBox="1">
            <a:spLocks noChangeArrowheads="1"/>
          </p:cNvSpPr>
          <p:nvPr/>
        </p:nvSpPr>
        <p:spPr bwMode="auto">
          <a:xfrm>
            <a:off x="6167438" y="5084763"/>
            <a:ext cx="1008062" cy="4492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Cumprim.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exigência</a:t>
            </a:r>
          </a:p>
        </p:txBody>
      </p:sp>
      <p:sp>
        <p:nvSpPr>
          <p:cNvPr id="19467" name="Text Box 35"/>
          <p:cNvSpPr txBox="1">
            <a:spLocks noChangeArrowheads="1"/>
          </p:cNvSpPr>
          <p:nvPr/>
        </p:nvSpPr>
        <p:spPr bwMode="auto">
          <a:xfrm>
            <a:off x="7248526" y="5086351"/>
            <a:ext cx="1008063" cy="4492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Parecer técnico</a:t>
            </a:r>
          </a:p>
        </p:txBody>
      </p:sp>
      <p:sp>
        <p:nvSpPr>
          <p:cNvPr id="19468" name="Text Box 36"/>
          <p:cNvSpPr txBox="1">
            <a:spLocks noChangeArrowheads="1"/>
          </p:cNvSpPr>
          <p:nvPr/>
        </p:nvSpPr>
        <p:spPr bwMode="auto">
          <a:xfrm>
            <a:off x="8328026" y="5086351"/>
            <a:ext cx="1008063" cy="4492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2"/>
                </a:solidFill>
                <a:latin typeface="Tahoma" panose="020B0604030504040204" pitchFamily="34" charset="0"/>
              </a:rPr>
              <a:t>Publicação</a:t>
            </a:r>
          </a:p>
        </p:txBody>
      </p:sp>
      <p:sp>
        <p:nvSpPr>
          <p:cNvPr id="19469" name="Text Box 36"/>
          <p:cNvSpPr txBox="1">
            <a:spLocks noChangeArrowheads="1"/>
          </p:cNvSpPr>
          <p:nvPr/>
        </p:nvSpPr>
        <p:spPr bwMode="auto">
          <a:xfrm>
            <a:off x="9409113" y="5102226"/>
            <a:ext cx="1008062" cy="44926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Tahoma" panose="020B0604030504040204" pitchFamily="34" charset="0"/>
              </a:rPr>
              <a:t>Recurso</a:t>
            </a:r>
          </a:p>
        </p:txBody>
      </p:sp>
    </p:spTree>
    <p:extLst>
      <p:ext uri="{BB962C8B-B14F-4D97-AF65-F5344CB8AC3E}">
        <p14:creationId xmlns:p14="http://schemas.microsoft.com/office/powerpoint/2010/main" val="1630830278"/>
      </p:ext>
    </p:extLst>
  </p:cSld>
  <p:clrMapOvr>
    <a:masterClrMapping/>
  </p:clrMapOvr>
  <p:transition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82892" y="599317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sz="3600" dirty="0"/>
              <a:t>Gestão do sistema de status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80049792"/>
              </p:ext>
            </p:extLst>
          </p:nvPr>
        </p:nvGraphicFramePr>
        <p:xfrm>
          <a:off x="729842" y="2768366"/>
          <a:ext cx="10654019" cy="3347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7409767"/>
      </p:ext>
    </p:extLst>
  </p:cSld>
  <p:clrMapOvr>
    <a:masterClrMapping/>
  </p:clrMapOvr>
  <p:transition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/>
              <a:t>COMPOSIÇÃO DO GT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pt-BR" altLang="pt-BR" sz="2200" dirty="0"/>
              <a:t>Portaria 209/17, publicado no Boletim de Serviço </a:t>
            </a:r>
            <a:r>
              <a:rPr lang="pt-BR" altLang="pt-BR" sz="2200" dirty="0">
                <a:solidFill>
                  <a:srgbClr val="000000"/>
                </a:solidFill>
              </a:rPr>
              <a:t>nº 21 de 2017.</a:t>
            </a:r>
            <a:r>
              <a:rPr lang="pt-BR" altLang="pt-BR" sz="2200" dirty="0"/>
              <a:t> </a:t>
            </a:r>
          </a:p>
          <a:p>
            <a:pPr marL="0" indent="0" algn="just">
              <a:buNone/>
              <a:defRPr/>
            </a:pPr>
            <a:endParaRPr lang="pt-BR" altLang="pt-BR" sz="2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pt-BR" altLang="pt-BR" sz="2400" dirty="0"/>
              <a:t>Grupo de Trabalho</a:t>
            </a:r>
          </a:p>
          <a:p>
            <a:pPr marL="0" indent="0">
              <a:buNone/>
              <a:defRPr/>
            </a:pPr>
            <a:endParaRPr lang="pt-BR" altLang="pt-BR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altLang="pt-BR" sz="2000" dirty="0"/>
              <a:t>Gerência-Geral de Conhecimento, Inovação e Pesquisa – GGCIP/DIGES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altLang="pt-BR" sz="2000" dirty="0"/>
              <a:t>Gerência de Gestão Documental e Memória Corporativa – GEDOC/GGCIP/DIGES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altLang="pt-BR" sz="2000" dirty="0"/>
              <a:t>Gerência de Gestão do Atendimento e Transparência – CGTAI/GGCIP/DIGES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altLang="pt-BR" sz="2000" dirty="0"/>
              <a:t>Gerência-Geral de Tecnologia da Informação – GGTIN/DIGES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altLang="pt-BR" sz="2000" dirty="0"/>
              <a:t>Assessoria de Planejamento – APLAN/GADIP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altLang="pt-BR" sz="2000" dirty="0"/>
              <a:t>Ouvidoria – OUVID/ANVISA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altLang="pt-BR" sz="2000" dirty="0"/>
              <a:t>Diretoria de Gestão Institucional – DIGES/ANVISA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pt-BR" altLang="pt-BR" sz="2000" dirty="0"/>
          </a:p>
        </p:txBody>
      </p:sp>
    </p:spTree>
    <p:extLst>
      <p:ext uri="{BB962C8B-B14F-4D97-AF65-F5344CB8AC3E}">
        <p14:creationId xmlns:p14="http://schemas.microsoft.com/office/powerpoint/2010/main" val="263651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MOTIVAÇÃO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pt-BR" altLang="pt-BR" sz="2000" dirty="0"/>
          </a:p>
          <a:p>
            <a:pPr eaLnBrk="1" hangingPunct="1">
              <a:defRPr/>
            </a:pPr>
            <a:r>
              <a:rPr lang="pt-BR" altLang="pt-BR" sz="2000" dirty="0"/>
              <a:t>Demanda recorrente por pedidos de informação.</a:t>
            </a:r>
          </a:p>
          <a:p>
            <a:pPr eaLnBrk="1" hangingPunct="1">
              <a:defRPr/>
            </a:pPr>
            <a:endParaRPr lang="pt-BR" altLang="pt-BR" sz="2000" dirty="0"/>
          </a:p>
          <a:p>
            <a:pPr lvl="1" eaLnBrk="1" hangingPunct="1">
              <a:defRPr/>
            </a:pPr>
            <a:r>
              <a:rPr lang="pt-BR" altLang="pt-BR" sz="2000" dirty="0"/>
              <a:t>Agendamento eletrônico</a:t>
            </a:r>
          </a:p>
          <a:p>
            <a:pPr lvl="1" eaLnBrk="1" hangingPunct="1">
              <a:defRPr/>
            </a:pPr>
            <a:r>
              <a:rPr lang="pt-BR" altLang="pt-BR" sz="2000" dirty="0"/>
              <a:t>0800, </a:t>
            </a:r>
            <a:r>
              <a:rPr lang="pt-BR" altLang="pt-BR" sz="2000" dirty="0" err="1"/>
              <a:t>anvis@tende</a:t>
            </a:r>
            <a:r>
              <a:rPr lang="pt-BR" altLang="pt-BR" sz="2000" dirty="0"/>
              <a:t>, Fale Conosco</a:t>
            </a:r>
          </a:p>
          <a:p>
            <a:pPr marL="457200" lvl="1" indent="0" eaLnBrk="1" hangingPunct="1">
              <a:buFontTx/>
              <a:buNone/>
              <a:defRPr/>
            </a:pPr>
            <a:endParaRPr lang="pt-BR" altLang="pt-BR" sz="2000" dirty="0"/>
          </a:p>
          <a:p>
            <a:pPr eaLnBrk="1" hangingPunct="1">
              <a:defRPr/>
            </a:pPr>
            <a:r>
              <a:rPr lang="pt-BR" altLang="pt-BR" sz="2000" dirty="0"/>
              <a:t>Solicitação de usuários na “DR”.</a:t>
            </a:r>
          </a:p>
          <a:p>
            <a:pPr marL="0" indent="0" eaLnBrk="1" hangingPunct="1">
              <a:buFontTx/>
              <a:buNone/>
              <a:defRPr/>
            </a:pPr>
            <a:endParaRPr lang="pt-BR" altLang="pt-BR" sz="2000" dirty="0"/>
          </a:p>
          <a:p>
            <a:pPr algn="just" eaLnBrk="1" hangingPunct="1">
              <a:defRPr/>
            </a:pPr>
            <a:r>
              <a:rPr lang="pt-BR" altLang="pt-BR" sz="2000" dirty="0"/>
              <a:t>Crescimento desordenado do número de situações documentais.</a:t>
            </a:r>
          </a:p>
          <a:p>
            <a:pPr lvl="1" eaLnBrk="1" hangingPunct="1">
              <a:defRPr/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93946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DO GT</a:t>
            </a:r>
          </a:p>
        </p:txBody>
      </p:sp>
      <p:sp>
        <p:nvSpPr>
          <p:cNvPr id="4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pt-BR" sz="2200" dirty="0"/>
          </a:p>
          <a:p>
            <a:pPr algn="just">
              <a:defRPr/>
            </a:pPr>
            <a:r>
              <a:rPr lang="pt-BR" sz="2600" dirty="0"/>
              <a:t>Promover a revisão das situações documentais.</a:t>
            </a:r>
          </a:p>
          <a:p>
            <a:pPr marL="0" indent="0" algn="just">
              <a:buFontTx/>
              <a:buNone/>
              <a:defRPr/>
            </a:pPr>
            <a:endParaRPr lang="pt-BR" sz="2600" dirty="0"/>
          </a:p>
          <a:p>
            <a:pPr algn="just">
              <a:defRPr/>
            </a:pPr>
            <a:r>
              <a:rPr lang="pt-BR" sz="2600" dirty="0"/>
              <a:t>Propor diretrizes para criação, alteração ou extinção de situações documentais.</a:t>
            </a:r>
          </a:p>
          <a:p>
            <a:pPr marL="0" indent="0" algn="just">
              <a:buFontTx/>
              <a:buNone/>
              <a:defRPr/>
            </a:pPr>
            <a:endParaRPr lang="pt-BR" sz="2600" dirty="0"/>
          </a:p>
          <a:p>
            <a:pPr algn="just">
              <a:defRPr/>
            </a:pPr>
            <a:r>
              <a:rPr lang="pt-BR" sz="2600" dirty="0"/>
              <a:t>Propor as competências da Comissão Permanente de Status.</a:t>
            </a:r>
          </a:p>
        </p:txBody>
      </p:sp>
    </p:spTree>
    <p:extLst>
      <p:ext uri="{BB962C8B-B14F-4D97-AF65-F5344CB8AC3E}">
        <p14:creationId xmlns:p14="http://schemas.microsoft.com/office/powerpoint/2010/main" val="884682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600"/>
              <a:t>Etapas do Trabalho</a:t>
            </a:r>
          </a:p>
        </p:txBody>
      </p:sp>
      <p:sp>
        <p:nvSpPr>
          <p:cNvPr id="9219" name="AutoShape 4"/>
          <p:cNvSpPr>
            <a:spLocks noChangeArrowheads="1"/>
          </p:cNvSpPr>
          <p:nvPr/>
        </p:nvSpPr>
        <p:spPr bwMode="auto">
          <a:xfrm>
            <a:off x="2063750" y="2536826"/>
            <a:ext cx="2808288" cy="3059113"/>
          </a:xfrm>
          <a:prstGeom prst="homePlate">
            <a:avLst>
              <a:gd name="adj" fmla="val 18731"/>
            </a:avLst>
          </a:prstGeom>
          <a:solidFill>
            <a:srgbClr val="DDDDDD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400" b="1">
              <a:latin typeface="Tahom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400" b="1" dirty="0">
              <a:latin typeface="Tahom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Consulta às áreas técnicas sobre a utilização dos status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latin typeface="Tahom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Emissão de relatórios sobre a utilização dos status no ano de 2016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400" b="1" dirty="0">
              <a:latin typeface="Tahoma" panose="020B0604030504040204" pitchFamily="34" charset="0"/>
            </a:endParaRPr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2063751" y="1989139"/>
            <a:ext cx="2276475" cy="503237"/>
          </a:xfrm>
          <a:prstGeom prst="rect">
            <a:avLst/>
          </a:prstGeom>
          <a:solidFill>
            <a:srgbClr val="3399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Levantamento</a:t>
            </a:r>
          </a:p>
        </p:txBody>
      </p:sp>
      <p:grpSp>
        <p:nvGrpSpPr>
          <p:cNvPr id="31756" name="Group 12"/>
          <p:cNvGrpSpPr>
            <a:grpSpLocks/>
          </p:cNvGrpSpPr>
          <p:nvPr/>
        </p:nvGrpSpPr>
        <p:grpSpPr bwMode="auto">
          <a:xfrm>
            <a:off x="4391025" y="1989138"/>
            <a:ext cx="3290888" cy="3606800"/>
            <a:chOff x="1806" y="1253"/>
            <a:chExt cx="2073" cy="2272"/>
          </a:xfrm>
        </p:grpSpPr>
        <p:sp>
          <p:nvSpPr>
            <p:cNvPr id="8201" name="AutoShape 6"/>
            <p:cNvSpPr>
              <a:spLocks noChangeArrowheads="1"/>
            </p:cNvSpPr>
            <p:nvPr/>
          </p:nvSpPr>
          <p:spPr bwMode="auto">
            <a:xfrm>
              <a:off x="1807" y="1598"/>
              <a:ext cx="2072" cy="1927"/>
            </a:xfrm>
            <a:prstGeom prst="chevron">
              <a:avLst>
                <a:gd name="adj" fmla="val 17428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54292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  <a:defRPr/>
              </a:pPr>
              <a:endParaRPr lang="pt-BR" altLang="pt-BR" sz="1400" b="1" dirty="0">
                <a:latin typeface="Tahoma" panose="020B0604030504040204" pitchFamily="34" charset="0"/>
              </a:endParaRPr>
            </a:p>
            <a:p>
              <a:pPr marL="108000" algn="just">
                <a:spcBef>
                  <a:spcPct val="0"/>
                </a:spcBef>
                <a:buNone/>
                <a:defRPr/>
              </a:pPr>
              <a:r>
                <a:rPr lang="pt-BR" altLang="pt-BR" sz="1400" dirty="0">
                  <a:latin typeface="Tahoma" panose="020B0604030504040204" pitchFamily="34" charset="0"/>
                </a:rPr>
                <a:t>Avaliação das informações pelo GT</a:t>
              </a:r>
            </a:p>
            <a:p>
              <a:pPr marL="108000" algn="just">
                <a:spcBef>
                  <a:spcPct val="0"/>
                </a:spcBef>
                <a:buNone/>
                <a:defRPr/>
              </a:pPr>
              <a:endParaRPr lang="pt-BR" altLang="pt-BR" sz="1400" dirty="0">
                <a:latin typeface="Tahoma" panose="020B0604030504040204" pitchFamily="34" charset="0"/>
              </a:endParaRPr>
            </a:p>
            <a:p>
              <a:pPr marL="108000" algn="just">
                <a:spcBef>
                  <a:spcPct val="0"/>
                </a:spcBef>
                <a:buNone/>
                <a:defRPr/>
              </a:pPr>
              <a:r>
                <a:rPr lang="pt-BR" altLang="pt-BR" sz="1400" dirty="0">
                  <a:latin typeface="Tahoma" panose="020B0604030504040204" pitchFamily="34" charset="0"/>
                </a:rPr>
                <a:t>Consulta aos interlocutores</a:t>
              </a:r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1806" y="1253"/>
              <a:ext cx="1739" cy="317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rgbClr val="A3FBB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Avaliação</a:t>
              </a:r>
            </a:p>
          </p:txBody>
        </p:sp>
      </p:grpSp>
      <p:grpSp>
        <p:nvGrpSpPr>
          <p:cNvPr id="31757" name="Group 13"/>
          <p:cNvGrpSpPr>
            <a:grpSpLocks/>
          </p:cNvGrpSpPr>
          <p:nvPr/>
        </p:nvGrpSpPr>
        <p:grpSpPr bwMode="auto">
          <a:xfrm>
            <a:off x="7197726" y="1989138"/>
            <a:ext cx="3292475" cy="3606800"/>
            <a:chOff x="3574" y="1253"/>
            <a:chExt cx="2074" cy="2272"/>
          </a:xfrm>
        </p:grpSpPr>
        <p:sp>
          <p:nvSpPr>
            <p:cNvPr id="9223" name="AutoShape 7"/>
            <p:cNvSpPr>
              <a:spLocks noChangeArrowheads="1"/>
            </p:cNvSpPr>
            <p:nvPr/>
          </p:nvSpPr>
          <p:spPr bwMode="auto">
            <a:xfrm>
              <a:off x="3576" y="1598"/>
              <a:ext cx="2072" cy="1927"/>
            </a:xfrm>
            <a:prstGeom prst="chevron">
              <a:avLst>
                <a:gd name="adj" fmla="val 17428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107950" indent="-1857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FF9900"/>
                </a:buClr>
                <a:buFont typeface="Wingdings" panose="05000000000000000000" pitchFamily="2" charset="2"/>
                <a:buNone/>
              </a:pPr>
              <a:r>
                <a:rPr lang="pt-BR" altLang="pt-BR" sz="1400">
                  <a:latin typeface="Tahoma" panose="020B0604030504040204" pitchFamily="34" charset="0"/>
                </a:rPr>
                <a:t>Revisão das descrições dos status.</a:t>
              </a:r>
            </a:p>
            <a:p>
              <a:pPr algn="just" eaLnBrk="1" hangingPunct="1">
                <a:spcBef>
                  <a:spcPct val="0"/>
                </a:spcBef>
                <a:buClr>
                  <a:srgbClr val="FF9900"/>
                </a:buClr>
                <a:buFont typeface="Wingdings" panose="05000000000000000000" pitchFamily="2" charset="2"/>
                <a:buNone/>
              </a:pPr>
              <a:endParaRPr lang="pt-BR" altLang="pt-BR" sz="1400">
                <a:latin typeface="Tahoma" panose="020B060403050404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Clr>
                  <a:srgbClr val="FF9900"/>
                </a:buClr>
                <a:buFont typeface="Wingdings" panose="05000000000000000000" pitchFamily="2" charset="2"/>
                <a:buNone/>
              </a:pPr>
              <a:r>
                <a:rPr lang="pt-BR" altLang="pt-BR" sz="1400">
                  <a:latin typeface="Tahoma" panose="020B0604030504040204" pitchFamily="34" charset="0"/>
                </a:rPr>
                <a:t>Propostas de inclusão e exclusão de situações documentais.</a:t>
              </a:r>
            </a:p>
            <a:p>
              <a:pPr algn="just" eaLnBrk="1" hangingPunct="1">
                <a:spcBef>
                  <a:spcPct val="0"/>
                </a:spcBef>
                <a:buClr>
                  <a:srgbClr val="FF9900"/>
                </a:buClr>
                <a:buFont typeface="Wingdings" panose="05000000000000000000" pitchFamily="2" charset="2"/>
                <a:buNone/>
              </a:pPr>
              <a:endParaRPr lang="pt-BR" altLang="pt-BR" sz="1400">
                <a:latin typeface="Tahoma" panose="020B060403050404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Clr>
                  <a:srgbClr val="FF9900"/>
                </a:buClr>
                <a:buFont typeface="Wingdings" panose="05000000000000000000" pitchFamily="2" charset="2"/>
                <a:buNone/>
              </a:pPr>
              <a:r>
                <a:rPr lang="pt-BR" altLang="pt-BR" sz="1400">
                  <a:latin typeface="Tahoma" panose="020B0604030504040204" pitchFamily="34" charset="0"/>
                </a:rPr>
                <a:t>Proposta de nova ferramenta para consulta a situação de documentos.</a:t>
              </a:r>
            </a:p>
          </p:txBody>
        </p:sp>
        <p:sp>
          <p:nvSpPr>
            <p:cNvPr id="9224" name="Rectangle 11"/>
            <p:cNvSpPr>
              <a:spLocks noChangeArrowheads="1"/>
            </p:cNvSpPr>
            <p:nvPr/>
          </p:nvSpPr>
          <p:spPr bwMode="auto">
            <a:xfrm>
              <a:off x="3574" y="1253"/>
              <a:ext cx="1734" cy="317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rgbClr val="A3FBB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Proposta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7606640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RESULTADO DA PROPOSTA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366617"/>
            <a:ext cx="10515600" cy="3735386"/>
          </a:xfrm>
        </p:spPr>
        <p:txBody>
          <a:bodyPr/>
          <a:lstStyle/>
          <a:p>
            <a:pPr algn="just"/>
            <a:r>
              <a:rPr lang="pt-BR" dirty="0"/>
              <a:t>Redução do número de status</a:t>
            </a:r>
          </a:p>
          <a:p>
            <a:pPr algn="just"/>
            <a:r>
              <a:rPr lang="pt-BR" dirty="0"/>
              <a:t>Padronização das terminologias utilizadas</a:t>
            </a:r>
          </a:p>
          <a:p>
            <a:pPr algn="just"/>
            <a:r>
              <a:rPr lang="pt-BR" dirty="0"/>
              <a:t>Maior quantidade de status público</a:t>
            </a:r>
          </a:p>
          <a:p>
            <a:pPr algn="just"/>
            <a:r>
              <a:rPr lang="pt-BR" dirty="0"/>
              <a:t>Combinação da informação do andamento processual com outras informações do processo (novo layout de acompanhamento)</a:t>
            </a:r>
          </a:p>
          <a:p>
            <a:pPr algn="just"/>
            <a:r>
              <a:rPr lang="pt-BR" dirty="0"/>
              <a:t>Estabelecimento de diretrizes e fluxo para atualização dos status</a:t>
            </a:r>
          </a:p>
        </p:txBody>
      </p:sp>
    </p:spTree>
    <p:extLst>
      <p:ext uri="{BB962C8B-B14F-4D97-AF65-F5344CB8AC3E}">
        <p14:creationId xmlns:p14="http://schemas.microsoft.com/office/powerpoint/2010/main" val="1734781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09319" y="609367"/>
            <a:ext cx="10515600" cy="1205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pt-BR" sz="36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871993"/>
              </p:ext>
            </p:extLst>
          </p:nvPr>
        </p:nvGraphicFramePr>
        <p:xfrm>
          <a:off x="1872606" y="2649134"/>
          <a:ext cx="8051568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39547">
                  <a:extLst>
                    <a:ext uri="{9D8B030D-6E8A-4147-A177-3AD203B41FA5}">
                      <a16:colId xmlns:a16="http://schemas.microsoft.com/office/drawing/2014/main" val="3737719031"/>
                    </a:ext>
                  </a:extLst>
                </a:gridCol>
                <a:gridCol w="1812021">
                  <a:extLst>
                    <a:ext uri="{9D8B030D-6E8A-4147-A177-3AD203B41FA5}">
                      <a16:colId xmlns:a16="http://schemas.microsoft.com/office/drawing/2014/main" val="81784975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Dados sobre o trabalho do GT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675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Situações documentais vigentes antes da criação do 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22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Situações documentais</a:t>
                      </a:r>
                      <a:r>
                        <a:rPr lang="pt-BR" baseline="0" dirty="0"/>
                        <a:t> inativadas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625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Situações documentais</a:t>
                      </a:r>
                      <a:r>
                        <a:rPr lang="pt-BR" baseline="0" dirty="0"/>
                        <a:t> alteradas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959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Situações documentais</a:t>
                      </a:r>
                      <a:r>
                        <a:rPr lang="pt-BR" baseline="0" dirty="0"/>
                        <a:t> criadas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619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Solicitações de criação de situações</a:t>
                      </a:r>
                      <a:r>
                        <a:rPr lang="pt-BR" baseline="0" dirty="0"/>
                        <a:t> documentais negadas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562425"/>
                  </a:ext>
                </a:extLst>
              </a:tr>
            </a:tbl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584200"/>
            <a:ext cx="10515600" cy="1205057"/>
          </a:xfrm>
        </p:spPr>
        <p:txBody>
          <a:bodyPr/>
          <a:lstStyle/>
          <a:p>
            <a:r>
              <a:rPr lang="pt-BR" altLang="pt-BR" dirty="0"/>
              <a:t>RESUMO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0686908"/>
      </p:ext>
    </p:extLst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7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594339" y="2063261"/>
          <a:ext cx="9042400" cy="390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hart" r:id="rId3" imgW="7134211" imgH="3895830" progId="MSGraph.Chart.8">
                  <p:embed followColorScheme="full"/>
                </p:oleObj>
              </mc:Choice>
              <mc:Fallback>
                <p:oleObj name="Chart" r:id="rId3" imgW="7134211" imgH="3895830" progId="MSGraph.Chart.8">
                  <p:embed followColorScheme="full"/>
                  <p:pic>
                    <p:nvPicPr>
                      <p:cNvPr id="2150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339" y="2063261"/>
                        <a:ext cx="9042400" cy="390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1509319" y="609367"/>
            <a:ext cx="10515600" cy="1205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459358177"/>
      </p:ext>
    </p:extLst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320954" y="630238"/>
            <a:ext cx="9144000" cy="1143000"/>
          </a:xfrm>
        </p:spPr>
        <p:txBody>
          <a:bodyPr/>
          <a:lstStyle/>
          <a:p>
            <a:r>
              <a:rPr lang="pt-BR" altLang="pt-BR" sz="3600" dirty="0"/>
              <a:t>RESULTADO DA PROPOSTA: Mais Transparência</a:t>
            </a:r>
          </a:p>
        </p:txBody>
      </p:sp>
      <p:graphicFrame>
        <p:nvGraphicFramePr>
          <p:cNvPr id="22531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074864" y="2276475"/>
          <a:ext cx="7477125" cy="374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hart" r:id="rId3" imgW="3171901" imgH="3705210" progId="MSGraph.Chart.8">
                  <p:embed followColorScheme="full"/>
                </p:oleObj>
              </mc:Choice>
              <mc:Fallback>
                <p:oleObj name="Chart" r:id="rId3" imgW="3171901" imgH="3705210" progId="MSGraph.Chart.8">
                  <p:embed followColorScheme="full"/>
                  <p:pic>
                    <p:nvPicPr>
                      <p:cNvPr id="22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4" y="2276475"/>
                        <a:ext cx="7477125" cy="374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575051" y="1773238"/>
            <a:ext cx="48244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accent6"/>
                </a:solidFill>
              </a:rPr>
              <a:t>Status internos diferentes dos status externos</a:t>
            </a:r>
          </a:p>
        </p:txBody>
      </p:sp>
    </p:spTree>
    <p:extLst>
      <p:ext uri="{BB962C8B-B14F-4D97-AF65-F5344CB8AC3E}">
        <p14:creationId xmlns:p14="http://schemas.microsoft.com/office/powerpoint/2010/main" val="2425677612"/>
      </p:ext>
    </p:extLst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9"/>
          <p:cNvSpPr>
            <a:spLocks noChangeArrowheads="1"/>
          </p:cNvSpPr>
          <p:nvPr/>
        </p:nvSpPr>
        <p:spPr bwMode="auto">
          <a:xfrm>
            <a:off x="1847851" y="4149726"/>
            <a:ext cx="8640763" cy="358775"/>
          </a:xfrm>
          <a:prstGeom prst="rightArrow">
            <a:avLst>
              <a:gd name="adj1" fmla="val 80111"/>
              <a:gd name="adj2" fmla="val 91430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Text Box 10"/>
          <p:cNvSpPr txBox="1">
            <a:spLocks noChangeArrowheads="1"/>
          </p:cNvSpPr>
          <p:nvPr/>
        </p:nvSpPr>
        <p:spPr bwMode="auto">
          <a:xfrm>
            <a:off x="1843088" y="3463926"/>
            <a:ext cx="1008062" cy="44926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Tahoma" panose="020B0604030504040204" pitchFamily="34" charset="0"/>
              </a:rPr>
              <a:t>Protocolo</a:t>
            </a:r>
          </a:p>
        </p:txBody>
      </p:sp>
      <p:sp>
        <p:nvSpPr>
          <p:cNvPr id="11268" name="Text Box 58"/>
          <p:cNvSpPr txBox="1">
            <a:spLocks noChangeArrowheads="1"/>
          </p:cNvSpPr>
          <p:nvPr/>
        </p:nvSpPr>
        <p:spPr bwMode="auto">
          <a:xfrm>
            <a:off x="2927351" y="3463926"/>
            <a:ext cx="1008063" cy="44926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Tahoma" panose="020B0604030504040204" pitchFamily="34" charset="0"/>
              </a:rPr>
              <a:t>Área técnica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Tahoma" panose="020B0604030504040204" pitchFamily="34" charset="0"/>
              </a:rPr>
              <a:t>(Apoio Adm)</a:t>
            </a:r>
          </a:p>
        </p:txBody>
      </p:sp>
      <p:sp>
        <p:nvSpPr>
          <p:cNvPr id="11269" name="Text Box 59"/>
          <p:cNvSpPr txBox="1">
            <a:spLocks noChangeArrowheads="1"/>
          </p:cNvSpPr>
          <p:nvPr/>
        </p:nvSpPr>
        <p:spPr bwMode="auto">
          <a:xfrm>
            <a:off x="4011613" y="3463926"/>
            <a:ext cx="1008062" cy="44926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Tahoma" panose="020B0604030504040204" pitchFamily="34" charset="0"/>
              </a:rPr>
              <a:t>Análise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Tahoma" panose="020B0604030504040204" pitchFamily="34" charset="0"/>
              </a:rPr>
              <a:t>(Técnico)</a:t>
            </a:r>
          </a:p>
        </p:txBody>
      </p:sp>
      <p:sp>
        <p:nvSpPr>
          <p:cNvPr id="11270" name="Text Box 60"/>
          <p:cNvSpPr txBox="1">
            <a:spLocks noChangeArrowheads="1"/>
          </p:cNvSpPr>
          <p:nvPr/>
        </p:nvSpPr>
        <p:spPr bwMode="auto">
          <a:xfrm>
            <a:off x="5094288" y="3463926"/>
            <a:ext cx="1008062" cy="44926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Tahoma" panose="020B0604030504040204" pitchFamily="34" charset="0"/>
              </a:rPr>
              <a:t>Exigência</a:t>
            </a:r>
          </a:p>
        </p:txBody>
      </p:sp>
      <p:sp>
        <p:nvSpPr>
          <p:cNvPr id="11271" name="Text Box 61"/>
          <p:cNvSpPr txBox="1">
            <a:spLocks noChangeArrowheads="1"/>
          </p:cNvSpPr>
          <p:nvPr/>
        </p:nvSpPr>
        <p:spPr bwMode="auto">
          <a:xfrm>
            <a:off x="6178551" y="3463926"/>
            <a:ext cx="1008063" cy="44926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Tahoma" panose="020B0604030504040204" pitchFamily="34" charset="0"/>
              </a:rPr>
              <a:t>Cumprim.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Tahoma" panose="020B0604030504040204" pitchFamily="34" charset="0"/>
              </a:rPr>
              <a:t>exigência</a:t>
            </a:r>
          </a:p>
        </p:txBody>
      </p:sp>
      <p:sp>
        <p:nvSpPr>
          <p:cNvPr id="11272" name="Text Box 62"/>
          <p:cNvSpPr txBox="1">
            <a:spLocks noChangeArrowheads="1"/>
          </p:cNvSpPr>
          <p:nvPr/>
        </p:nvSpPr>
        <p:spPr bwMode="auto">
          <a:xfrm>
            <a:off x="7262813" y="3463926"/>
            <a:ext cx="1008062" cy="44926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Tahoma" panose="020B0604030504040204" pitchFamily="34" charset="0"/>
              </a:rPr>
              <a:t>Parecer técnico</a:t>
            </a:r>
          </a:p>
        </p:txBody>
      </p:sp>
      <p:sp>
        <p:nvSpPr>
          <p:cNvPr id="11273" name="Text Box 63"/>
          <p:cNvSpPr txBox="1">
            <a:spLocks noChangeArrowheads="1"/>
          </p:cNvSpPr>
          <p:nvPr/>
        </p:nvSpPr>
        <p:spPr bwMode="auto">
          <a:xfrm>
            <a:off x="8339138" y="3463926"/>
            <a:ext cx="1008062" cy="44926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Tahoma" panose="020B0604030504040204" pitchFamily="34" charset="0"/>
              </a:rPr>
              <a:t>Publicação</a:t>
            </a:r>
          </a:p>
        </p:txBody>
      </p:sp>
      <p:sp>
        <p:nvSpPr>
          <p:cNvPr id="11274" name="Text Box 64"/>
          <p:cNvSpPr txBox="1">
            <a:spLocks noChangeArrowheads="1"/>
          </p:cNvSpPr>
          <p:nvPr/>
        </p:nvSpPr>
        <p:spPr bwMode="auto">
          <a:xfrm>
            <a:off x="5951539" y="5876925"/>
            <a:ext cx="45354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GT Status – Portaria 941/2008</a:t>
            </a:r>
          </a:p>
        </p:txBody>
      </p:sp>
      <p:sp>
        <p:nvSpPr>
          <p:cNvPr id="3137" name="Rectangle 65"/>
          <p:cNvSpPr>
            <a:spLocks noGrp="1" noChangeArrowheads="1"/>
          </p:cNvSpPr>
          <p:nvPr>
            <p:ph type="ctrTitle"/>
          </p:nvPr>
        </p:nvSpPr>
        <p:spPr>
          <a:xfrm>
            <a:off x="2424113" y="836614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r>
              <a:rPr lang="pt-BR" altLang="pt-BR" sz="280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FLUXO DO DOCUMENTO TÉCNICO</a:t>
            </a:r>
          </a:p>
        </p:txBody>
      </p:sp>
      <p:sp>
        <p:nvSpPr>
          <p:cNvPr id="11276" name="Text Box 63"/>
          <p:cNvSpPr txBox="1">
            <a:spLocks noChangeArrowheads="1"/>
          </p:cNvSpPr>
          <p:nvPr/>
        </p:nvSpPr>
        <p:spPr bwMode="auto">
          <a:xfrm>
            <a:off x="9415463" y="3463926"/>
            <a:ext cx="1008062" cy="44926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Tahoma" panose="020B0604030504040204" pitchFamily="34" charset="0"/>
              </a:rPr>
              <a:t>Recurso</a:t>
            </a:r>
          </a:p>
        </p:txBody>
      </p:sp>
    </p:spTree>
    <p:extLst>
      <p:ext uri="{BB962C8B-B14F-4D97-AF65-F5344CB8AC3E}">
        <p14:creationId xmlns:p14="http://schemas.microsoft.com/office/powerpoint/2010/main" val="3237704859"/>
      </p:ext>
    </p:extLst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ANVISA PADRÃO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VISA PADRÃO" id="{1A0456DE-3FE3-4821-BEBE-E44468344481}" vid="{6E555780-7ACF-4181-86F8-9B52D7E4A6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ANVISA PADRÃO</Template>
  <TotalTime>81</TotalTime>
  <Words>793</Words>
  <Application>Microsoft Office PowerPoint</Application>
  <PresentationFormat>Widescreen</PresentationFormat>
  <Paragraphs>253</Paragraphs>
  <Slides>19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Times New Roman</vt:lpstr>
      <vt:lpstr>Wingdings</vt:lpstr>
      <vt:lpstr>ANVISA PADRÃO</vt:lpstr>
      <vt:lpstr>Chart</vt:lpstr>
      <vt:lpstr>GT STATUS</vt:lpstr>
      <vt:lpstr>MOTIVAÇÃO</vt:lpstr>
      <vt:lpstr>OBJETIVOS DO GT</vt:lpstr>
      <vt:lpstr>Etapas do Trabalho</vt:lpstr>
      <vt:lpstr>RESULTADO DA PROPOSTA</vt:lpstr>
      <vt:lpstr>RESUMO</vt:lpstr>
      <vt:lpstr>Apresentação do PowerPoint</vt:lpstr>
      <vt:lpstr>RESULTADO DA PROPOSTA: Mais Transparência</vt:lpstr>
      <vt:lpstr>FLUXO DO DOCUMENTO TÉCNICO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Gestão do sistema de status</vt:lpstr>
      <vt:lpstr>COMPOSIÇÃO DO GT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 STATUS</dc:title>
  <dc:creator>Danitza Buvinich</dc:creator>
  <cp:lastModifiedBy>Ricardo de Assis Teixeira</cp:lastModifiedBy>
  <cp:revision>8</cp:revision>
  <dcterms:created xsi:type="dcterms:W3CDTF">2018-01-08T19:02:56Z</dcterms:created>
  <dcterms:modified xsi:type="dcterms:W3CDTF">2018-03-23T15:56:38Z</dcterms:modified>
</cp:coreProperties>
</file>