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84" r:id="rId2"/>
    <p:sldId id="387" r:id="rId3"/>
    <p:sldId id="386" r:id="rId4"/>
    <p:sldId id="389" r:id="rId5"/>
    <p:sldId id="390" r:id="rId6"/>
    <p:sldId id="398" r:id="rId7"/>
    <p:sldId id="399" r:id="rId8"/>
    <p:sldId id="401" r:id="rId9"/>
    <p:sldId id="402" r:id="rId10"/>
    <p:sldId id="403" r:id="rId11"/>
    <p:sldId id="404" r:id="rId12"/>
    <p:sldId id="405" r:id="rId13"/>
    <p:sldId id="395" r:id="rId14"/>
    <p:sldId id="407" r:id="rId15"/>
    <p:sldId id="406" r:id="rId16"/>
    <p:sldId id="408" r:id="rId17"/>
    <p:sldId id="409" r:id="rId18"/>
    <p:sldId id="397" r:id="rId19"/>
    <p:sldId id="410" r:id="rId20"/>
    <p:sldId id="396" r:id="rId21"/>
    <p:sldId id="394" r:id="rId22"/>
    <p:sldId id="392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93" autoAdjust="0"/>
    <p:restoredTop sz="94884" autoAdjust="0"/>
  </p:normalViewPr>
  <p:slideViewPr>
    <p:cSldViewPr snapToGrid="0">
      <p:cViewPr varScale="1">
        <p:scale>
          <a:sx n="105" d="100"/>
          <a:sy n="105" d="100"/>
        </p:scale>
        <p:origin x="6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551DE-95D9-4097-96F3-3B91ECD134F1}" type="datetimeFigureOut">
              <a:rPr lang="pt-BR" smtClean="0"/>
              <a:t>23/07/2019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AE557-773F-45B1-831F-DD6CF6B056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1899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9"/>
          <a:stretch/>
        </p:blipFill>
        <p:spPr>
          <a:xfrm>
            <a:off x="-14035" y="-25400"/>
            <a:ext cx="12202245" cy="3429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35200" y="2489200"/>
            <a:ext cx="9144000" cy="1684338"/>
          </a:xfrm>
        </p:spPr>
        <p:txBody>
          <a:bodyPr anchor="b">
            <a:normAutofit/>
          </a:bodyPr>
          <a:lstStyle>
            <a:lvl1pPr algn="r">
              <a:defRPr sz="5400" b="1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35200" y="4241006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100762"/>
            <a:ext cx="2743200" cy="401638"/>
          </a:xfrm>
        </p:spPr>
        <p:txBody>
          <a:bodyPr/>
          <a:lstStyle/>
          <a:p>
            <a:fld id="{FFB17E47-F311-4931-AA60-92B6B217536B}" type="datetimeFigureOut">
              <a:rPr lang="pt-BR" smtClean="0"/>
              <a:t>23/07/2019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100762"/>
            <a:ext cx="4114800" cy="365125"/>
          </a:xfrm>
        </p:spPr>
        <p:txBody>
          <a:bodyPr/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03095"/>
            <a:ext cx="1681263" cy="165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4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</p:spPr>
        <p:txBody>
          <a:bodyPr/>
          <a:lstStyle/>
          <a:p>
            <a:fld id="{FFB17E47-F311-4931-AA60-92B6B217536B}" type="datetimeFigureOut">
              <a:rPr lang="pt-BR" smtClean="0"/>
              <a:t>23/07/2019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06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2070099"/>
            <a:ext cx="5181600" cy="377680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2070099"/>
            <a:ext cx="5181600" cy="377680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</p:spPr>
        <p:txBody>
          <a:bodyPr/>
          <a:lstStyle/>
          <a:p>
            <a:fld id="{FFB17E47-F311-4931-AA60-92B6B217536B}" type="datetimeFigureOut">
              <a:rPr lang="pt-BR" smtClean="0"/>
              <a:t>23/07/2019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94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571500"/>
            <a:ext cx="10515600" cy="124618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841560"/>
            <a:ext cx="5157787" cy="6809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672557"/>
            <a:ext cx="5157787" cy="33496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841560"/>
            <a:ext cx="5183188" cy="6809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672557"/>
            <a:ext cx="5183188" cy="33496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</p:spPr>
        <p:txBody>
          <a:bodyPr/>
          <a:lstStyle/>
          <a:p>
            <a:fld id="{FFB17E47-F311-4931-AA60-92B6B217536B}" type="datetimeFigureOut">
              <a:rPr lang="pt-BR" smtClean="0"/>
              <a:t>23/07/2019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24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</p:spPr>
        <p:txBody>
          <a:bodyPr/>
          <a:lstStyle/>
          <a:p>
            <a:fld id="{FFB17E47-F311-4931-AA60-92B6B217536B}" type="datetimeFigureOut">
              <a:rPr lang="pt-BR" smtClean="0"/>
              <a:t>23/07/2019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58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01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97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-1335" y="1825625"/>
            <a:ext cx="12193335" cy="5032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65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noFill/>
              </a:ln>
              <a:noFill/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584200"/>
            <a:ext cx="10515600" cy="1205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2052640"/>
            <a:ext cx="10515600" cy="373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1404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17E47-F311-4931-AA60-92B6B217536B}" type="datetimeFigureOut">
              <a:rPr lang="pt-BR" smtClean="0"/>
              <a:t>23/07/2019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1404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64795"/>
          <a:stretch/>
        </p:blipFill>
        <p:spPr>
          <a:xfrm>
            <a:off x="-1334" y="6502400"/>
            <a:ext cx="12193333" cy="3556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59386"/>
          <a:stretch/>
        </p:blipFill>
        <p:spPr>
          <a:xfrm>
            <a:off x="-1335" y="0"/>
            <a:ext cx="12193333" cy="5842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370288"/>
            <a:ext cx="1157890" cy="113942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38" y="6015041"/>
            <a:ext cx="2176162" cy="3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9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ortal.anvisa.gov.br/acao-de-camp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ortal.anvisa.gov.br/acao-de-camp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ortal.anvisa.gov.br/acao-de-camp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ortal.anvisa.gov.br/acao-de-campo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ortal.anvisa.gov.br/acao-de-camp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ortal.anvisa.gov.br/acao-de-camp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ortal.anvisa.gov.br/acao-de-camp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ortal.anvisa.gov.br/acao-de-campo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ortal.anvisa.gov.br/acao-de-campo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recall.tecno@anvisa.gov.b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ortal.anvisa.gov.br/acao-de-camp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ortal.anvisa.gov.br/acao-de-campo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recall.tecno@anvisa.gov.br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ortal.anvisa.gov.br/acao-de-camp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ortal.anvisa.gov.br/acao-de-campo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recall.tecno@anvisa.gov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nvisa.gov.br/acao-de-campo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nvisa.gov.br/acao-de-campo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ortal.anvisa.gov.br/acao-de-camp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ortal.anvisa.gov.br/acao-de-camp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ortal.anvisa.gov.br/acao-de-camp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ortal.anvisa.gov.br/acao-de-camp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ortal.anvisa.gov.br/acao-de-camp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tângulo 4"/>
          <p:cNvSpPr>
            <a:spLocks noChangeArrowheads="1"/>
          </p:cNvSpPr>
          <p:nvPr/>
        </p:nvSpPr>
        <p:spPr bwMode="auto">
          <a:xfrm>
            <a:off x="1316736" y="2409444"/>
            <a:ext cx="100401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 dirty="0"/>
              <a:t>Orientações da Gerência de Tecnovigilância quanto aos códigos de assunto de Ação de Campo e às petições via SOLICITA. </a:t>
            </a:r>
          </a:p>
        </p:txBody>
      </p:sp>
      <p:sp>
        <p:nvSpPr>
          <p:cNvPr id="7172" name="Retângulo 5"/>
          <p:cNvSpPr>
            <a:spLocks noChangeArrowheads="1"/>
          </p:cNvSpPr>
          <p:nvPr/>
        </p:nvSpPr>
        <p:spPr bwMode="auto">
          <a:xfrm>
            <a:off x="3895725" y="5161788"/>
            <a:ext cx="4400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b="1" dirty="0"/>
              <a:t>Gerência de Tecnovigilância – GETEC</a:t>
            </a:r>
          </a:p>
          <a:p>
            <a:pPr algn="ctr"/>
            <a:r>
              <a:rPr lang="pt-BR" altLang="pt-BR" sz="1200" b="1" dirty="0"/>
              <a:t>Gerência – Geral de Monitoramento de Produtos Sujeitos à Vigilância Sanitária – GGMON</a:t>
            </a:r>
          </a:p>
        </p:txBody>
      </p:sp>
    </p:spTree>
    <p:extLst>
      <p:ext uri="{BB962C8B-B14F-4D97-AF65-F5344CB8AC3E}">
        <p14:creationId xmlns:p14="http://schemas.microsoft.com/office/powerpoint/2010/main" val="2548964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F370F18-C095-42F8-AD8F-45A9B6606661}"/>
              </a:ext>
            </a:extLst>
          </p:cNvPr>
          <p:cNvSpPr txBox="1"/>
          <p:nvPr/>
        </p:nvSpPr>
        <p:spPr>
          <a:xfrm>
            <a:off x="1872029" y="371475"/>
            <a:ext cx="7433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2000" b="1" dirty="0"/>
              <a:t>Peticionamento das notificações de Ação de Campo no Solicita</a:t>
            </a:r>
            <a:endParaRPr lang="pt-BR" sz="2000" dirty="0"/>
          </a:p>
          <a:p>
            <a:r>
              <a:rPr lang="pt-BR" dirty="0"/>
              <a:t>Gerência de Tecnovigilância</a:t>
            </a:r>
          </a:p>
        </p:txBody>
      </p:sp>
      <p:pic>
        <p:nvPicPr>
          <p:cNvPr id="1026" name="Picture 2" descr="C:\Users\KATIA~1.SHI\AppData\Local\Temp\msohtmlclip1\02\clip_image001.jpg">
            <a:hlinkClick r:id="rId2"/>
            <a:extLst>
              <a:ext uri="{FF2B5EF4-FFF2-40B4-BE49-F238E27FC236}">
                <a16:creationId xmlns:a16="http://schemas.microsoft.com/office/drawing/2014/main" id="{D97496DA-57F7-43A2-9536-EA7E2BC2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447" y="371475"/>
            <a:ext cx="1759006" cy="104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FC16CA8-D4F8-49AB-B748-070E052987A0}"/>
              </a:ext>
            </a:extLst>
          </p:cNvPr>
          <p:cNvSpPr/>
          <p:nvPr/>
        </p:nvSpPr>
        <p:spPr>
          <a:xfrm>
            <a:off x="7715250" y="1931540"/>
            <a:ext cx="4171949" cy="372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procedimento de petição consiste em anexar os documentos obrigatórios e validar os arquivos.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Clicar em “Ações” para inserir os arquivos.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Importante: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600" dirty="0"/>
              <a:t>É permitido anexo de arquivos dos tipos </a:t>
            </a:r>
            <a:r>
              <a:rPr lang="pt-BR" sz="1600" dirty="0" err="1"/>
              <a:t>jpg</a:t>
            </a:r>
            <a:r>
              <a:rPr lang="pt-BR" sz="1600" dirty="0"/>
              <a:t>, jpeg, </a:t>
            </a:r>
            <a:r>
              <a:rPr lang="pt-BR" sz="1600" dirty="0" err="1"/>
              <a:t>bmp</a:t>
            </a:r>
            <a:r>
              <a:rPr lang="pt-BR" sz="1600" dirty="0"/>
              <a:t>, png, </a:t>
            </a:r>
            <a:r>
              <a:rPr lang="pt-BR" sz="1600" dirty="0" err="1"/>
              <a:t>pdf</a:t>
            </a:r>
            <a:r>
              <a:rPr lang="pt-BR" sz="1600" dirty="0"/>
              <a:t>, </a:t>
            </a:r>
            <a:r>
              <a:rPr lang="pt-BR" sz="1600" dirty="0" err="1"/>
              <a:t>doc</a:t>
            </a:r>
            <a:r>
              <a:rPr lang="pt-BR" sz="1600" dirty="0"/>
              <a:t>, </a:t>
            </a:r>
            <a:r>
              <a:rPr lang="pt-BR" sz="1600" dirty="0" err="1"/>
              <a:t>docx</a:t>
            </a:r>
            <a:r>
              <a:rPr lang="pt-BR" sz="1600" dirty="0"/>
              <a:t>, </a:t>
            </a:r>
            <a:r>
              <a:rPr lang="pt-BR" sz="1600" dirty="0" err="1"/>
              <a:t>xls</a:t>
            </a:r>
            <a:r>
              <a:rPr lang="pt-BR" sz="1600" dirty="0"/>
              <a:t> e </a:t>
            </a:r>
            <a:r>
              <a:rPr lang="pt-BR" sz="1600" dirty="0" err="1"/>
              <a:t>xlsx</a:t>
            </a:r>
            <a:r>
              <a:rPr lang="pt-BR" sz="1600" dirty="0"/>
              <a:t>. Limitados a 25mb por unidade (é possível adicionar vários arquivos de 25mb).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8AEC224-6753-42A5-8112-16023B7CE80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29004" y="1836369"/>
            <a:ext cx="6690996" cy="432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10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F370F18-C095-42F8-AD8F-45A9B6606661}"/>
              </a:ext>
            </a:extLst>
          </p:cNvPr>
          <p:cNvSpPr txBox="1"/>
          <p:nvPr/>
        </p:nvSpPr>
        <p:spPr>
          <a:xfrm>
            <a:off x="1872029" y="371475"/>
            <a:ext cx="7433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2000" b="1" dirty="0"/>
              <a:t>Peticionamento das notificações de Ação de Campo no Solicita</a:t>
            </a:r>
            <a:endParaRPr lang="pt-BR" sz="2000" dirty="0"/>
          </a:p>
          <a:p>
            <a:r>
              <a:rPr lang="pt-BR" dirty="0"/>
              <a:t>Gerência de Tecnovigilância</a:t>
            </a:r>
          </a:p>
        </p:txBody>
      </p:sp>
      <p:pic>
        <p:nvPicPr>
          <p:cNvPr id="1026" name="Picture 2" descr="C:\Users\KATIA~1.SHI\AppData\Local\Temp\msohtmlclip1\02\clip_image001.jpg">
            <a:hlinkClick r:id="rId2"/>
            <a:extLst>
              <a:ext uri="{FF2B5EF4-FFF2-40B4-BE49-F238E27FC236}">
                <a16:creationId xmlns:a16="http://schemas.microsoft.com/office/drawing/2014/main" id="{D97496DA-57F7-43A2-9536-EA7E2BC2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447" y="371475"/>
            <a:ext cx="1759006" cy="104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FC444BE-5236-402B-9C61-D37762DDDF5B}"/>
              </a:ext>
            </a:extLst>
          </p:cNvPr>
          <p:cNvSpPr/>
          <p:nvPr/>
        </p:nvSpPr>
        <p:spPr>
          <a:xfrm>
            <a:off x="8045459" y="2145848"/>
            <a:ext cx="36669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Para confirmar o envio da petição, todos os anexos incluídos pela empresa devem ser visualizados.</a:t>
            </a:r>
          </a:p>
          <a:p>
            <a:endParaRPr lang="pt-BR" dirty="0"/>
          </a:p>
          <a:p>
            <a:r>
              <a:rPr lang="pt-BR" dirty="0"/>
              <a:t>Só depois da visualização de todos os arquivos é possível “Confirmar envio”.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43712AD-7B28-42FD-9227-3CB161C1E4E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33779" y="1910079"/>
            <a:ext cx="6786245" cy="4290695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F884F8D5-912C-42AC-8E6B-AE4F6A70D811}"/>
              </a:ext>
            </a:extLst>
          </p:cNvPr>
          <p:cNvCxnSpPr>
            <a:cxnSpLocks/>
          </p:cNvCxnSpPr>
          <p:nvPr/>
        </p:nvCxnSpPr>
        <p:spPr>
          <a:xfrm flipH="1">
            <a:off x="5791201" y="3566581"/>
            <a:ext cx="90487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058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F370F18-C095-42F8-AD8F-45A9B6606661}"/>
              </a:ext>
            </a:extLst>
          </p:cNvPr>
          <p:cNvSpPr txBox="1"/>
          <p:nvPr/>
        </p:nvSpPr>
        <p:spPr>
          <a:xfrm>
            <a:off x="1872029" y="371475"/>
            <a:ext cx="7433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2000" b="1" dirty="0"/>
              <a:t>Peticionamento das notificações de Ação de Campo no Solicita</a:t>
            </a:r>
            <a:endParaRPr lang="pt-BR" sz="2000" dirty="0"/>
          </a:p>
          <a:p>
            <a:r>
              <a:rPr lang="pt-BR" dirty="0"/>
              <a:t>Gerência de Tecnovigilância</a:t>
            </a:r>
          </a:p>
        </p:txBody>
      </p:sp>
      <p:pic>
        <p:nvPicPr>
          <p:cNvPr id="1026" name="Picture 2" descr="C:\Users\KATIA~1.SHI\AppData\Local\Temp\msohtmlclip1\02\clip_image001.jpg">
            <a:hlinkClick r:id="rId2"/>
            <a:extLst>
              <a:ext uri="{FF2B5EF4-FFF2-40B4-BE49-F238E27FC236}">
                <a16:creationId xmlns:a16="http://schemas.microsoft.com/office/drawing/2014/main" id="{D97496DA-57F7-43A2-9536-EA7E2BC2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447" y="371475"/>
            <a:ext cx="1759006" cy="104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FC444BE-5236-402B-9C61-D37762DDDF5B}"/>
              </a:ext>
            </a:extLst>
          </p:cNvPr>
          <p:cNvSpPr/>
          <p:nvPr/>
        </p:nvSpPr>
        <p:spPr>
          <a:xfrm>
            <a:off x="8045459" y="2145848"/>
            <a:ext cx="36669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Após confirmar o envio, extrato é visualizado no sistema com informações do processo e expediente.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Há possibilidade imprimir comprovante.</a:t>
            </a:r>
          </a:p>
          <a:p>
            <a:r>
              <a:rPr lang="pt-BR" dirty="0"/>
              <a:t>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0DCA5E1-A45E-4B09-8361-A637B79A320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33754" y="1801141"/>
            <a:ext cx="7048374" cy="46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84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F370F18-C095-42F8-AD8F-45A9B6606661}"/>
              </a:ext>
            </a:extLst>
          </p:cNvPr>
          <p:cNvSpPr txBox="1"/>
          <p:nvPr/>
        </p:nvSpPr>
        <p:spPr>
          <a:xfrm>
            <a:off x="1872029" y="371475"/>
            <a:ext cx="7433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2000" b="1" dirty="0"/>
              <a:t>Petições secundárias das notificações de Ação de Campo no Solicita</a:t>
            </a:r>
            <a:endParaRPr lang="pt-BR" sz="2000" dirty="0"/>
          </a:p>
          <a:p>
            <a:r>
              <a:rPr lang="pt-BR" dirty="0"/>
              <a:t>Gerência de Tecnovigilância</a:t>
            </a:r>
          </a:p>
        </p:txBody>
      </p:sp>
      <p:pic>
        <p:nvPicPr>
          <p:cNvPr id="1026" name="Picture 2" descr="C:\Users\KATIA~1.SHI\AppData\Local\Temp\msohtmlclip1\02\clip_image001.jpg">
            <a:hlinkClick r:id="rId2"/>
            <a:extLst>
              <a:ext uri="{FF2B5EF4-FFF2-40B4-BE49-F238E27FC236}">
                <a16:creationId xmlns:a16="http://schemas.microsoft.com/office/drawing/2014/main" id="{D97496DA-57F7-43A2-9536-EA7E2BC2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447" y="371475"/>
            <a:ext cx="1759006" cy="104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2C481D7-D966-4FFD-BDAC-269E5156F4DC}"/>
              </a:ext>
            </a:extLst>
          </p:cNvPr>
          <p:cNvSpPr/>
          <p:nvPr/>
        </p:nvSpPr>
        <p:spPr>
          <a:xfrm>
            <a:off x="1285875" y="1870919"/>
            <a:ext cx="9753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SzPct val="117000"/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</a:rPr>
              <a:t>Com o número do ex</a:t>
            </a:r>
            <a:r>
              <a:rPr lang="pt-BR" dirty="0">
                <a:latin typeface="Calibri" panose="020F0502020204030204" pitchFamily="34" charset="0"/>
              </a:rPr>
              <a:t>pediente e número do processo gerados, a empresa poderá encaminhar informações de monitoramento e conclusão.</a:t>
            </a:r>
          </a:p>
          <a:p>
            <a:pPr lvl="0">
              <a:buSzPct val="117000"/>
            </a:pPr>
            <a:endParaRPr lang="pt-BR" dirty="0">
              <a:latin typeface="Calibri" panose="020F0502020204030204" pitchFamily="34" charset="0"/>
            </a:endParaRPr>
          </a:p>
          <a:p>
            <a:pPr lvl="0">
              <a:buSzPct val="117000"/>
            </a:pPr>
            <a:r>
              <a:rPr lang="pt-BR" dirty="0">
                <a:latin typeface="Calibri" panose="020F0502020204030204" pitchFamily="34" charset="0"/>
              </a:rPr>
              <a:t>Importante! </a:t>
            </a:r>
          </a:p>
          <a:p>
            <a:pPr lvl="0">
              <a:buSzPct val="117000"/>
            </a:pPr>
            <a:endParaRPr lang="pt-BR" dirty="0">
              <a:latin typeface="Calibri" panose="020F0502020204030204" pitchFamily="34" charset="0"/>
            </a:endParaRPr>
          </a:p>
          <a:p>
            <a:pPr marL="285750" lvl="0" indent="-285750">
              <a:buSzPct val="117000"/>
              <a:buFont typeface="Wingdings" panose="05000000000000000000" pitchFamily="2" charset="2"/>
              <a:buChar char="Ø"/>
            </a:pPr>
            <a:r>
              <a:rPr lang="pt-BR" dirty="0">
                <a:latin typeface="Calibri" panose="020F0502020204030204" pitchFamily="34" charset="0"/>
              </a:rPr>
              <a:t>Para Ações de Campo </a:t>
            </a:r>
            <a:r>
              <a:rPr lang="pt-BR" b="1" dirty="0">
                <a:latin typeface="Calibri" panose="020F0502020204030204" pitchFamily="34" charset="0"/>
              </a:rPr>
              <a:t>iniciadas antes do Solicita </a:t>
            </a:r>
            <a:r>
              <a:rPr lang="pt-BR" dirty="0">
                <a:latin typeface="Calibri" panose="020F0502020204030204" pitchFamily="34" charset="0"/>
              </a:rPr>
              <a:t>e</a:t>
            </a:r>
            <a:r>
              <a:rPr lang="pt-BR" b="1" dirty="0">
                <a:latin typeface="Calibri" panose="020F0502020204030204" pitchFamily="34" charset="0"/>
              </a:rPr>
              <a:t> não finalizadas</a:t>
            </a:r>
            <a:r>
              <a:rPr lang="pt-BR" dirty="0">
                <a:latin typeface="Calibri" panose="020F0502020204030204" pitchFamily="34" charset="0"/>
              </a:rPr>
              <a:t>, solicitamos para as empresas a criação do Processo inicial, com os documentos eletrônicos encaminhados para a Gerência de Tecnovigilância.</a:t>
            </a:r>
          </a:p>
          <a:p>
            <a:pPr marL="285750" lvl="0" indent="-285750">
              <a:buSzPct val="117000"/>
              <a:buFont typeface="Wingdings" panose="05000000000000000000" pitchFamily="2" charset="2"/>
              <a:buChar char="Ø"/>
            </a:pPr>
            <a:endParaRPr lang="pt-BR" dirty="0">
              <a:latin typeface="Calibri" panose="020F0502020204030204" pitchFamily="34" charset="0"/>
            </a:endParaRPr>
          </a:p>
          <a:p>
            <a:pPr marL="285750" lvl="0" indent="-285750">
              <a:buSzPct val="117000"/>
              <a:buFont typeface="Wingdings" panose="05000000000000000000" pitchFamily="2" charset="2"/>
              <a:buChar char="Ø"/>
            </a:pPr>
            <a:r>
              <a:rPr lang="pt-BR" dirty="0">
                <a:latin typeface="Calibri" panose="020F0502020204030204" pitchFamily="34" charset="0"/>
              </a:rPr>
              <a:t>Nesses casos, acrescentar documento informando o histórico de envio desses formulários antes do Solicita.</a:t>
            </a:r>
          </a:p>
          <a:p>
            <a:pPr marL="285750" lvl="0" indent="-285750">
              <a:buSzPct val="117000"/>
              <a:buFont typeface="Wingdings" panose="05000000000000000000" pitchFamily="2" charset="2"/>
              <a:buChar char="Ø"/>
            </a:pPr>
            <a:endParaRPr lang="pt-BR" dirty="0">
              <a:latin typeface="Calibri" panose="020F0502020204030204" pitchFamily="34" charset="0"/>
            </a:endParaRPr>
          </a:p>
          <a:p>
            <a:pPr marL="285750" lvl="0" indent="-285750">
              <a:buSzPct val="117000"/>
              <a:buFont typeface="Wingdings" panose="05000000000000000000" pitchFamily="2" charset="2"/>
              <a:buChar char="Ø"/>
            </a:pPr>
            <a:r>
              <a:rPr lang="pt-BR" dirty="0">
                <a:latin typeface="Calibri" panose="020F0502020204030204" pitchFamily="34" charset="0"/>
              </a:rPr>
              <a:t>Depois de criado o processo inicial, encaminhar as informações de monitoramento e conclusão normalmente pelo sistema Solicita (petições secundárias).</a:t>
            </a:r>
          </a:p>
          <a:p>
            <a:pPr lvl="0">
              <a:buSzPct val="117000"/>
            </a:pPr>
            <a:endParaRPr lang="pt-B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747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F370F18-C095-42F8-AD8F-45A9B6606661}"/>
              </a:ext>
            </a:extLst>
          </p:cNvPr>
          <p:cNvSpPr txBox="1"/>
          <p:nvPr/>
        </p:nvSpPr>
        <p:spPr>
          <a:xfrm>
            <a:off x="1872029" y="371475"/>
            <a:ext cx="7433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2000" b="1" dirty="0"/>
              <a:t>Petições secundárias das notificações de Ação de Campo no Solicita</a:t>
            </a:r>
            <a:endParaRPr lang="pt-BR" sz="2000" dirty="0"/>
          </a:p>
          <a:p>
            <a:r>
              <a:rPr lang="pt-BR" dirty="0"/>
              <a:t>Gerência de Tecnovigilância</a:t>
            </a:r>
          </a:p>
        </p:txBody>
      </p:sp>
      <p:pic>
        <p:nvPicPr>
          <p:cNvPr id="1026" name="Picture 2" descr="C:\Users\KATIA~1.SHI\AppData\Local\Temp\msohtmlclip1\02\clip_image001.jpg">
            <a:hlinkClick r:id="rId2"/>
            <a:extLst>
              <a:ext uri="{FF2B5EF4-FFF2-40B4-BE49-F238E27FC236}">
                <a16:creationId xmlns:a16="http://schemas.microsoft.com/office/drawing/2014/main" id="{D97496DA-57F7-43A2-9536-EA7E2BC2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447" y="371475"/>
            <a:ext cx="1759006" cy="104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EBCE035-817F-4C02-B6CA-4C58E798B53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04850" y="1827686"/>
            <a:ext cx="10467975" cy="248712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5069A3B-20CC-487B-8598-39B5D12818AD}"/>
              </a:ext>
            </a:extLst>
          </p:cNvPr>
          <p:cNvSpPr txBox="1"/>
          <p:nvPr/>
        </p:nvSpPr>
        <p:spPr>
          <a:xfrm>
            <a:off x="1704975" y="4448175"/>
            <a:ext cx="9258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 aba lateral, ao clicar em processos:</a:t>
            </a:r>
          </a:p>
          <a:p>
            <a:pPr lvl="1"/>
            <a:endParaRPr lang="pt-B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dirty="0"/>
              <a:t>É possível visualizar os processos existentes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dirty="0"/>
              <a:t>Ao clicar em ações, haverá a opção de detalhar processo.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406BAB58-2FB5-4144-B2C3-AA40D43786BD}"/>
              </a:ext>
            </a:extLst>
          </p:cNvPr>
          <p:cNvCxnSpPr>
            <a:cxnSpLocks/>
          </p:cNvCxnSpPr>
          <p:nvPr/>
        </p:nvCxnSpPr>
        <p:spPr>
          <a:xfrm>
            <a:off x="200025" y="4000500"/>
            <a:ext cx="5048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C6125C66-EE89-4300-ABAE-F8FBCBD81BC2}"/>
              </a:ext>
            </a:extLst>
          </p:cNvPr>
          <p:cNvCxnSpPr>
            <a:cxnSpLocks/>
          </p:cNvCxnSpPr>
          <p:nvPr/>
        </p:nvCxnSpPr>
        <p:spPr>
          <a:xfrm flipH="1">
            <a:off x="11172825" y="3509431"/>
            <a:ext cx="90487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985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F370F18-C095-42F8-AD8F-45A9B6606661}"/>
              </a:ext>
            </a:extLst>
          </p:cNvPr>
          <p:cNvSpPr txBox="1"/>
          <p:nvPr/>
        </p:nvSpPr>
        <p:spPr>
          <a:xfrm>
            <a:off x="1872029" y="371475"/>
            <a:ext cx="7433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2000" b="1" dirty="0"/>
              <a:t>Petições secundárias das notificações de Ação de Campo no Solicita</a:t>
            </a:r>
            <a:endParaRPr lang="pt-BR" sz="2000" dirty="0"/>
          </a:p>
          <a:p>
            <a:r>
              <a:rPr lang="pt-BR" dirty="0"/>
              <a:t>Gerência de Tecnovigilância</a:t>
            </a:r>
          </a:p>
        </p:txBody>
      </p:sp>
      <p:pic>
        <p:nvPicPr>
          <p:cNvPr id="1026" name="Picture 2" descr="C:\Users\KATIA~1.SHI\AppData\Local\Temp\msohtmlclip1\02\clip_image001.jpg">
            <a:hlinkClick r:id="rId2"/>
            <a:extLst>
              <a:ext uri="{FF2B5EF4-FFF2-40B4-BE49-F238E27FC236}">
                <a16:creationId xmlns:a16="http://schemas.microsoft.com/office/drawing/2014/main" id="{D97496DA-57F7-43A2-9536-EA7E2BC2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447" y="371475"/>
            <a:ext cx="1759006" cy="104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2C481D7-D966-4FFD-BDAC-269E5156F4DC}"/>
              </a:ext>
            </a:extLst>
          </p:cNvPr>
          <p:cNvSpPr/>
          <p:nvPr/>
        </p:nvSpPr>
        <p:spPr>
          <a:xfrm>
            <a:off x="8077200" y="1870919"/>
            <a:ext cx="38576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SzPct val="117000"/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</a:rPr>
              <a:t>Árvore do processo:</a:t>
            </a:r>
          </a:p>
          <a:p>
            <a:pPr marL="342900" lvl="0" indent="-342900">
              <a:buSzPct val="117000"/>
              <a:buFont typeface="Arial" panose="020B0604020202020204" pitchFamily="34" charset="0"/>
              <a:buChar char="•"/>
            </a:pPr>
            <a:endParaRPr lang="pt-BR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algn="just">
              <a:buSzPct val="117000"/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prstClr val="black"/>
                </a:solidFill>
                <a:latin typeface="Calibri" panose="020F0502020204030204" pitchFamily="34" charset="0"/>
              </a:rPr>
              <a:t>As petições de ação de campo secundárias (vinculadas) serão  visualizadas abaixo da petição inicial.</a:t>
            </a:r>
          </a:p>
          <a:p>
            <a:pPr marL="342900" lvl="0" indent="-342900" algn="just">
              <a:buSzPct val="117000"/>
              <a:buFont typeface="Wingdings" panose="05000000000000000000" pitchFamily="2" charset="2"/>
              <a:buChar char="Ø"/>
            </a:pPr>
            <a:endParaRPr lang="pt-B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 algn="just">
              <a:buSzPct val="117000"/>
            </a:pPr>
            <a:endParaRPr lang="pt-B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algn="just">
              <a:buSzPct val="117000"/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prstClr val="black"/>
                </a:solidFill>
                <a:latin typeface="Calibri" panose="020F0502020204030204" pitchFamily="34" charset="0"/>
              </a:rPr>
              <a:t>Existe opção “+ Nova petição”, para solicitar petições secundárias ao processo ou à outras petições secundárias.</a:t>
            </a:r>
          </a:p>
          <a:p>
            <a:pPr marL="342900" lvl="0" indent="-342900">
              <a:buSzPct val="117000"/>
              <a:buFont typeface="Arial" panose="020B0604020202020204" pitchFamily="34" charset="0"/>
              <a:buChar char="•"/>
            </a:pPr>
            <a:endParaRPr lang="pt-BR" dirty="0">
              <a:latin typeface="Calibri" panose="020F0502020204030204" pitchFamily="34" charset="0"/>
            </a:endParaRPr>
          </a:p>
          <a:p>
            <a:pPr lvl="0">
              <a:buSzPct val="117000"/>
            </a:pPr>
            <a:endParaRPr lang="pt-BR" dirty="0">
              <a:latin typeface="Calibri" panose="020F05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A25D106-A309-45C0-BC12-1DFC2E4564F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71549" y="1870919"/>
            <a:ext cx="7038975" cy="4615606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4ADED2D4-86B2-4008-87FA-4B926AD91474}"/>
              </a:ext>
            </a:extLst>
          </p:cNvPr>
          <p:cNvCxnSpPr/>
          <p:nvPr/>
        </p:nvCxnSpPr>
        <p:spPr>
          <a:xfrm>
            <a:off x="5429250" y="2628900"/>
            <a:ext cx="8858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144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F370F18-C095-42F8-AD8F-45A9B6606661}"/>
              </a:ext>
            </a:extLst>
          </p:cNvPr>
          <p:cNvSpPr txBox="1"/>
          <p:nvPr/>
        </p:nvSpPr>
        <p:spPr>
          <a:xfrm>
            <a:off x="1843454" y="371475"/>
            <a:ext cx="7433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2000" b="1" dirty="0"/>
              <a:t>Comunicação com a empresa – Petições primárias e secundárias</a:t>
            </a:r>
            <a:endParaRPr lang="pt-BR" sz="2000" dirty="0"/>
          </a:p>
          <a:p>
            <a:r>
              <a:rPr lang="pt-BR" dirty="0"/>
              <a:t>Gerência de Tecnovigilância</a:t>
            </a:r>
          </a:p>
        </p:txBody>
      </p:sp>
      <p:pic>
        <p:nvPicPr>
          <p:cNvPr id="1026" name="Picture 2" descr="C:\Users\KATIA~1.SHI\AppData\Local\Temp\msohtmlclip1\02\clip_image001.jpg">
            <a:hlinkClick r:id="rId2"/>
            <a:extLst>
              <a:ext uri="{FF2B5EF4-FFF2-40B4-BE49-F238E27FC236}">
                <a16:creationId xmlns:a16="http://schemas.microsoft.com/office/drawing/2014/main" id="{D97496DA-57F7-43A2-9536-EA7E2BC2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447" y="371475"/>
            <a:ext cx="1759006" cy="104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2C481D7-D966-4FFD-BDAC-269E5156F4DC}"/>
              </a:ext>
            </a:extLst>
          </p:cNvPr>
          <p:cNvSpPr/>
          <p:nvPr/>
        </p:nvSpPr>
        <p:spPr>
          <a:xfrm>
            <a:off x="1228725" y="1851869"/>
            <a:ext cx="112490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SzPct val="117000"/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</a:rPr>
              <a:t>Caso haja necessidade, a GETEC encaminhará </a:t>
            </a:r>
            <a:r>
              <a:rPr lang="pt-BR" b="1" dirty="0">
                <a:solidFill>
                  <a:prstClr val="black"/>
                </a:solidFill>
                <a:latin typeface="Calibri" panose="020F0502020204030204" pitchFamily="34" charset="0"/>
              </a:rPr>
              <a:t>ofício eletrônico </a:t>
            </a: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</a:rPr>
              <a:t>para as empresas na petições primárias e secundárias.</a:t>
            </a:r>
          </a:p>
          <a:p>
            <a:pPr marL="285750" lvl="0" indent="-285750">
              <a:buSzPct val="117000"/>
              <a:buFont typeface="Arial" panose="020B0604020202020204" pitchFamily="34" charset="0"/>
              <a:buChar char="•"/>
            </a:pPr>
            <a:endParaRPr lang="pt-BR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>
              <a:buSzPct val="117000"/>
              <a:buFont typeface="Wingdings" panose="05000000000000000000" pitchFamily="2" charset="2"/>
              <a:buChar char="Ø"/>
            </a:pP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</a:rPr>
              <a:t>Os ofícios eletrônicos são visualizados na Caixa Postal da empresa.</a:t>
            </a:r>
          </a:p>
          <a:p>
            <a:pPr lvl="0">
              <a:buSzPct val="117000"/>
            </a:pPr>
            <a:endParaRPr lang="pt-BR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>
              <a:buSzPct val="117000"/>
            </a:pPr>
            <a:endParaRPr lang="pt-BR" dirty="0">
              <a:latin typeface="Calibri" panose="020F05020202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3FB2819-FF1A-4891-B135-47493A775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50" y="3174200"/>
            <a:ext cx="6477000" cy="3024210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614663EE-43FB-4013-8247-A33902C1E6EC}"/>
              </a:ext>
            </a:extLst>
          </p:cNvPr>
          <p:cNvCxnSpPr/>
          <p:nvPr/>
        </p:nvCxnSpPr>
        <p:spPr>
          <a:xfrm>
            <a:off x="1533525" y="4381500"/>
            <a:ext cx="8858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2106A8E9-D0AE-46A1-ACED-C62BC61763BD}"/>
              </a:ext>
            </a:extLst>
          </p:cNvPr>
          <p:cNvCxnSpPr/>
          <p:nvPr/>
        </p:nvCxnSpPr>
        <p:spPr>
          <a:xfrm>
            <a:off x="2905125" y="6029325"/>
            <a:ext cx="8858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762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F370F18-C095-42F8-AD8F-45A9B6606661}"/>
              </a:ext>
            </a:extLst>
          </p:cNvPr>
          <p:cNvSpPr txBox="1"/>
          <p:nvPr/>
        </p:nvSpPr>
        <p:spPr>
          <a:xfrm>
            <a:off x="1843454" y="371475"/>
            <a:ext cx="7433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2000" b="1" dirty="0"/>
              <a:t>Ofício eletrônico – Petições primárias e secundárias</a:t>
            </a:r>
            <a:endParaRPr lang="pt-BR" sz="2000" dirty="0"/>
          </a:p>
          <a:p>
            <a:r>
              <a:rPr lang="pt-BR" dirty="0"/>
              <a:t>Gerência de Tecnovigilância</a:t>
            </a:r>
          </a:p>
        </p:txBody>
      </p:sp>
      <p:pic>
        <p:nvPicPr>
          <p:cNvPr id="1026" name="Picture 2" descr="C:\Users\KATIA~1.SHI\AppData\Local\Temp\msohtmlclip1\02\clip_image001.jpg">
            <a:hlinkClick r:id="rId2"/>
            <a:extLst>
              <a:ext uri="{FF2B5EF4-FFF2-40B4-BE49-F238E27FC236}">
                <a16:creationId xmlns:a16="http://schemas.microsoft.com/office/drawing/2014/main" id="{D97496DA-57F7-43A2-9536-EA7E2BC2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447" y="371475"/>
            <a:ext cx="1759006" cy="104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2C481D7-D966-4FFD-BDAC-269E5156F4DC}"/>
              </a:ext>
            </a:extLst>
          </p:cNvPr>
          <p:cNvSpPr/>
          <p:nvPr/>
        </p:nvSpPr>
        <p:spPr>
          <a:xfrm>
            <a:off x="804673" y="1851869"/>
            <a:ext cx="103586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SzPct val="117000"/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</a:rPr>
              <a:t>Gerenciamento da empresa:</a:t>
            </a:r>
          </a:p>
          <a:p>
            <a:pPr lvl="0">
              <a:buSzPct val="117000"/>
            </a:pPr>
            <a:endParaRPr lang="pt-BR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algn="just">
              <a:buSzPct val="117000"/>
              <a:buFont typeface="Wingdings" panose="05000000000000000000" pitchFamily="2" charset="2"/>
              <a:buChar char="Ø"/>
            </a:pP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</a:rPr>
              <a:t>As empresas devem gerenciar os prazos dos ofícios eletrônicos. </a:t>
            </a:r>
          </a:p>
          <a:p>
            <a:pPr marL="342900" lvl="0" indent="-342900" algn="just">
              <a:buSzPct val="117000"/>
              <a:buFont typeface="Wingdings" panose="05000000000000000000" pitchFamily="2" charset="2"/>
              <a:buChar char="Ø"/>
            </a:pPr>
            <a:endParaRPr lang="pt-BR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algn="just">
              <a:buSzPct val="117000"/>
              <a:buFont typeface="Wingdings" panose="05000000000000000000" pitchFamily="2" charset="2"/>
              <a:buChar char="Ø"/>
            </a:pP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</a:rPr>
              <a:t>Respostas devem ser encaminhadas:</a:t>
            </a:r>
          </a:p>
          <a:p>
            <a:pPr lvl="0" algn="just">
              <a:buSzPct val="117000"/>
            </a:pPr>
            <a:endParaRPr lang="pt-BR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00100" lvl="1" indent="-342900" algn="just">
              <a:buSzPct val="117000"/>
              <a:buFont typeface="Wingdings" panose="05000000000000000000" pitchFamily="2" charset="2"/>
              <a:buChar char="Ø"/>
            </a:pP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</a:rPr>
              <a:t> pelo assunto 80182 - </a:t>
            </a:r>
            <a:r>
              <a:rPr lang="pt-BR" dirty="0"/>
              <a:t>TECNOVIGILÂNCIA - ADITAMENTO DE AÇÃO DE CAMPO</a:t>
            </a: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</a:rPr>
              <a:t> à petição a que se refere, mencionando o número do ofício; ou</a:t>
            </a:r>
          </a:p>
          <a:p>
            <a:pPr marL="800100" lvl="1" indent="-342900" algn="just">
              <a:buSzPct val="117000"/>
              <a:buFont typeface="Wingdings" panose="05000000000000000000" pitchFamily="2" charset="2"/>
              <a:buChar char="Ø"/>
            </a:pP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</a:rPr>
              <a:t>pelos assuntos de retificação de informação.</a:t>
            </a:r>
          </a:p>
          <a:p>
            <a:pPr lvl="1" algn="just">
              <a:buSzPct val="117000"/>
            </a:pP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</a:rPr>
              <a:t>O Ofício orientará a forma mais adequada de resposta para cada caso.</a:t>
            </a:r>
          </a:p>
          <a:p>
            <a:pPr marL="342900" lvl="0" indent="-342900" algn="just">
              <a:buSzPct val="117000"/>
              <a:buFont typeface="Wingdings" panose="05000000000000000000" pitchFamily="2" charset="2"/>
              <a:buChar char="Ø"/>
            </a:pPr>
            <a:endParaRPr lang="pt-BR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 algn="just">
              <a:buSzPct val="117000"/>
            </a:pP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</a:rPr>
              <a:t>Observação: </a:t>
            </a:r>
          </a:p>
          <a:p>
            <a:pPr marL="342900" lvl="0" indent="-342900" algn="just">
              <a:buSzPct val="117000"/>
              <a:buFont typeface="Wingdings" panose="05000000000000000000" pitchFamily="2" charset="2"/>
              <a:buChar char="Ø"/>
            </a:pP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</a:rPr>
              <a:t>A GETEC aguarda a ferramenta de </a:t>
            </a:r>
            <a:r>
              <a:rPr lang="pt-BR" b="1" dirty="0">
                <a:solidFill>
                  <a:prstClr val="black"/>
                </a:solidFill>
                <a:latin typeface="Calibri" panose="020F0502020204030204" pitchFamily="34" charset="0"/>
              </a:rPr>
              <a:t>Notificação de Exigência com prazo variável</a:t>
            </a: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</a:rPr>
              <a:t>, que possibilitará definição de diferentes prazos e possibilitará gerenciamento e encaminhamento das respostas às notificações.</a:t>
            </a:r>
          </a:p>
          <a:p>
            <a:pPr lvl="0" algn="just">
              <a:buSzPct val="117000"/>
            </a:pPr>
            <a:endParaRPr lang="pt-B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40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F370F18-C095-42F8-AD8F-45A9B6606661}"/>
              </a:ext>
            </a:extLst>
          </p:cNvPr>
          <p:cNvSpPr txBox="1"/>
          <p:nvPr/>
        </p:nvSpPr>
        <p:spPr>
          <a:xfrm>
            <a:off x="1872029" y="371475"/>
            <a:ext cx="7433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2000" b="1" dirty="0"/>
              <a:t>Peticionamento das notificações de Ação de Campo no Solicita</a:t>
            </a:r>
            <a:endParaRPr lang="pt-BR" sz="2000" dirty="0"/>
          </a:p>
          <a:p>
            <a:r>
              <a:rPr lang="pt-BR" dirty="0"/>
              <a:t>Gerência de Tecnovigilância</a:t>
            </a:r>
          </a:p>
        </p:txBody>
      </p:sp>
      <p:pic>
        <p:nvPicPr>
          <p:cNvPr id="1026" name="Picture 2" descr="C:\Users\KATIA~1.SHI\AppData\Local\Temp\msohtmlclip1\02\clip_image001.jpg">
            <a:hlinkClick r:id="rId2"/>
            <a:extLst>
              <a:ext uri="{FF2B5EF4-FFF2-40B4-BE49-F238E27FC236}">
                <a16:creationId xmlns:a16="http://schemas.microsoft.com/office/drawing/2014/main" id="{D97496DA-57F7-43A2-9536-EA7E2BC2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447" y="371475"/>
            <a:ext cx="1759006" cy="104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300634E-7454-4DB2-A1A6-4DCC384D5FDC}"/>
              </a:ext>
            </a:extLst>
          </p:cNvPr>
          <p:cNvSpPr/>
          <p:nvPr/>
        </p:nvSpPr>
        <p:spPr>
          <a:xfrm>
            <a:off x="1143000" y="1881992"/>
            <a:ext cx="9934575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SzPct val="117000"/>
              <a:buFont typeface="Wingdings" panose="05000000000000000000" pitchFamily="2" charset="2"/>
              <a:buChar char="Ø"/>
            </a:pP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</a:rPr>
              <a:t>O que muda?  </a:t>
            </a:r>
          </a:p>
          <a:p>
            <a:pPr marL="285750" lvl="0" indent="-285750">
              <a:buSzPct val="117000"/>
              <a:buFont typeface="Arial" panose="020B0604020202020204" pitchFamily="34" charset="0"/>
              <a:buChar char="•"/>
            </a:pPr>
            <a:endParaRPr lang="pt-BR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>
              <a:buSzPct val="117000"/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</a:rPr>
              <a:t>Comunicação, gerenciamento e controle dos documentos encaminhados para GETEC.</a:t>
            </a:r>
          </a:p>
          <a:p>
            <a:pPr lvl="1">
              <a:buSzPct val="117000"/>
            </a:pPr>
            <a:endParaRPr lang="pt-B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algn="just">
              <a:buSzPct val="117000"/>
              <a:buFont typeface="+mj-lt"/>
              <a:buAutoNum type="arabicPeriod"/>
            </a:pPr>
            <a:r>
              <a:rPr lang="pt-BR" sz="1600" dirty="0">
                <a:solidFill>
                  <a:prstClr val="black"/>
                </a:solidFill>
                <a:latin typeface="Calibri" panose="020F0502020204030204" pitchFamily="34" charset="0"/>
              </a:rPr>
              <a:t>As empresas deixarão de encaminhar Ação de Campo em papel protocolada fisicamente ou enviada para o e-mail </a:t>
            </a:r>
            <a:r>
              <a:rPr lang="pt-BR" sz="1600" dirty="0">
                <a:solidFill>
                  <a:srgbClr val="0070C0"/>
                </a:solidFill>
                <a:latin typeface="Calibri" panose="020F0502020204030204" pitchFamily="34" charset="0"/>
                <a:hlinkClick r:id="rId4"/>
              </a:rPr>
              <a:t>recall.tecno@anvisa.gov.br</a:t>
            </a:r>
            <a:endParaRPr lang="pt-BR" sz="16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lvl="0" indent="-342900" algn="just">
              <a:buSzPct val="117000"/>
              <a:buFont typeface="+mj-lt"/>
              <a:buAutoNum type="arabicPeriod"/>
            </a:pPr>
            <a:endParaRPr lang="pt-BR" sz="16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lvl="0" indent="-342900" algn="just">
              <a:buSzPct val="117000"/>
              <a:buFont typeface="+mj-lt"/>
              <a:buAutoNum type="arabicPeriod"/>
            </a:pPr>
            <a:r>
              <a:rPr lang="pt-BR" sz="1600" dirty="0">
                <a:latin typeface="Calibri" panose="020F0502020204030204" pitchFamily="34" charset="0"/>
              </a:rPr>
              <a:t>Número do expediente e número do processo serão gerados e poderão ser visualizados no Solicita, assim que a empresa enviar os documentos.</a:t>
            </a:r>
          </a:p>
          <a:p>
            <a:pPr marL="342900" lvl="0" indent="-342900" algn="just">
              <a:buSzPct val="117000"/>
              <a:buFont typeface="+mj-lt"/>
              <a:buAutoNum type="arabicPeriod"/>
            </a:pPr>
            <a:endParaRPr lang="pt-BR" sz="1600" dirty="0">
              <a:latin typeface="Calibri" panose="020F0502020204030204" pitchFamily="34" charset="0"/>
            </a:endParaRPr>
          </a:p>
          <a:p>
            <a:pPr marL="342900" lvl="0" indent="-342900" algn="just">
              <a:buSzPct val="117000"/>
              <a:buFont typeface="+mj-lt"/>
              <a:buAutoNum type="arabicPeriod"/>
            </a:pPr>
            <a:r>
              <a:rPr lang="pt-BR" sz="1600" dirty="0">
                <a:latin typeface="Calibri" panose="020F0502020204030204" pitchFamily="34" charset="0"/>
              </a:rPr>
              <a:t>Desde </a:t>
            </a:r>
            <a:r>
              <a:rPr lang="pt-BR" sz="1600" dirty="0" err="1">
                <a:latin typeface="Calibri" panose="020F0502020204030204" pitchFamily="34" charset="0"/>
              </a:rPr>
              <a:t>jan</a:t>
            </a:r>
            <a:r>
              <a:rPr lang="pt-BR" sz="1600" dirty="0">
                <a:latin typeface="Calibri" panose="020F0502020204030204" pitchFamily="34" charset="0"/>
              </a:rPr>
              <a:t> 2019, a Gerência de Tecnovigilância tem encaminhado ofícios eletrônicos para as empresas, relacionado às ações de campo em andamento. </a:t>
            </a:r>
          </a:p>
          <a:p>
            <a:pPr lvl="0" algn="just">
              <a:buSzPct val="117000"/>
            </a:pPr>
            <a:endParaRPr lang="pt-BR" sz="1600" dirty="0">
              <a:latin typeface="Calibri" panose="020F0502020204030204" pitchFamily="34" charset="0"/>
            </a:endParaRPr>
          </a:p>
          <a:p>
            <a:pPr marL="800100" lvl="1" indent="-342900" algn="just">
              <a:buSzPct val="117000"/>
              <a:buFont typeface="Wingdings" panose="05000000000000000000" pitchFamily="2" charset="2"/>
              <a:buChar char="Ø"/>
            </a:pPr>
            <a:r>
              <a:rPr lang="pt-BR" sz="1600" dirty="0">
                <a:latin typeface="Calibri" panose="020F0502020204030204" pitchFamily="34" charset="0"/>
              </a:rPr>
              <a:t>Respostas eram encaminhadas via protocolo físico e/ou pelo e-mail.</a:t>
            </a:r>
          </a:p>
          <a:p>
            <a:pPr marL="800100" lvl="1" indent="-342900" algn="just">
              <a:buSzPct val="117000"/>
              <a:buFont typeface="Wingdings" panose="05000000000000000000" pitchFamily="2" charset="2"/>
              <a:buChar char="Ø"/>
            </a:pPr>
            <a:r>
              <a:rPr lang="pt-BR" sz="1600" dirty="0">
                <a:latin typeface="Calibri" panose="020F0502020204030204" pitchFamily="34" charset="0"/>
              </a:rPr>
              <a:t>A partir de 22/07/2019, as respostas também serão encaminhadas via Solicita. </a:t>
            </a:r>
          </a:p>
          <a:p>
            <a:pPr lvl="1" algn="just">
              <a:buSzPct val="117000"/>
            </a:pPr>
            <a:r>
              <a:rPr lang="pt-BR" sz="1600" dirty="0">
                <a:solidFill>
                  <a:prstClr val="black"/>
                </a:solidFill>
                <a:latin typeface="Calibri" panose="020F0502020204030204" pitchFamily="34" charset="0"/>
              </a:rPr>
              <a:t>     </a:t>
            </a:r>
            <a:endParaRPr lang="pt-BR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99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F370F18-C095-42F8-AD8F-45A9B6606661}"/>
              </a:ext>
            </a:extLst>
          </p:cNvPr>
          <p:cNvSpPr txBox="1"/>
          <p:nvPr/>
        </p:nvSpPr>
        <p:spPr>
          <a:xfrm>
            <a:off x="1872029" y="371475"/>
            <a:ext cx="7433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2000" b="1" dirty="0"/>
              <a:t>Peticionamento das notificações de Ação de Campo no Solicita</a:t>
            </a:r>
            <a:endParaRPr lang="pt-BR" sz="2000" dirty="0"/>
          </a:p>
          <a:p>
            <a:r>
              <a:rPr lang="pt-BR" dirty="0"/>
              <a:t>Gerência de Tecnovigilância</a:t>
            </a:r>
          </a:p>
        </p:txBody>
      </p:sp>
      <p:pic>
        <p:nvPicPr>
          <p:cNvPr id="1026" name="Picture 2" descr="C:\Users\KATIA~1.SHI\AppData\Local\Temp\msohtmlclip1\02\clip_image001.jpg">
            <a:hlinkClick r:id="rId2"/>
            <a:extLst>
              <a:ext uri="{FF2B5EF4-FFF2-40B4-BE49-F238E27FC236}">
                <a16:creationId xmlns:a16="http://schemas.microsoft.com/office/drawing/2014/main" id="{D97496DA-57F7-43A2-9536-EA7E2BC2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447" y="371475"/>
            <a:ext cx="1759006" cy="104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300634E-7454-4DB2-A1A6-4DCC384D5FDC}"/>
              </a:ext>
            </a:extLst>
          </p:cNvPr>
          <p:cNvSpPr/>
          <p:nvPr/>
        </p:nvSpPr>
        <p:spPr>
          <a:xfrm>
            <a:off x="1143001" y="1881992"/>
            <a:ext cx="546735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SzPct val="117000"/>
              <a:buFont typeface="Wingdings" panose="05000000000000000000" pitchFamily="2" charset="2"/>
              <a:buChar char="Ø"/>
            </a:pP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</a:rPr>
              <a:t>O que muda?  </a:t>
            </a:r>
          </a:p>
          <a:p>
            <a:pPr marL="285750" lvl="0" indent="-285750">
              <a:buSzPct val="117000"/>
              <a:buFont typeface="Arial" panose="020B0604020202020204" pitchFamily="34" charset="0"/>
              <a:buChar char="•"/>
            </a:pPr>
            <a:endParaRPr lang="pt-BR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>
              <a:buSzPct val="117000"/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</a:rPr>
              <a:t>Comunicação, gerenciamento e controle dos documentos encaminhados para GETEC.</a:t>
            </a:r>
          </a:p>
          <a:p>
            <a:pPr lvl="0" algn="just">
              <a:buSzPct val="117000"/>
            </a:pPr>
            <a:endParaRPr lang="pt-BR" sz="1600" dirty="0">
              <a:latin typeface="Calibri" panose="020F0502020204030204" pitchFamily="34" charset="0"/>
            </a:endParaRPr>
          </a:p>
          <a:p>
            <a:pPr marL="342900" lvl="0" indent="-342900" algn="just">
              <a:buSzPct val="117000"/>
              <a:buFont typeface="+mj-lt"/>
              <a:buAutoNum type="arabicPeriod" startAt="4"/>
            </a:pP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</a:rPr>
              <a:t>As comunicações da GETEC poderão ser visualizadas no Solicita:</a:t>
            </a:r>
          </a:p>
          <a:p>
            <a:pPr marL="342900" lvl="0" indent="-342900" algn="just">
              <a:buSzPct val="117000"/>
              <a:buFont typeface="+mj-lt"/>
              <a:buAutoNum type="arabicPeriod" startAt="4"/>
            </a:pPr>
            <a:endParaRPr lang="pt-BR" sz="1600" dirty="0">
              <a:latin typeface="Calibri" panose="020F0502020204030204" pitchFamily="34" charset="0"/>
            </a:endParaRPr>
          </a:p>
          <a:p>
            <a:pPr marL="800100" lvl="1" indent="-342900" algn="just">
              <a:buSzPct val="117000"/>
              <a:buFont typeface="Wingdings" panose="05000000000000000000" pitchFamily="2" charset="2"/>
              <a:buChar char="Ø"/>
            </a:pPr>
            <a:r>
              <a:rPr lang="pt-BR" dirty="0">
                <a:latin typeface="Calibri" panose="020F0502020204030204" pitchFamily="34" charset="0"/>
              </a:rPr>
              <a:t>Ofício eletrônico: Caixa postal e árvore do processo de ação de campo.</a:t>
            </a:r>
          </a:p>
          <a:p>
            <a:pPr marL="800100" lvl="1" indent="-342900" algn="just">
              <a:buSzPct val="117000"/>
              <a:buFont typeface="Wingdings" panose="05000000000000000000" pitchFamily="2" charset="2"/>
              <a:buChar char="Ø"/>
            </a:pPr>
            <a:r>
              <a:rPr lang="pt-BR" dirty="0">
                <a:latin typeface="Calibri" panose="020F0502020204030204" pitchFamily="34" charset="0"/>
              </a:rPr>
              <a:t>Mensagens: Caixa postal </a:t>
            </a:r>
          </a:p>
          <a:p>
            <a:pPr marL="342900" lvl="0" indent="-342900" algn="just">
              <a:buSzPct val="117000"/>
              <a:buFont typeface="+mj-lt"/>
              <a:buAutoNum type="arabicPeriod" startAt="4"/>
            </a:pPr>
            <a:endParaRPr lang="pt-BR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33115B5-064A-40A7-B55B-42ACF5A81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188" y="2006799"/>
            <a:ext cx="49339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6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F370F18-C095-42F8-AD8F-45A9B6606661}"/>
              </a:ext>
            </a:extLst>
          </p:cNvPr>
          <p:cNvSpPr txBox="1"/>
          <p:nvPr/>
        </p:nvSpPr>
        <p:spPr>
          <a:xfrm>
            <a:off x="1957754" y="578062"/>
            <a:ext cx="7433134" cy="94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2000" b="1" dirty="0"/>
              <a:t>Códigos de Assunto de Ação de Campo de Produtos para Saúde  </a:t>
            </a:r>
            <a:r>
              <a:rPr lang="pt-BR" sz="2000" dirty="0"/>
              <a:t> </a:t>
            </a:r>
          </a:p>
          <a:p>
            <a:r>
              <a:rPr lang="pt-BR" dirty="0"/>
              <a:t>Gerência de Tecnovigilância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8F1A05A-D6BE-419D-8294-F7A5D5D50684}"/>
              </a:ext>
            </a:extLst>
          </p:cNvPr>
          <p:cNvSpPr/>
          <p:nvPr/>
        </p:nvSpPr>
        <p:spPr>
          <a:xfrm>
            <a:off x="1060223" y="2188846"/>
            <a:ext cx="98480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A Gerência de Tecnovigilância criou assuntos para peticionamento eletrônico das ações de campo de Produtos para Saúde. Existem assuntos específicos para: EQUIPAMENTOS, MATERIAIS e PRODUTOS IVD.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Esta ação visa organizar a documentação encaminhada para a área, dar transparência e melhorar os fluxos internos da Gerência, além de melhorar as informações e ferramentas para o encaminhamento de documentos pelo setor regulado.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Fase de adaptação para o setor regulado e para a GETEC.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4558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F370F18-C095-42F8-AD8F-45A9B6606661}"/>
              </a:ext>
            </a:extLst>
          </p:cNvPr>
          <p:cNvSpPr txBox="1"/>
          <p:nvPr/>
        </p:nvSpPr>
        <p:spPr>
          <a:xfrm>
            <a:off x="1872029" y="371475"/>
            <a:ext cx="7433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2000" b="1" dirty="0"/>
              <a:t>Peticionamento das notificações de Ação de Campo no Solicita</a:t>
            </a:r>
            <a:endParaRPr lang="pt-BR" sz="2000" dirty="0"/>
          </a:p>
          <a:p>
            <a:r>
              <a:rPr lang="pt-BR" dirty="0"/>
              <a:t>Gerência de Tecnovigilância</a:t>
            </a:r>
          </a:p>
        </p:txBody>
      </p:sp>
      <p:pic>
        <p:nvPicPr>
          <p:cNvPr id="1026" name="Picture 2" descr="C:\Users\KATIA~1.SHI\AppData\Local\Temp\msohtmlclip1\02\clip_image001.jpg">
            <a:hlinkClick r:id="rId2"/>
            <a:extLst>
              <a:ext uri="{FF2B5EF4-FFF2-40B4-BE49-F238E27FC236}">
                <a16:creationId xmlns:a16="http://schemas.microsoft.com/office/drawing/2014/main" id="{D97496DA-57F7-43A2-9536-EA7E2BC2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447" y="371475"/>
            <a:ext cx="1759006" cy="104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300634E-7454-4DB2-A1A6-4DCC384D5FDC}"/>
              </a:ext>
            </a:extLst>
          </p:cNvPr>
          <p:cNvSpPr/>
          <p:nvPr/>
        </p:nvSpPr>
        <p:spPr>
          <a:xfrm>
            <a:off x="1143000" y="1881991"/>
            <a:ext cx="1004887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SzPct val="117000"/>
              <a:buFont typeface="Wingdings" panose="05000000000000000000" pitchFamily="2" charset="2"/>
              <a:buChar char="Ø"/>
            </a:pP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</a:rPr>
              <a:t>O que não muda?  </a:t>
            </a:r>
          </a:p>
          <a:p>
            <a:pPr marL="285750" lvl="0" indent="-285750">
              <a:buSzPct val="117000"/>
              <a:buFont typeface="Arial" panose="020B0604020202020204" pitchFamily="34" charset="0"/>
              <a:buChar char="•"/>
            </a:pPr>
            <a:endParaRPr lang="pt-BR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>
              <a:buSzPct val="117000"/>
              <a:buFont typeface="+mj-lt"/>
              <a:buAutoNum type="arabicPeriod"/>
            </a:pPr>
            <a:r>
              <a:rPr lang="pt-BR" sz="1600" dirty="0">
                <a:latin typeface="Calibri" panose="020F0502020204030204" pitchFamily="34" charset="0"/>
              </a:rPr>
              <a:t>Requisitos. Os formulários e modelos de mapas são os mesmos utilizados anteriormente.</a:t>
            </a:r>
          </a:p>
          <a:p>
            <a:pPr marL="342900" lvl="0" indent="-342900">
              <a:buSzPct val="117000"/>
              <a:buFont typeface="+mj-lt"/>
              <a:buAutoNum type="arabicPeriod"/>
            </a:pPr>
            <a:endParaRPr lang="pt-BR" sz="1600" dirty="0">
              <a:latin typeface="Calibri" panose="020F0502020204030204" pitchFamily="34" charset="0"/>
            </a:endParaRPr>
          </a:p>
          <a:p>
            <a:pPr marL="342900" lvl="0" indent="-342900">
              <a:buSzPct val="117000"/>
              <a:buFont typeface="+mj-lt"/>
              <a:buAutoNum type="arabicPeriod"/>
            </a:pPr>
            <a:r>
              <a:rPr lang="pt-BR" sz="1600" dirty="0">
                <a:latin typeface="Calibri" panose="020F0502020204030204" pitchFamily="34" charset="0"/>
              </a:rPr>
              <a:t>Somente os ofícios relacionados à </a:t>
            </a:r>
            <a:r>
              <a:rPr lang="pt-BR" sz="1600" b="1" dirty="0">
                <a:latin typeface="Calibri" panose="020F0502020204030204" pitchFamily="34" charset="0"/>
              </a:rPr>
              <a:t>busca ativa </a:t>
            </a:r>
            <a:r>
              <a:rPr lang="pt-BR" sz="1600" dirty="0">
                <a:latin typeface="Calibri" panose="020F0502020204030204" pitchFamily="34" charset="0"/>
              </a:rPr>
              <a:t>de Ação de Campo </a:t>
            </a:r>
            <a:r>
              <a:rPr lang="pt-BR" sz="1600" b="1" dirty="0">
                <a:latin typeface="Calibri" panose="020F0502020204030204" pitchFamily="34" charset="0"/>
              </a:rPr>
              <a:t>devem ser respondidos</a:t>
            </a:r>
            <a:r>
              <a:rPr lang="pt-BR" sz="1600" dirty="0">
                <a:latin typeface="Calibri" panose="020F0502020204030204" pitchFamily="34" charset="0"/>
              </a:rPr>
              <a:t> para o e-mail </a:t>
            </a:r>
            <a:r>
              <a:rPr lang="pt-BR" sz="1600" dirty="0">
                <a:latin typeface="Calibri" panose="020F0502020204030204" pitchFamily="34" charset="0"/>
                <a:hlinkClick r:id="rId4"/>
              </a:rPr>
              <a:t>recall.tecno@anvisa.gov.br</a:t>
            </a:r>
            <a:r>
              <a:rPr lang="pt-BR" sz="1600" dirty="0">
                <a:latin typeface="Calibri" panose="020F0502020204030204" pitchFamily="34" charset="0"/>
              </a:rPr>
              <a:t>.</a:t>
            </a:r>
          </a:p>
          <a:p>
            <a:pPr lvl="0">
              <a:buSzPct val="117000"/>
            </a:pPr>
            <a:endParaRPr lang="pt-BR" sz="1600" dirty="0">
              <a:latin typeface="Calibri" panose="020F0502020204030204" pitchFamily="34" charset="0"/>
            </a:endParaRPr>
          </a:p>
          <a:p>
            <a:pPr marL="742950" lvl="1" indent="-285750">
              <a:buSzPct val="117000"/>
              <a:buFont typeface="Wingdings" panose="05000000000000000000" pitchFamily="2" charset="2"/>
              <a:buChar char="Ø"/>
            </a:pPr>
            <a:r>
              <a:rPr lang="pt-BR" sz="1600" dirty="0">
                <a:latin typeface="Calibri" panose="020F0502020204030204" pitchFamily="34" charset="0"/>
              </a:rPr>
              <a:t>No rodapé do ofício serão enviadas instruções para a resposta via e-mail.</a:t>
            </a:r>
          </a:p>
          <a:p>
            <a:pPr marL="742950" lvl="1" indent="-285750">
              <a:buSzPct val="117000"/>
              <a:buFont typeface="Wingdings" panose="05000000000000000000" pitchFamily="2" charset="2"/>
              <a:buChar char="Ø"/>
            </a:pPr>
            <a:endParaRPr lang="pt-BR" sz="1600" dirty="0">
              <a:latin typeface="Calibri" panose="020F0502020204030204" pitchFamily="34" charset="0"/>
            </a:endParaRPr>
          </a:p>
          <a:p>
            <a:pPr marL="742950" lvl="1" indent="-285750">
              <a:buSzPct val="117000"/>
              <a:buFont typeface="Wingdings" panose="05000000000000000000" pitchFamily="2" charset="2"/>
              <a:buChar char="Ø"/>
            </a:pPr>
            <a:r>
              <a:rPr lang="pt-BR" sz="1600" dirty="0">
                <a:latin typeface="Calibri" panose="020F0502020204030204" pitchFamily="34" charset="0"/>
              </a:rPr>
              <a:t>Exemplo do início dos ofícios de busca ativa:</a:t>
            </a:r>
          </a:p>
          <a:p>
            <a:pPr marL="742950" lvl="1" indent="-285750">
              <a:buSzPct val="117000"/>
              <a:buFont typeface="Wingdings" panose="05000000000000000000" pitchFamily="2" charset="2"/>
              <a:buChar char="Ø"/>
            </a:pPr>
            <a:endParaRPr lang="pt-BR" sz="1600" dirty="0">
              <a:latin typeface="Calibri" panose="020F0502020204030204" pitchFamily="34" charset="0"/>
            </a:endParaRPr>
          </a:p>
          <a:p>
            <a:pPr lvl="2" algn="just"/>
            <a:r>
              <a:rPr lang="pt-BR" sz="1400" i="1" dirty="0"/>
              <a:t>Como parte da Vigilância no Pós-mercado, a Gerência de Tecnovigilância realiza busca ativa de ações de campo realizadas internacionalmente.</a:t>
            </a:r>
          </a:p>
          <a:p>
            <a:pPr lvl="2" algn="just"/>
            <a:endParaRPr lang="pt-BR" sz="1400" i="1" dirty="0"/>
          </a:p>
          <a:p>
            <a:pPr lvl="2" algn="just"/>
            <a:r>
              <a:rPr lang="pt-BR" sz="1400" i="1" dirty="0"/>
              <a:t>Neste contexto, informamos que identificamos a ação de campo </a:t>
            </a:r>
            <a:r>
              <a:rPr lang="pt-BR" sz="1400" i="1" dirty="0" err="1"/>
              <a:t>xxx</a:t>
            </a:r>
            <a:r>
              <a:rPr lang="pt-BR" sz="1400" i="1" dirty="0"/>
              <a:t> realizada em NOME DO(S) PAÍS(ES).</a:t>
            </a:r>
          </a:p>
          <a:p>
            <a:pPr lvl="2" algn="just"/>
            <a:r>
              <a:rPr lang="pt-BR" sz="1400" i="1" dirty="0"/>
              <a:t> </a:t>
            </a:r>
          </a:p>
          <a:p>
            <a:pPr lvl="2" algn="just"/>
            <a:r>
              <a:rPr lang="pt-BR" sz="1400" i="1" dirty="0"/>
              <a:t>Também identificamos o produto NOME DO PRODUTO </a:t>
            </a:r>
            <a:r>
              <a:rPr lang="pt-BR" sz="1400" i="1" dirty="0" err="1"/>
              <a:t>xxxx</a:t>
            </a:r>
            <a:r>
              <a:rPr lang="pt-BR" sz="1400" i="1" dirty="0"/>
              <a:t>, registrado na ANVISA com número de registro   </a:t>
            </a:r>
            <a:r>
              <a:rPr lang="pt-BR" sz="1400" i="1" dirty="0" err="1"/>
              <a:t>xxxxxxxxx</a:t>
            </a:r>
            <a:endParaRPr lang="pt-BR" sz="1400" i="1" dirty="0"/>
          </a:p>
          <a:p>
            <a:r>
              <a:rPr lang="pt-BR" dirty="0"/>
              <a:t> </a:t>
            </a:r>
            <a:endParaRPr lang="pt-BR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323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F370F18-C095-42F8-AD8F-45A9B6606661}"/>
              </a:ext>
            </a:extLst>
          </p:cNvPr>
          <p:cNvSpPr txBox="1"/>
          <p:nvPr/>
        </p:nvSpPr>
        <p:spPr>
          <a:xfrm>
            <a:off x="1872029" y="371475"/>
            <a:ext cx="7433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2000" b="1" dirty="0"/>
              <a:t>Informações no Portal ANVISA - Tecnovigilância</a:t>
            </a:r>
            <a:endParaRPr lang="pt-BR" sz="2000" dirty="0"/>
          </a:p>
          <a:p>
            <a:r>
              <a:rPr lang="pt-BR" dirty="0"/>
              <a:t>Gerência de Tecnovigilância</a:t>
            </a:r>
          </a:p>
        </p:txBody>
      </p:sp>
      <p:pic>
        <p:nvPicPr>
          <p:cNvPr id="1026" name="Picture 2" descr="C:\Users\KATIA~1.SHI\AppData\Local\Temp\msohtmlclip1\02\clip_image001.jpg">
            <a:hlinkClick r:id="rId2"/>
            <a:extLst>
              <a:ext uri="{FF2B5EF4-FFF2-40B4-BE49-F238E27FC236}">
                <a16:creationId xmlns:a16="http://schemas.microsoft.com/office/drawing/2014/main" id="{D97496DA-57F7-43A2-9536-EA7E2BC2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447" y="371475"/>
            <a:ext cx="1759006" cy="104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1E7371A-133E-44BD-AE8B-C12A9A0DDDDE}"/>
              </a:ext>
            </a:extLst>
          </p:cNvPr>
          <p:cNvSpPr/>
          <p:nvPr/>
        </p:nvSpPr>
        <p:spPr>
          <a:xfrm>
            <a:off x="1190625" y="1874014"/>
            <a:ext cx="51339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17000"/>
            </a:pPr>
            <a:r>
              <a:rPr lang="pt-BR" dirty="0">
                <a:latin typeface="Calibri" panose="020F0502020204030204" pitchFamily="34" charset="0"/>
              </a:rPr>
              <a:t>As informações  e orientações ficarão disponíveis na página da Tecnovigilância no Portal ANVISA:</a:t>
            </a:r>
          </a:p>
          <a:p>
            <a:pPr>
              <a:buSzPct val="117000"/>
            </a:pPr>
            <a:endParaRPr lang="pt-BR" dirty="0">
              <a:latin typeface="Calibri" panose="020F0502020204030204" pitchFamily="34" charset="0"/>
            </a:endParaRPr>
          </a:p>
          <a:p>
            <a:pPr>
              <a:buSzPct val="117000"/>
            </a:pPr>
            <a:endParaRPr lang="pt-BR" dirty="0">
              <a:latin typeface="Calibri" panose="020F0502020204030204" pitchFamily="34" charset="0"/>
            </a:endParaRPr>
          </a:p>
          <a:p>
            <a:pPr>
              <a:buSzPct val="117000"/>
            </a:pPr>
            <a:r>
              <a:rPr lang="pt-BR" dirty="0">
                <a:latin typeface="Calibri" panose="020F0502020204030204" pitchFamily="34" charset="0"/>
                <a:hlinkClick r:id="rId2"/>
              </a:rPr>
              <a:t>http://portal.anvisa.gov.br/acao-de-campo</a:t>
            </a:r>
            <a:endParaRPr lang="pt-BR" dirty="0">
              <a:latin typeface="Calibri" panose="020F0502020204030204" pitchFamily="34" charset="0"/>
            </a:endParaRPr>
          </a:p>
          <a:p>
            <a:pPr>
              <a:buSzPct val="117000"/>
            </a:pPr>
            <a:endParaRPr lang="pt-BR" dirty="0">
              <a:latin typeface="Calibri" panose="020F0502020204030204" pitchFamily="34" charset="0"/>
            </a:endParaRPr>
          </a:p>
          <a:p>
            <a:pPr>
              <a:buSzPct val="117000"/>
            </a:pPr>
            <a:r>
              <a:rPr lang="pt-BR" dirty="0">
                <a:latin typeface="Calibri" panose="020F0502020204030204" pitchFamily="34" charset="0"/>
              </a:rPr>
              <a:t> 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57F3425-40FC-4383-AA3F-6C9D5B7EE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450" y="1800224"/>
            <a:ext cx="3311999" cy="410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91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F370F18-C095-42F8-AD8F-45A9B6606661}"/>
              </a:ext>
            </a:extLst>
          </p:cNvPr>
          <p:cNvSpPr txBox="1"/>
          <p:nvPr/>
        </p:nvSpPr>
        <p:spPr>
          <a:xfrm>
            <a:off x="1872029" y="371475"/>
            <a:ext cx="7433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2000" b="1" dirty="0"/>
              <a:t>Contatos</a:t>
            </a:r>
            <a:endParaRPr lang="pt-BR" sz="2000" dirty="0"/>
          </a:p>
          <a:p>
            <a:r>
              <a:rPr lang="pt-BR" dirty="0"/>
              <a:t>Gerência de Tecnovigilância</a:t>
            </a:r>
          </a:p>
        </p:txBody>
      </p:sp>
      <p:pic>
        <p:nvPicPr>
          <p:cNvPr id="1026" name="Picture 2" descr="C:\Users\KATIA~1.SHI\AppData\Local\Temp\msohtmlclip1\02\clip_image001.jpg">
            <a:hlinkClick r:id="rId2"/>
            <a:extLst>
              <a:ext uri="{FF2B5EF4-FFF2-40B4-BE49-F238E27FC236}">
                <a16:creationId xmlns:a16="http://schemas.microsoft.com/office/drawing/2014/main" id="{D97496DA-57F7-43A2-9536-EA7E2BC2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447" y="371475"/>
            <a:ext cx="1759006" cy="104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71FF026-F509-45B9-AE34-CE579F970B17}"/>
              </a:ext>
            </a:extLst>
          </p:cNvPr>
          <p:cNvSpPr/>
          <p:nvPr/>
        </p:nvSpPr>
        <p:spPr>
          <a:xfrm>
            <a:off x="1139761" y="2059436"/>
            <a:ext cx="104273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pt-BR" dirty="0">
              <a:latin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Calibri" panose="020F0502020204030204" pitchFamily="34" charset="0"/>
              </a:rPr>
              <a:t>Caso haja alguma dúvida, solicitamos encaminhar e-mail para o </a:t>
            </a:r>
            <a:r>
              <a:rPr lang="pt-BR" dirty="0">
                <a:latin typeface="Calibri" panose="020F0502020204030204" pitchFamily="34" charset="0"/>
                <a:hlinkClick r:id="rId4"/>
              </a:rPr>
              <a:t>recall.tecno@anvisa.gov.br</a:t>
            </a:r>
            <a:endParaRPr lang="pt-BR" dirty="0">
              <a:latin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pt-BR" dirty="0">
              <a:latin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Calibri" panose="020F0502020204030204" pitchFamily="34" charset="0"/>
              </a:rPr>
              <a:t>Caso a dúvida seja específica sobre o sistema de peticionamento SOLICITA ou referente a alguma dificuldade técnica, solicitamos encaminhar e-mail para o </a:t>
            </a:r>
            <a:r>
              <a:rPr lang="pt-BR" dirty="0">
                <a:latin typeface="Calibri" panose="020F0502020204030204" pitchFamily="34" charset="0"/>
                <a:hlinkClick r:id="rId4"/>
              </a:rPr>
              <a:t>recall.tecno@anvisa.gov.br</a:t>
            </a:r>
            <a:r>
              <a:rPr lang="pt-BR" dirty="0">
                <a:latin typeface="Calibri" panose="020F0502020204030204" pitchFamily="34" charset="0"/>
              </a:rPr>
              <a:t>, incluindo no assunto do e-mail o nome do </a:t>
            </a:r>
            <a:r>
              <a:rPr lang="pt-BR" b="1" dirty="0">
                <a:latin typeface="Calibri" panose="020F0502020204030204" pitchFamily="34" charset="0"/>
              </a:rPr>
              <a:t>sistema</a:t>
            </a:r>
            <a:r>
              <a:rPr lang="pt-BR" dirty="0">
                <a:latin typeface="Calibri" panose="020F0502020204030204" pitchFamily="34" charset="0"/>
              </a:rPr>
              <a:t> </a:t>
            </a:r>
            <a:r>
              <a:rPr lang="pt-BR" b="1" dirty="0">
                <a:latin typeface="Calibri" panose="020F0502020204030204" pitchFamily="34" charset="0"/>
              </a:rPr>
              <a:t>SOLICITA</a:t>
            </a:r>
            <a:r>
              <a:rPr lang="pt-BR" dirty="0">
                <a:latin typeface="Calibri" panose="020F0502020204030204" pitchFamily="34" charset="0"/>
              </a:rPr>
              <a:t> para facilitar a triagem dos e-mails. </a:t>
            </a:r>
          </a:p>
        </p:txBody>
      </p:sp>
    </p:spTree>
    <p:extLst>
      <p:ext uri="{BB962C8B-B14F-4D97-AF65-F5344CB8AC3E}">
        <p14:creationId xmlns:p14="http://schemas.microsoft.com/office/powerpoint/2010/main" val="353838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F370F18-C095-42F8-AD8F-45A9B6606661}"/>
              </a:ext>
            </a:extLst>
          </p:cNvPr>
          <p:cNvSpPr txBox="1"/>
          <p:nvPr/>
        </p:nvSpPr>
        <p:spPr>
          <a:xfrm>
            <a:off x="1957754" y="578062"/>
            <a:ext cx="7433134" cy="94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2000" b="1" dirty="0"/>
              <a:t>Códigos de Assunto de Ação de Campo de Produtos para Saúde  </a:t>
            </a:r>
            <a:r>
              <a:rPr lang="pt-BR" sz="2000" dirty="0"/>
              <a:t> </a:t>
            </a:r>
          </a:p>
          <a:p>
            <a:r>
              <a:rPr lang="pt-BR" dirty="0"/>
              <a:t>Gerência de Tecnovigilância</a:t>
            </a:r>
          </a:p>
        </p:txBody>
      </p:sp>
      <p:pic>
        <p:nvPicPr>
          <p:cNvPr id="1026" name="Picture 2" descr="C:\Users\KATIA~1.SHI\AppData\Local\Temp\msohtmlclip1\02\clip_image001.jpg">
            <a:hlinkClick r:id="rId3"/>
            <a:extLst>
              <a:ext uri="{FF2B5EF4-FFF2-40B4-BE49-F238E27FC236}">
                <a16:creationId xmlns:a16="http://schemas.microsoft.com/office/drawing/2014/main" id="{D97496DA-57F7-43A2-9536-EA7E2BC2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447" y="371475"/>
            <a:ext cx="1759006" cy="104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95BE7117-1594-4AF1-B25D-A76B56B84E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932676"/>
              </p:ext>
            </p:extLst>
          </p:nvPr>
        </p:nvGraphicFramePr>
        <p:xfrm>
          <a:off x="1352549" y="2204905"/>
          <a:ext cx="9648825" cy="1545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Worksheet" r:id="rId5" imgW="8505645" imgH="1362260" progId="Excel.Sheet.12">
                  <p:embed/>
                </p:oleObj>
              </mc:Choice>
              <mc:Fallback>
                <p:oleObj name="Worksheet" r:id="rId5" imgW="8505645" imgH="13622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2549" y="2204905"/>
                        <a:ext cx="9648825" cy="1545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ângulo 14">
            <a:extLst>
              <a:ext uri="{FF2B5EF4-FFF2-40B4-BE49-F238E27FC236}">
                <a16:creationId xmlns:a16="http://schemas.microsoft.com/office/drawing/2014/main" id="{E77D5324-82A4-4DB4-88D6-DCF027DAD727}"/>
              </a:ext>
            </a:extLst>
          </p:cNvPr>
          <p:cNvSpPr/>
          <p:nvPr/>
        </p:nvSpPr>
        <p:spPr>
          <a:xfrm>
            <a:off x="962025" y="4257925"/>
            <a:ext cx="10039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/>
              <a:t>Os códigos de assuntos já existentes de anuência para veicular publicidade, tiveram suas descrições alteradas para padronização dos termos e assuntos de Tecnovigilância.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/>
              <a:t>Esses assuntos necessitam de taxas, conforme Lei nº 9782/99, RDC 222/06 e art. 8 º da RDC 23/2012.</a:t>
            </a:r>
          </a:p>
        </p:txBody>
      </p:sp>
    </p:spTree>
    <p:extLst>
      <p:ext uri="{BB962C8B-B14F-4D97-AF65-F5344CB8AC3E}">
        <p14:creationId xmlns:p14="http://schemas.microsoft.com/office/powerpoint/2010/main" val="95550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F370F18-C095-42F8-AD8F-45A9B6606661}"/>
              </a:ext>
            </a:extLst>
          </p:cNvPr>
          <p:cNvSpPr txBox="1"/>
          <p:nvPr/>
        </p:nvSpPr>
        <p:spPr>
          <a:xfrm>
            <a:off x="1957754" y="578062"/>
            <a:ext cx="7433134" cy="94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2000" b="1" dirty="0"/>
              <a:t>Códigos de Assunto de Ação de Campo de Produtos para Saúde  </a:t>
            </a:r>
            <a:r>
              <a:rPr lang="pt-BR" sz="2000" dirty="0"/>
              <a:t> </a:t>
            </a:r>
          </a:p>
          <a:p>
            <a:r>
              <a:rPr lang="pt-BR" dirty="0"/>
              <a:t>Gerência de Tecnovigilância</a:t>
            </a:r>
          </a:p>
        </p:txBody>
      </p:sp>
      <p:pic>
        <p:nvPicPr>
          <p:cNvPr id="1026" name="Picture 2" descr="C:\Users\KATIA~1.SHI\AppData\Local\Temp\msohtmlclip1\02\clip_image001.jpg">
            <a:hlinkClick r:id="rId3"/>
            <a:extLst>
              <a:ext uri="{FF2B5EF4-FFF2-40B4-BE49-F238E27FC236}">
                <a16:creationId xmlns:a16="http://schemas.microsoft.com/office/drawing/2014/main" id="{D97496DA-57F7-43A2-9536-EA7E2BC2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447" y="371475"/>
            <a:ext cx="1759006" cy="104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812214C6-BE71-48DC-BE22-5F24F84C57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689696"/>
              </p:ext>
            </p:extLst>
          </p:nvPr>
        </p:nvGraphicFramePr>
        <p:xfrm>
          <a:off x="1360964" y="2251869"/>
          <a:ext cx="9470072" cy="235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Worksheet" r:id="rId5" imgW="8505645" imgH="2114593" progId="Excel.Sheet.12">
                  <p:embed/>
                </p:oleObj>
              </mc:Choice>
              <mc:Fallback>
                <p:oleObj name="Worksheet" r:id="rId5" imgW="8505645" imgH="21145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0964" y="2251869"/>
                        <a:ext cx="9470072" cy="2354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23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F370F18-C095-42F8-AD8F-45A9B6606661}"/>
              </a:ext>
            </a:extLst>
          </p:cNvPr>
          <p:cNvSpPr txBox="1"/>
          <p:nvPr/>
        </p:nvSpPr>
        <p:spPr>
          <a:xfrm>
            <a:off x="1938704" y="570426"/>
            <a:ext cx="743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/>
              <a:t>Petições primárias das notificações de Ação de Campo no Solicita</a:t>
            </a:r>
            <a:endParaRPr lang="pt-BR"/>
          </a:p>
          <a:p>
            <a:r>
              <a:rPr lang="pt-BR"/>
              <a:t>Gerência de Tecnovigilância</a:t>
            </a:r>
            <a:endParaRPr lang="pt-BR" dirty="0"/>
          </a:p>
        </p:txBody>
      </p:sp>
      <p:pic>
        <p:nvPicPr>
          <p:cNvPr id="1026" name="Picture 2" descr="C:\Users\KATIA~1.SHI\AppData\Local\Temp\msohtmlclip1\02\clip_image001.jpg">
            <a:hlinkClick r:id="rId2"/>
            <a:extLst>
              <a:ext uri="{FF2B5EF4-FFF2-40B4-BE49-F238E27FC236}">
                <a16:creationId xmlns:a16="http://schemas.microsoft.com/office/drawing/2014/main" id="{D97496DA-57F7-43A2-9536-EA7E2BC2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447" y="371475"/>
            <a:ext cx="1759006" cy="104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300634E-7454-4DB2-A1A6-4DCC384D5FDC}"/>
              </a:ext>
            </a:extLst>
          </p:cNvPr>
          <p:cNvSpPr/>
          <p:nvPr/>
        </p:nvSpPr>
        <p:spPr>
          <a:xfrm>
            <a:off x="1143000" y="1881992"/>
            <a:ext cx="9934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17000"/>
              <a:buFont typeface="Wingdings" panose="05000000000000000000" pitchFamily="2" charset="2"/>
              <a:buChar char="Ø"/>
            </a:pPr>
            <a:r>
              <a:rPr lang="pt-BR" dirty="0"/>
              <a:t>Site: Solicita.anvisa.gov.br</a:t>
            </a:r>
          </a:p>
          <a:p>
            <a:pPr marL="285750" lvl="0" indent="-285750">
              <a:buSzPct val="117000"/>
              <a:buFont typeface="Wingdings" panose="05000000000000000000" pitchFamily="2" charset="2"/>
              <a:buChar char="Ø"/>
            </a:pPr>
            <a:endParaRPr lang="pt-BR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lvl="0" indent="-285750">
              <a:buSzPct val="117000"/>
              <a:buFont typeface="Wingdings" panose="05000000000000000000" pitchFamily="2" charset="2"/>
              <a:buChar char="Ø"/>
            </a:pPr>
            <a:endParaRPr lang="pt-BR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lvl="0" indent="-285750">
              <a:buSzPct val="117000"/>
              <a:buFont typeface="Wingdings" panose="05000000000000000000" pitchFamily="2" charset="2"/>
              <a:buChar char="Ø"/>
            </a:pPr>
            <a:endParaRPr lang="pt-BR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BA5CD55-752C-4A4F-8BB9-7C408720F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775" y="2358330"/>
            <a:ext cx="5665199" cy="3699569"/>
          </a:xfrm>
          <a:prstGeom prst="rect">
            <a:avLst/>
          </a:prstGeom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391F591E-FA4C-432A-83A2-C2E3432383FA}"/>
              </a:ext>
            </a:extLst>
          </p:cNvPr>
          <p:cNvCxnSpPr>
            <a:cxnSpLocks/>
          </p:cNvCxnSpPr>
          <p:nvPr/>
        </p:nvCxnSpPr>
        <p:spPr>
          <a:xfrm flipH="1">
            <a:off x="5076825" y="3747556"/>
            <a:ext cx="676275" cy="1143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454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F370F18-C095-42F8-AD8F-45A9B6606661}"/>
              </a:ext>
            </a:extLst>
          </p:cNvPr>
          <p:cNvSpPr txBox="1"/>
          <p:nvPr/>
        </p:nvSpPr>
        <p:spPr>
          <a:xfrm>
            <a:off x="1872029" y="371475"/>
            <a:ext cx="7433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2000" b="1" dirty="0"/>
              <a:t>Peticionamento das notificações de Ação de Campo no Solicita</a:t>
            </a:r>
            <a:endParaRPr lang="pt-BR" sz="2000" dirty="0"/>
          </a:p>
          <a:p>
            <a:r>
              <a:rPr lang="pt-BR" dirty="0"/>
              <a:t>Gerência de Tecnovigilância</a:t>
            </a:r>
          </a:p>
        </p:txBody>
      </p:sp>
      <p:pic>
        <p:nvPicPr>
          <p:cNvPr id="1026" name="Picture 2" descr="C:\Users\KATIA~1.SHI\AppData\Local\Temp\msohtmlclip1\02\clip_image001.jpg">
            <a:hlinkClick r:id="rId2"/>
            <a:extLst>
              <a:ext uri="{FF2B5EF4-FFF2-40B4-BE49-F238E27FC236}">
                <a16:creationId xmlns:a16="http://schemas.microsoft.com/office/drawing/2014/main" id="{D97496DA-57F7-43A2-9536-EA7E2BC2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447" y="371475"/>
            <a:ext cx="1759006" cy="104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AD03A46-022C-47B3-820C-C425FDD12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16" y="1836062"/>
            <a:ext cx="10065459" cy="3278863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8C18E036-64E5-44E3-A4AD-4ECD37D829AC}"/>
              </a:ext>
            </a:extLst>
          </p:cNvPr>
          <p:cNvCxnSpPr>
            <a:cxnSpLocks/>
          </p:cNvCxnSpPr>
          <p:nvPr/>
        </p:nvCxnSpPr>
        <p:spPr>
          <a:xfrm flipH="1">
            <a:off x="10734675" y="4181475"/>
            <a:ext cx="676275" cy="1143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212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F370F18-C095-42F8-AD8F-45A9B6606661}"/>
              </a:ext>
            </a:extLst>
          </p:cNvPr>
          <p:cNvSpPr txBox="1"/>
          <p:nvPr/>
        </p:nvSpPr>
        <p:spPr>
          <a:xfrm>
            <a:off x="1872029" y="371475"/>
            <a:ext cx="7433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2000" b="1" dirty="0"/>
              <a:t>Peticionamento das notificações de Ação de Campo no Solicita</a:t>
            </a:r>
            <a:endParaRPr lang="pt-BR" sz="2000" dirty="0"/>
          </a:p>
          <a:p>
            <a:r>
              <a:rPr lang="pt-BR" dirty="0"/>
              <a:t>Gerência de Tecnovigilância</a:t>
            </a:r>
          </a:p>
        </p:txBody>
      </p:sp>
      <p:pic>
        <p:nvPicPr>
          <p:cNvPr id="1026" name="Picture 2" descr="C:\Users\KATIA~1.SHI\AppData\Local\Temp\msohtmlclip1\02\clip_image001.jpg">
            <a:hlinkClick r:id="rId2"/>
            <a:extLst>
              <a:ext uri="{FF2B5EF4-FFF2-40B4-BE49-F238E27FC236}">
                <a16:creationId xmlns:a16="http://schemas.microsoft.com/office/drawing/2014/main" id="{D97496DA-57F7-43A2-9536-EA7E2BC2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447" y="371475"/>
            <a:ext cx="1759006" cy="104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B4CEB9C-C748-43DA-B4CC-7E9C14402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069961"/>
            <a:ext cx="6069902" cy="235267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F5E816A-2AC4-4A93-A716-8DB671C31544}"/>
              </a:ext>
            </a:extLst>
          </p:cNvPr>
          <p:cNvSpPr txBox="1"/>
          <p:nvPr/>
        </p:nvSpPr>
        <p:spPr>
          <a:xfrm>
            <a:off x="7124700" y="1916429"/>
            <a:ext cx="45877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Inserir diretamente o código ou </a:t>
            </a:r>
          </a:p>
          <a:p>
            <a:endParaRPr lang="pt-BR" sz="1600" dirty="0"/>
          </a:p>
          <a:p>
            <a:r>
              <a:rPr lang="pt-BR" sz="1600" dirty="0"/>
              <a:t>Na atividade/ tipo de produto existem duas opções:</a:t>
            </a:r>
          </a:p>
          <a:p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/>
              <a:t>Produtos para diagnóstico de uso in vitro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/>
              <a:t>Produtos para saúde (Correlatos):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sz="1600" dirty="0"/>
              <a:t>Códigos de material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sz="1600" dirty="0"/>
              <a:t>Códigos de equipamento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pt-BR" sz="1600" dirty="0"/>
          </a:p>
          <a:p>
            <a:endParaRPr lang="pt-BR" sz="1600" dirty="0"/>
          </a:p>
          <a:p>
            <a:r>
              <a:rPr lang="pt-BR" sz="1600" dirty="0"/>
              <a:t>Descrevendo “</a:t>
            </a:r>
            <a:r>
              <a:rPr lang="pt-BR" sz="1600" dirty="0" err="1"/>
              <a:t>Tecno</a:t>
            </a:r>
            <a:r>
              <a:rPr lang="pt-BR" sz="1600" dirty="0"/>
              <a:t>” no campo descrição:</a:t>
            </a:r>
            <a:endParaRPr lang="pt-BR" sz="1600" dirty="0">
              <a:sym typeface="Wingdings" panose="05000000000000000000" pitchFamily="2" charset="2"/>
            </a:endParaRPr>
          </a:p>
          <a:p>
            <a:endParaRPr lang="pt-BR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>
                <a:sym typeface="Wingdings" panose="05000000000000000000" pitchFamily="2" charset="2"/>
              </a:rPr>
              <a:t>É possível visualizar todos os assuntos relacionados à Tecnovigilância.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042071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F370F18-C095-42F8-AD8F-45A9B6606661}"/>
              </a:ext>
            </a:extLst>
          </p:cNvPr>
          <p:cNvSpPr txBox="1"/>
          <p:nvPr/>
        </p:nvSpPr>
        <p:spPr>
          <a:xfrm>
            <a:off x="1872029" y="371475"/>
            <a:ext cx="7433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2000" b="1" dirty="0"/>
              <a:t>Peticionamento das notificações de Ação de Campo no Solicita</a:t>
            </a:r>
            <a:endParaRPr lang="pt-BR" sz="2000" dirty="0"/>
          </a:p>
          <a:p>
            <a:r>
              <a:rPr lang="pt-BR" dirty="0"/>
              <a:t>Gerência de Tecnovigilância</a:t>
            </a:r>
          </a:p>
        </p:txBody>
      </p:sp>
      <p:pic>
        <p:nvPicPr>
          <p:cNvPr id="1026" name="Picture 2" descr="C:\Users\KATIA~1.SHI\AppData\Local\Temp\msohtmlclip1\02\clip_image001.jpg">
            <a:hlinkClick r:id="rId2"/>
            <a:extLst>
              <a:ext uri="{FF2B5EF4-FFF2-40B4-BE49-F238E27FC236}">
                <a16:creationId xmlns:a16="http://schemas.microsoft.com/office/drawing/2014/main" id="{D97496DA-57F7-43A2-9536-EA7E2BC2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447" y="371475"/>
            <a:ext cx="1759006" cy="104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FC444BE-5236-402B-9C61-D37762DDDF5B}"/>
              </a:ext>
            </a:extLst>
          </p:cNvPr>
          <p:cNvSpPr/>
          <p:nvPr/>
        </p:nvSpPr>
        <p:spPr>
          <a:xfrm>
            <a:off x="7962899" y="2202999"/>
            <a:ext cx="3606679" cy="136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Clicar na seta à direita para selecionar o código de assunto desejado.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3FA395B-33AF-4F13-B907-39B08A6E49A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81051" y="1790701"/>
            <a:ext cx="7086600" cy="4695824"/>
          </a:xfrm>
          <a:prstGeom prst="rect">
            <a:avLst/>
          </a:prstGeom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52D89D31-5EBC-4A02-BC6E-C2D9DDFABF50}"/>
              </a:ext>
            </a:extLst>
          </p:cNvPr>
          <p:cNvCxnSpPr>
            <a:cxnSpLocks/>
          </p:cNvCxnSpPr>
          <p:nvPr/>
        </p:nvCxnSpPr>
        <p:spPr>
          <a:xfrm flipH="1">
            <a:off x="5912446" y="3695700"/>
            <a:ext cx="676275" cy="1143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374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F370F18-C095-42F8-AD8F-45A9B6606661}"/>
              </a:ext>
            </a:extLst>
          </p:cNvPr>
          <p:cNvSpPr txBox="1"/>
          <p:nvPr/>
        </p:nvSpPr>
        <p:spPr>
          <a:xfrm>
            <a:off x="1872029" y="371475"/>
            <a:ext cx="7433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2000" b="1" dirty="0"/>
              <a:t>Peticionamento das notificações de Ação de Campo no Solicita</a:t>
            </a:r>
            <a:endParaRPr lang="pt-BR" sz="2000" dirty="0"/>
          </a:p>
          <a:p>
            <a:r>
              <a:rPr lang="pt-BR" dirty="0"/>
              <a:t>Gerência de Tecnovigilância</a:t>
            </a:r>
          </a:p>
        </p:txBody>
      </p:sp>
      <p:pic>
        <p:nvPicPr>
          <p:cNvPr id="1026" name="Picture 2" descr="C:\Users\KATIA~1.SHI\AppData\Local\Temp\msohtmlclip1\02\clip_image001.jpg">
            <a:hlinkClick r:id="rId2"/>
            <a:extLst>
              <a:ext uri="{FF2B5EF4-FFF2-40B4-BE49-F238E27FC236}">
                <a16:creationId xmlns:a16="http://schemas.microsoft.com/office/drawing/2014/main" id="{D97496DA-57F7-43A2-9536-EA7E2BC2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447" y="371475"/>
            <a:ext cx="1759006" cy="104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FC444BE-5236-402B-9C61-D37762DDDF5B}"/>
              </a:ext>
            </a:extLst>
          </p:cNvPr>
          <p:cNvSpPr/>
          <p:nvPr/>
        </p:nvSpPr>
        <p:spPr>
          <a:xfrm>
            <a:off x="8115300" y="1802948"/>
            <a:ext cx="38480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É possível visualizar: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os dados gerais da petição;</a:t>
            </a:r>
          </a:p>
          <a:p>
            <a:pPr marL="285750" indent="-285750">
              <a:buFontTx/>
              <a:buChar char="-"/>
            </a:pPr>
            <a:r>
              <a:rPr lang="pt-BR" dirty="0"/>
              <a:t>a fundamentação legal</a:t>
            </a:r>
          </a:p>
          <a:p>
            <a:pPr marL="285750" indent="-285750">
              <a:buFontTx/>
              <a:buChar char="-"/>
            </a:pPr>
            <a:r>
              <a:rPr lang="pt-BR" dirty="0"/>
              <a:t>a lista de documentos necessários (obrigatórios e não obrigatórios)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Modelos de formulário e mapa na versão atual:</a:t>
            </a:r>
          </a:p>
          <a:p>
            <a:endParaRPr lang="pt-BR" dirty="0"/>
          </a:p>
          <a:p>
            <a:r>
              <a:rPr lang="pt-BR" dirty="0">
                <a:hlinkClick r:id="rId2"/>
              </a:rPr>
              <a:t>http://portal.anvisa.gov.br/acao-de-campo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134A098-E91A-4D55-8BA1-A48537AE2DD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19479" y="1880870"/>
            <a:ext cx="6998857" cy="415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548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 PowerPoint AZUL.potx" id="{90A9E3A8-7AE6-4DCB-AA57-9B9A4832518C}" vid="{28B2991F-16A9-4F39-AB31-5FE5C226143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PowerPoint AZUL</Template>
  <TotalTime>11503</TotalTime>
  <Words>1300</Words>
  <Application>Microsoft Office PowerPoint</Application>
  <PresentationFormat>Widescreen</PresentationFormat>
  <Paragraphs>194</Paragraphs>
  <Slides>22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Tema do Office</vt:lpstr>
      <vt:lpstr>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EMERGÊNCIAS EM SAÚDE PÚBLICA, O SUS E O SISTEMA NACIONAL DE VIGILÂNCIA SANITÁRIA</dc:title>
  <dc:creator>Lilian Regina Barbosa de Macedo</dc:creator>
  <cp:lastModifiedBy>Katia Shimabukuro Donath</cp:lastModifiedBy>
  <cp:revision>436</cp:revision>
  <dcterms:created xsi:type="dcterms:W3CDTF">2016-11-25T18:17:59Z</dcterms:created>
  <dcterms:modified xsi:type="dcterms:W3CDTF">2019-07-23T13:37:20Z</dcterms:modified>
</cp:coreProperties>
</file>