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71" r:id="rId5"/>
    <p:sldId id="256" r:id="rId6"/>
    <p:sldId id="273" r:id="rId7"/>
    <p:sldId id="257" r:id="rId8"/>
    <p:sldId id="258" r:id="rId9"/>
    <p:sldId id="259" r:id="rId10"/>
    <p:sldId id="260" r:id="rId11"/>
    <p:sldId id="261" r:id="rId12"/>
    <p:sldId id="262" r:id="rId13"/>
    <p:sldId id="272" r:id="rId14"/>
    <p:sldId id="263" r:id="rId15"/>
    <p:sldId id="264" r:id="rId16"/>
    <p:sldId id="265" r:id="rId17"/>
    <p:sldId id="266" r:id="rId18"/>
    <p:sldId id="267" r:id="rId19"/>
    <p:sldId id="270" r:id="rId20"/>
    <p:sldId id="268" r:id="rId21"/>
    <p:sldId id="269" r:id="rId2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7BD8"/>
    <a:srgbClr val="680037"/>
    <a:srgbClr val="2B309D"/>
    <a:srgbClr val="E6E6E6"/>
    <a:srgbClr val="DBDBDB"/>
    <a:srgbClr val="327892"/>
    <a:srgbClr val="728691"/>
    <a:srgbClr val="FEDFC6"/>
    <a:srgbClr val="421F01"/>
    <a:srgbClr val="FFD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255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F82B3-D32A-468E-8B60-F87303E42EF6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4410D-B1FA-46D8-A492-FCF020958E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644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4410D-B1FA-46D8-A492-FCF020958E8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966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1AC0-1D1D-49FA-BA2F-88424E4C5352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38B7-0AEC-49A8-B20A-57E575657E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378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1AC0-1D1D-49FA-BA2F-88424E4C5352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38B7-0AEC-49A8-B20A-57E575657E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8778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1AC0-1D1D-49FA-BA2F-88424E4C5352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38B7-0AEC-49A8-B20A-57E575657E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110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1AC0-1D1D-49FA-BA2F-88424E4C5352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38B7-0AEC-49A8-B20A-57E575657E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159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1AC0-1D1D-49FA-BA2F-88424E4C5352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38B7-0AEC-49A8-B20A-57E575657E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593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1AC0-1D1D-49FA-BA2F-88424E4C5352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38B7-0AEC-49A8-B20A-57E575657E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5144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1AC0-1D1D-49FA-BA2F-88424E4C5352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38B7-0AEC-49A8-B20A-57E575657E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291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1AC0-1D1D-49FA-BA2F-88424E4C5352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38B7-0AEC-49A8-B20A-57E575657E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136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1AC0-1D1D-49FA-BA2F-88424E4C5352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38B7-0AEC-49A8-B20A-57E575657E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249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1AC0-1D1D-49FA-BA2F-88424E4C5352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38B7-0AEC-49A8-B20A-57E575657E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56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1AC0-1D1D-49FA-BA2F-88424E4C5352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38B7-0AEC-49A8-B20A-57E575657E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071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C1AC0-1D1D-49FA-BA2F-88424E4C5352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38B7-0AEC-49A8-B20A-57E575657E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514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anvisa.gov.br/2017-2020/medicamento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anvisa.gov.br/2017-2020/produto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anvisa.gov.br/2017-2020/saneante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anvisa.gov.br/2017-2020/sangu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anvisa.gov.br/2017-2020/tabaco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anvisa.gov.br/2017-2020/farmacopeia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anvisa.gov.br/2017-2020/laboratorio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anvisa.gov.br/2017-2020/servicos-de-interess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anvisa.gov.br/2017-2020/servicos-de-saude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anvisa.gov.br/2017-2020/transversai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anvisa.gov.br/2017-2020/transversai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anvisa.gov.br/2017-2020/pa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ortal.anvisa.gov.br/2017-2020/agrotoxico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anvisa.gov.br/2017-2020/alimento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anvisa.gov.br/2017-2020/cosmetico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anvisa.gov.br/2017-2020/insumo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anvisa.gov.br/2017-2020/medicamento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BFBB59F3-CF72-470E-A84A-941BB27539AA}"/>
              </a:ext>
            </a:extLst>
          </p:cNvPr>
          <p:cNvSpPr txBox="1"/>
          <p:nvPr/>
        </p:nvSpPr>
        <p:spPr>
          <a:xfrm>
            <a:off x="-2" y="823199"/>
            <a:ext cx="6857999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LISTA DE TEMAS </a:t>
            </a:r>
          </a:p>
          <a:p>
            <a:pPr algn="ctr"/>
            <a:r>
              <a:rPr lang="pt-B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 AGENDA REGULATÓRIA 2017-2020</a:t>
            </a:r>
          </a:p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atualizada 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em 22/07/20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algn="ctr"/>
            <a:endParaRPr lang="pt-BR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2800" b="1" dirty="0">
                <a:solidFill>
                  <a:schemeClr val="accent1"/>
                </a:solidFill>
              </a:rPr>
              <a:t>Atualização Anual 2019-2020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B58D4CB-B6E4-439C-A02E-3F0200C8C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3073005"/>
            <a:ext cx="2952750" cy="2124075"/>
          </a:xfrm>
          <a:prstGeom prst="rect">
            <a:avLst/>
          </a:prstGeom>
        </p:spPr>
      </p:pic>
      <p:sp>
        <p:nvSpPr>
          <p:cNvPr id="9" name="Seta: Pentágono 8">
            <a:extLst>
              <a:ext uri="{FF2B5EF4-FFF2-40B4-BE49-F238E27FC236}">
                <a16:creationId xmlns:a16="http://schemas.microsoft.com/office/drawing/2014/main" id="{2C3E028C-8836-4A0C-BAB7-CD0EFF432325}"/>
              </a:ext>
            </a:extLst>
          </p:cNvPr>
          <p:cNvSpPr/>
          <p:nvPr/>
        </p:nvSpPr>
        <p:spPr>
          <a:xfrm>
            <a:off x="0" y="8331200"/>
            <a:ext cx="6210300" cy="787400"/>
          </a:xfrm>
          <a:prstGeom prst="homePlate">
            <a:avLst/>
          </a:prstGeom>
          <a:solidFill>
            <a:srgbClr val="E6E6E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C3353397-CA95-4136-B04C-4A32F80B7EDC}"/>
              </a:ext>
            </a:extLst>
          </p:cNvPr>
          <p:cNvSpPr/>
          <p:nvPr/>
        </p:nvSpPr>
        <p:spPr>
          <a:xfrm>
            <a:off x="0" y="9118600"/>
            <a:ext cx="6858000" cy="787400"/>
          </a:xfrm>
          <a:prstGeom prst="homePlate">
            <a:avLst/>
          </a:prstGeom>
          <a:solidFill>
            <a:srgbClr val="E6E6E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85A3A0D-0429-422C-8B03-21D3843CF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0374" y="5909220"/>
            <a:ext cx="9617047" cy="641876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3AC7D270-CD72-4975-A213-CDD86919B115}"/>
              </a:ext>
            </a:extLst>
          </p:cNvPr>
          <p:cNvSpPr txBox="1"/>
          <p:nvPr/>
        </p:nvSpPr>
        <p:spPr>
          <a:xfrm>
            <a:off x="-1" y="5262751"/>
            <a:ext cx="6857999" cy="27084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Atualizações Extraordinárias (AE) realizadas em 2019 e 2020: 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Atualização publicada em 26/06/19 (Temas 1.20 e 15.10)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Atualização publicada em  01/08/19 (Tema 2.8)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Atualização publicada em 14/08/19 (Tema 7.23)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Atualização publicada em 18/09/19 (Temas 8.14, 8.15, 8.16)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Atualização publicada em 13/11/19 (Tema 8.17)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Atualização deliberada em 17/12/19 (Temas 4.21 e 4.22)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Atualização publicada em 11/03/20 (Tema 7.27) 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Atualização publicada em 01/04/20 (Tema  1.22)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Atualização publicada em 28/05/20 (Tema 1.23)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Atualização publicada em 15/07/20 (Tema 3.16)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69530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ta: Pentágono 4">
            <a:extLst>
              <a:ext uri="{FF2B5EF4-FFF2-40B4-BE49-F238E27FC236}">
                <a16:creationId xmlns:a16="http://schemas.microsoft.com/office/drawing/2014/main" id="{A9E220B3-785E-42E0-A6C6-9E40705E2D6C}"/>
              </a:ext>
            </a:extLst>
          </p:cNvPr>
          <p:cNvSpPr/>
          <p:nvPr/>
        </p:nvSpPr>
        <p:spPr>
          <a:xfrm rot="5400000">
            <a:off x="-4495800" y="4495800"/>
            <a:ext cx="9779000" cy="787400"/>
          </a:xfrm>
          <a:prstGeom prst="homePlate">
            <a:avLst/>
          </a:prstGeom>
          <a:solidFill>
            <a:srgbClr val="4AB0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EF5871F-66B8-4072-9B8E-4530B67A2744}"/>
              </a:ext>
            </a:extLst>
          </p:cNvPr>
          <p:cNvSpPr txBox="1"/>
          <p:nvPr/>
        </p:nvSpPr>
        <p:spPr>
          <a:xfrm>
            <a:off x="850901" y="1625601"/>
            <a:ext cx="5854700" cy="17902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spcBef>
                <a:spcPts val="800"/>
              </a:spcBef>
            </a:pPr>
            <a:r>
              <a:rPr lang="pt-BR" sz="1100" dirty="0"/>
              <a:t>(CONTINUAÇÃO)</a:t>
            </a:r>
          </a:p>
          <a:p>
            <a:pPr algn="just">
              <a:spcBef>
                <a:spcPts val="800"/>
              </a:spcBef>
            </a:pPr>
            <a:r>
              <a:rPr lang="pt-BR" sz="1100" b="1" dirty="0">
                <a:solidFill>
                  <a:srgbClr val="0070C0"/>
                </a:solidFill>
              </a:rPr>
              <a:t>TEMA INCLUÍDO:  </a:t>
            </a:r>
            <a:r>
              <a:rPr lang="pt-BR" sz="1100" dirty="0">
                <a:solidFill>
                  <a:srgbClr val="0070C0"/>
                </a:solidFill>
                <a:cs typeface="Calibri"/>
              </a:rPr>
              <a:t>7.24 - Pesquisa Clínica (COPEC/GESEF/GGMED)</a:t>
            </a:r>
          </a:p>
          <a:p>
            <a:pPr algn="just">
              <a:spcBef>
                <a:spcPts val="800"/>
              </a:spcBef>
            </a:pPr>
            <a:r>
              <a:rPr lang="pt-BR" sz="1100" b="1" dirty="0">
                <a:solidFill>
                  <a:srgbClr val="0070C0"/>
                </a:solidFill>
              </a:rPr>
              <a:t>TEMA INCLUÍDO: </a:t>
            </a:r>
            <a:r>
              <a:rPr lang="pt-BR" sz="1100" dirty="0">
                <a:solidFill>
                  <a:srgbClr val="0070C0"/>
                </a:solidFill>
                <a:ea typeface="+mn-lt"/>
                <a:cs typeface="+mn-lt"/>
              </a:rPr>
              <a:t>7.25 - Registro e pós registro de medicamentos sintéticos e semissintéticos (genéricos, similares e novos) ( GESEF/GGMED)</a:t>
            </a:r>
          </a:p>
          <a:p>
            <a:pPr algn="just">
              <a:spcBef>
                <a:spcPts val="800"/>
              </a:spcBef>
            </a:pPr>
            <a:r>
              <a:rPr lang="pt-BR" sz="1100" b="1" dirty="0">
                <a:solidFill>
                  <a:srgbClr val="0070C0"/>
                </a:solidFill>
              </a:rPr>
              <a:t>TEMA INCLUÍDO: </a:t>
            </a:r>
            <a:r>
              <a:rPr lang="pt-BR" sz="1100" dirty="0">
                <a:solidFill>
                  <a:srgbClr val="0070C0"/>
                </a:solidFill>
                <a:ea typeface="+mn-lt"/>
                <a:cs typeface="+mn-lt"/>
              </a:rPr>
              <a:t>7.26 - Sistema Nacional de Controle de Medicamentos (SNCM) (GGMON)</a:t>
            </a:r>
          </a:p>
          <a:p>
            <a:pPr algn="just">
              <a:spcBef>
                <a:spcPts val="800"/>
              </a:spcBef>
            </a:pPr>
            <a:r>
              <a:rPr lang="pt-BR" sz="1100" dirty="0">
                <a:solidFill>
                  <a:srgbClr val="0070C0"/>
                </a:solidFill>
                <a:ea typeface="+mn-lt"/>
                <a:cs typeface="+mn-lt"/>
              </a:rPr>
              <a:t>7.27 -  Atualização da Lista de Medicamentos de Notificação Simplificada (GMESP/GGMED)</a:t>
            </a:r>
          </a:p>
          <a:p>
            <a:pPr algn="just">
              <a:spcBef>
                <a:spcPts val="800"/>
              </a:spcBef>
            </a:pPr>
            <a:endParaRPr lang="pt-BR" sz="1100" dirty="0">
              <a:solidFill>
                <a:srgbClr val="0070C0"/>
              </a:solidFill>
              <a:ea typeface="+mn-lt"/>
              <a:cs typeface="+mn-lt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9C14B85-1253-4EAB-BC31-857A8E5F3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2" y="117476"/>
            <a:ext cx="2427288" cy="141800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2AF5615-EAAE-4859-BFBD-E4D7BCEE7AA2}"/>
              </a:ext>
            </a:extLst>
          </p:cNvPr>
          <p:cNvSpPr txBox="1"/>
          <p:nvPr/>
        </p:nvSpPr>
        <p:spPr>
          <a:xfrm>
            <a:off x="4079879" y="904731"/>
            <a:ext cx="247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solidFill>
                  <a:schemeClr val="accent5"/>
                </a:solidFill>
              </a:rPr>
              <a:t>Acesse o acompanhamento dos </a:t>
            </a:r>
            <a:r>
              <a:rPr lang="pt-BR" sz="1400" dirty="0">
                <a:solidFill>
                  <a:schemeClr val="accent5"/>
                </a:solidFill>
                <a:hlinkClick r:id="rId3"/>
              </a:rPr>
              <a:t>temas de Medicamentos</a:t>
            </a:r>
            <a:r>
              <a:rPr lang="pt-BR" sz="1400" dirty="0">
                <a:solidFill>
                  <a:schemeClr val="accent5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76669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ta: Pentágono 4">
            <a:extLst>
              <a:ext uri="{FF2B5EF4-FFF2-40B4-BE49-F238E27FC236}">
                <a16:creationId xmlns:a16="http://schemas.microsoft.com/office/drawing/2014/main" id="{A9E220B3-785E-42E0-A6C6-9E40705E2D6C}"/>
              </a:ext>
            </a:extLst>
          </p:cNvPr>
          <p:cNvSpPr/>
          <p:nvPr/>
        </p:nvSpPr>
        <p:spPr>
          <a:xfrm rot="5400000">
            <a:off x="-4495800" y="4495800"/>
            <a:ext cx="9779000" cy="787400"/>
          </a:xfrm>
          <a:prstGeom prst="homePlate">
            <a:avLst/>
          </a:prstGeom>
          <a:solidFill>
            <a:srgbClr val="B4E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EF5871F-66B8-4072-9B8E-4530B67A2744}"/>
              </a:ext>
            </a:extLst>
          </p:cNvPr>
          <p:cNvSpPr txBox="1"/>
          <p:nvPr/>
        </p:nvSpPr>
        <p:spPr>
          <a:xfrm>
            <a:off x="850901" y="1625601"/>
            <a:ext cx="5854700" cy="71096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spcBef>
                <a:spcPts val="800"/>
              </a:spcBef>
            </a:pPr>
            <a:r>
              <a:rPr lang="pt-BR" sz="1200" dirty="0"/>
              <a:t>8.1 - Registro, pós-registro, cadastro ou notificação de produtos para saúde (GGTPS)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8.2 - Reprocessamento de produtos para a saúde (GGTPS)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TEMA CONCLUÍDO: 8.3 - Rastreabilidade de Produtos Médicos (</a:t>
            </a:r>
            <a:r>
              <a:rPr lang="pt-BR" sz="1200" dirty="0" err="1"/>
              <a:t>Gemat</a:t>
            </a:r>
            <a:r>
              <a:rPr lang="pt-BR" sz="1200" dirty="0"/>
              <a:t>/GGTPS)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TEMA CONCLUÍDO: 8.4 - Regularização de dispositivos médicos fabricados sob medida (GQUIP/GGTPS)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8.5 - Regularização de software como dispositivo médico (GQUIP/GGTPS)</a:t>
            </a:r>
          </a:p>
          <a:p>
            <a:pPr algn="just">
              <a:spcBef>
                <a:spcPts val="800"/>
              </a:spcBef>
            </a:pPr>
            <a:r>
              <a:rPr lang="pt-BR" sz="1200" b="1" dirty="0">
                <a:solidFill>
                  <a:srgbClr val="FF0000"/>
                </a:solidFill>
              </a:rPr>
              <a:t>TEMA ARQUIVADO - </a:t>
            </a:r>
            <a:r>
              <a:rPr lang="pt-BR" sz="1200" dirty="0">
                <a:solidFill>
                  <a:srgbClr val="FF0000"/>
                </a:solidFill>
              </a:rPr>
              <a:t>8.6 - Certificação de qualidade de Próteses de Quadril (GQUIP/GGTPS)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8.7 - Certificação de equipamentos sob regime de vigilância sanitária, no âmbito do Sistema Brasileiro de Avaliação da Conformidade (SBAC) (GQUIP/GGTPS)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8.8 - Regularização de implantes ortopédicos (</a:t>
            </a:r>
            <a:r>
              <a:rPr lang="pt-BR" sz="1200" dirty="0" err="1"/>
              <a:t>Gemat</a:t>
            </a:r>
            <a:r>
              <a:rPr lang="pt-BR" sz="1200" dirty="0"/>
              <a:t>/GGTPS)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8.9 - Boas práticas de fabricação de bolsas plásticas para coleta, armazenamento e transferência de sangue humano e seus componentes (CPROD/GIPRO/GGFIS)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8.10 - Registro nacional de implantes (RNI) em hospitais públicos e privados (</a:t>
            </a:r>
            <a:r>
              <a:rPr lang="pt-BR" sz="1200" dirty="0" err="1"/>
              <a:t>Getec</a:t>
            </a:r>
            <a:r>
              <a:rPr lang="pt-BR" sz="1200" dirty="0"/>
              <a:t>/GGMON)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8.11 - Monitoramento do mercado de produtos para saúde (</a:t>
            </a:r>
            <a:r>
              <a:rPr lang="pt-BR" sz="1200" dirty="0" err="1"/>
              <a:t>Gecor</a:t>
            </a:r>
            <a:r>
              <a:rPr lang="pt-BR" sz="1200" dirty="0"/>
              <a:t>/GGREG)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8.12 - Regularização de produtos para diagnóstico </a:t>
            </a:r>
            <a:r>
              <a:rPr lang="pt-BR" sz="1200" i="1" dirty="0"/>
              <a:t>in vitro </a:t>
            </a:r>
            <a:r>
              <a:rPr lang="pt-BR" sz="1200" dirty="0"/>
              <a:t>(</a:t>
            </a:r>
            <a:r>
              <a:rPr lang="pt-BR" sz="1200" dirty="0" err="1"/>
              <a:t>Gevit</a:t>
            </a:r>
            <a:r>
              <a:rPr lang="pt-BR" sz="1200" dirty="0"/>
              <a:t>/GGTPS)</a:t>
            </a:r>
            <a:endParaRPr lang="pt-BR" sz="1200" i="1" dirty="0"/>
          </a:p>
          <a:p>
            <a:pPr algn="just">
              <a:spcBef>
                <a:spcPts val="800"/>
              </a:spcBef>
            </a:pPr>
            <a:r>
              <a:rPr lang="pt-BR" sz="1200" dirty="0"/>
              <a:t>8.13 - Importação, comercialização e doação de Produtos para a Saúde usados e recondicionados (</a:t>
            </a:r>
            <a:r>
              <a:rPr lang="pt-BR" sz="1200" dirty="0" err="1"/>
              <a:t>Gquip</a:t>
            </a:r>
            <a:r>
              <a:rPr lang="pt-BR" sz="1200" dirty="0"/>
              <a:t>/GGTPS)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TEMA CONCLUÍDO: 8.14 - Regularização de seringas hipodérmicas (</a:t>
            </a:r>
            <a:r>
              <a:rPr lang="pt-BR" sz="1200" dirty="0" err="1"/>
              <a:t>Gemat</a:t>
            </a:r>
            <a:r>
              <a:rPr lang="pt-BR" sz="1200" dirty="0"/>
              <a:t>/GGTPS)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TEMA CONCLUÍDO: 8.15 - Regularização de agulhas hipodérmicas e gengivais (</a:t>
            </a:r>
            <a:r>
              <a:rPr lang="pt-BR" sz="1200" dirty="0" err="1"/>
              <a:t>Gemat</a:t>
            </a:r>
            <a:r>
              <a:rPr lang="pt-BR" sz="1200" dirty="0"/>
              <a:t>/GGTPS)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TEMA CONCLUÍDO: 8.16 - Regularização de equipos de uso único de transfusão, de infusão gravitacional e de infusão para uso com bomba de infusão (</a:t>
            </a:r>
            <a:r>
              <a:rPr lang="pt-BR" sz="1200" dirty="0" err="1"/>
              <a:t>Gemat</a:t>
            </a:r>
            <a:r>
              <a:rPr lang="pt-BR" sz="1200" dirty="0"/>
              <a:t>/GGTPS)</a:t>
            </a:r>
          </a:p>
          <a:p>
            <a:pPr lvl="0" algn="just">
              <a:spcBef>
                <a:spcPts val="800"/>
              </a:spcBef>
            </a:pPr>
            <a:r>
              <a:rPr lang="pt-BR" sz="1200" dirty="0"/>
              <a:t>8.17 - Atualização de petições pós-regularização de dispositivos médicos com alterações da aprovação requerida e de implementação expressa (GGTPS)</a:t>
            </a:r>
          </a:p>
          <a:p>
            <a:pPr algn="just">
              <a:spcBef>
                <a:spcPts val="800"/>
              </a:spcBef>
            </a:pPr>
            <a:r>
              <a:rPr lang="pt-BR" sz="1200" b="1" dirty="0">
                <a:solidFill>
                  <a:srgbClr val="0070C0"/>
                </a:solidFill>
              </a:rPr>
              <a:t>TEMA INCLUÍDO: </a:t>
            </a:r>
            <a:r>
              <a:rPr lang="pt-BR" sz="1200" dirty="0">
                <a:solidFill>
                  <a:srgbClr val="0070C0"/>
                </a:solidFill>
              </a:rPr>
              <a:t>8.18 - Ensaios clínicos com dispositivos médicos (GQUIP/GGTPS)</a:t>
            </a:r>
          </a:p>
          <a:p>
            <a:pPr algn="just">
              <a:spcBef>
                <a:spcPts val="800"/>
              </a:spcBef>
            </a:pPr>
            <a:r>
              <a:rPr lang="pt-BR" sz="1200" b="1" dirty="0">
                <a:solidFill>
                  <a:srgbClr val="0070C0"/>
                </a:solidFill>
              </a:rPr>
              <a:t>TEMA INCLUÍDO: </a:t>
            </a:r>
            <a:r>
              <a:rPr lang="pt-BR" sz="1200" dirty="0">
                <a:solidFill>
                  <a:srgbClr val="0070C0"/>
                </a:solidFill>
              </a:rPr>
              <a:t>8.19 -</a:t>
            </a:r>
            <a:r>
              <a:rPr lang="pt-BR" sz="1200" b="1" dirty="0">
                <a:solidFill>
                  <a:srgbClr val="0070C0"/>
                </a:solidFill>
              </a:rPr>
              <a:t> </a:t>
            </a:r>
            <a:r>
              <a:rPr lang="pt-BR" sz="1200" dirty="0">
                <a:solidFill>
                  <a:srgbClr val="0070C0"/>
                </a:solidFill>
                <a:ea typeface="+mn-lt"/>
                <a:cs typeface="+mn-lt"/>
              </a:rPr>
              <a:t>Liberação paramétrica de Produtos para Saúde (CPROD/GIPRO/GGFIS)</a:t>
            </a:r>
            <a:endParaRPr lang="pt-BR" dirty="0">
              <a:solidFill>
                <a:srgbClr val="0070C0"/>
              </a:solidFill>
              <a:cs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A925D5A-3D0D-418A-8725-5D68C9751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1" y="144839"/>
            <a:ext cx="2402264" cy="141800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EC45157-D011-4919-9460-A2ECBAEC5F00}"/>
              </a:ext>
            </a:extLst>
          </p:cNvPr>
          <p:cNvSpPr txBox="1"/>
          <p:nvPr/>
        </p:nvSpPr>
        <p:spPr>
          <a:xfrm>
            <a:off x="4079879" y="904731"/>
            <a:ext cx="247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solidFill>
                  <a:srgbClr val="2B309D"/>
                </a:solidFill>
              </a:rPr>
              <a:t>Acesse o acompanhamento dos </a:t>
            </a:r>
            <a:r>
              <a:rPr lang="pt-BR" sz="1400" dirty="0">
                <a:solidFill>
                  <a:srgbClr val="2B309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temas de Produtos para Saúde</a:t>
            </a:r>
            <a:r>
              <a:rPr lang="pt-BR" sz="1400" dirty="0">
                <a:solidFill>
                  <a:srgbClr val="2B309D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5857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ta: Pentágono 4">
            <a:extLst>
              <a:ext uri="{FF2B5EF4-FFF2-40B4-BE49-F238E27FC236}">
                <a16:creationId xmlns:a16="http://schemas.microsoft.com/office/drawing/2014/main" id="{A9E220B3-785E-42E0-A6C6-9E40705E2D6C}"/>
              </a:ext>
            </a:extLst>
          </p:cNvPr>
          <p:cNvSpPr/>
          <p:nvPr/>
        </p:nvSpPr>
        <p:spPr>
          <a:xfrm rot="5400000">
            <a:off x="-4495800" y="4495800"/>
            <a:ext cx="9779000" cy="787400"/>
          </a:xfrm>
          <a:prstGeom prst="homePlate">
            <a:avLst/>
          </a:prstGeom>
          <a:solidFill>
            <a:srgbClr val="C1F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EF5871F-66B8-4072-9B8E-4530B67A2744}"/>
              </a:ext>
            </a:extLst>
          </p:cNvPr>
          <p:cNvSpPr txBox="1"/>
          <p:nvPr/>
        </p:nvSpPr>
        <p:spPr>
          <a:xfrm>
            <a:off x="850901" y="1625601"/>
            <a:ext cx="5854700" cy="2267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pt-BR" sz="1200" dirty="0"/>
              <a:t>9.1 - Registro e notificação de produtos saneantes (</a:t>
            </a:r>
            <a:r>
              <a:rPr lang="pt-BR" sz="1200" dirty="0" err="1"/>
              <a:t>Cosan</a:t>
            </a:r>
            <a:r>
              <a:rPr lang="pt-BR" sz="1200" dirty="0"/>
              <a:t>/GHCOS)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9.2 - Conservantes permitidos para produtos saneantes (</a:t>
            </a:r>
            <a:r>
              <a:rPr lang="pt-BR" sz="1200" dirty="0" err="1"/>
              <a:t>Cosan</a:t>
            </a:r>
            <a:r>
              <a:rPr lang="pt-BR" sz="1200" dirty="0"/>
              <a:t>/GHCOS)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TEMA CONCLUÍDO: 9.3 - Regularização de alvejantes à base de hipoclorito de sódio ou hipoclorito de cálcio (</a:t>
            </a:r>
            <a:r>
              <a:rPr lang="pt-BR" sz="1200" dirty="0" err="1"/>
              <a:t>Cosan</a:t>
            </a:r>
            <a:r>
              <a:rPr lang="pt-BR" sz="1200" dirty="0"/>
              <a:t>/GHCOS)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9.4 - Regularização de álcool etílico como saneante (</a:t>
            </a:r>
            <a:r>
              <a:rPr lang="pt-BR" sz="1200" dirty="0" err="1"/>
              <a:t>Cosan</a:t>
            </a:r>
            <a:r>
              <a:rPr lang="pt-BR" sz="1200" dirty="0"/>
              <a:t>/GHCOS)</a:t>
            </a:r>
          </a:p>
          <a:p>
            <a:pPr algn="just">
              <a:spcBef>
                <a:spcPts val="800"/>
              </a:spcBef>
            </a:pPr>
            <a:r>
              <a:rPr lang="pt-BR" sz="1200" b="1" dirty="0">
                <a:solidFill>
                  <a:srgbClr val="FF0000"/>
                </a:solidFill>
              </a:rPr>
              <a:t>TEMA ARQUIVADO -</a:t>
            </a:r>
            <a:r>
              <a:rPr lang="pt-BR" sz="1200" dirty="0">
                <a:solidFill>
                  <a:srgbClr val="FF0000"/>
                </a:solidFill>
              </a:rPr>
              <a:t> 9.5 - Regularização de produtos saneantes </a:t>
            </a:r>
            <a:r>
              <a:rPr lang="pt-BR" sz="1200" dirty="0" err="1">
                <a:solidFill>
                  <a:srgbClr val="FF0000"/>
                </a:solidFill>
              </a:rPr>
              <a:t>desinfestantes</a:t>
            </a:r>
            <a:r>
              <a:rPr lang="pt-BR" sz="1200" dirty="0">
                <a:solidFill>
                  <a:srgbClr val="FF0000"/>
                </a:solidFill>
              </a:rPr>
              <a:t> (</a:t>
            </a:r>
            <a:r>
              <a:rPr lang="pt-BR" sz="1200" dirty="0" err="1">
                <a:solidFill>
                  <a:srgbClr val="FF0000"/>
                </a:solidFill>
              </a:rPr>
              <a:t>Cosan</a:t>
            </a:r>
            <a:r>
              <a:rPr lang="pt-BR" sz="1200" dirty="0">
                <a:solidFill>
                  <a:srgbClr val="FF0000"/>
                </a:solidFill>
              </a:rPr>
              <a:t>/GHCOS)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9.6 - Regularização de tintas com ação antimicrobiana ou inseticida/repelente (</a:t>
            </a:r>
            <a:r>
              <a:rPr lang="pt-BR" sz="1200" dirty="0" err="1"/>
              <a:t>Cosan</a:t>
            </a:r>
            <a:r>
              <a:rPr lang="pt-BR" sz="1200" dirty="0"/>
              <a:t>/GHCOS)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35F72B0-2123-4FB1-A006-964403C4C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1" y="0"/>
            <a:ext cx="2402264" cy="147959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3698D1C-2EA2-4646-9F22-32F234061ADF}"/>
              </a:ext>
            </a:extLst>
          </p:cNvPr>
          <p:cNvSpPr txBox="1"/>
          <p:nvPr/>
        </p:nvSpPr>
        <p:spPr>
          <a:xfrm>
            <a:off x="4079879" y="839415"/>
            <a:ext cx="2471057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pt-BR" sz="1400" dirty="0">
                <a:solidFill>
                  <a:schemeClr val="accent6">
                    <a:lumMod val="75000"/>
                  </a:schemeClr>
                </a:solidFill>
              </a:rPr>
              <a:t>Acesse o acompanhamento dos 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hlinkClick r:id="rId3"/>
              </a:rPr>
              <a:t>temas de Saneantes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26797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ta: Pentágono 4">
            <a:extLst>
              <a:ext uri="{FF2B5EF4-FFF2-40B4-BE49-F238E27FC236}">
                <a16:creationId xmlns:a16="http://schemas.microsoft.com/office/drawing/2014/main" id="{A9E220B3-785E-42E0-A6C6-9E40705E2D6C}"/>
              </a:ext>
            </a:extLst>
          </p:cNvPr>
          <p:cNvSpPr/>
          <p:nvPr/>
        </p:nvSpPr>
        <p:spPr>
          <a:xfrm rot="5400000">
            <a:off x="-4495800" y="4495800"/>
            <a:ext cx="9779000" cy="787400"/>
          </a:xfrm>
          <a:prstGeom prst="homePlate">
            <a:avLst/>
          </a:prstGeom>
          <a:solidFill>
            <a:srgbClr val="FFD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EF5871F-66B8-4072-9B8E-4530B67A2744}"/>
              </a:ext>
            </a:extLst>
          </p:cNvPr>
          <p:cNvSpPr txBox="1"/>
          <p:nvPr/>
        </p:nvSpPr>
        <p:spPr>
          <a:xfrm>
            <a:off x="850901" y="1625601"/>
            <a:ext cx="5854700" cy="3867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spcBef>
                <a:spcPts val="800"/>
              </a:spcBef>
            </a:pPr>
            <a:r>
              <a:rPr lang="pt-BR" sz="1200" dirty="0"/>
              <a:t>TEMA CONCLUÍDO: 10.1 - Implantação do Sistema Nacional de </a:t>
            </a:r>
            <a:r>
              <a:rPr lang="pt-BR" sz="1200" dirty="0" err="1"/>
              <a:t>Biovigilância</a:t>
            </a:r>
            <a:r>
              <a:rPr lang="pt-BR" sz="1200" dirty="0"/>
              <a:t> (GHBIO/GGMON)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10.2 - Triagem laboratorial de doadores de órgãos e tecidos humanos (GSTCO)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10.3 - Transporte de material biológico humano, sangue e componentes, tecidos, células e órgãos (GSTCO)</a:t>
            </a:r>
          </a:p>
          <a:p>
            <a:pPr>
              <a:spcBef>
                <a:spcPts val="800"/>
              </a:spcBef>
            </a:pPr>
            <a:r>
              <a:rPr lang="pt-BR" sz="1200" dirty="0"/>
              <a:t>10.4 - Produtos de terapias avançadas: terapia celular avançada, engenharia tecidual e terapia gênica (GSTCO)</a:t>
            </a:r>
            <a:br>
              <a:rPr lang="pt-BR" sz="1200" dirty="0"/>
            </a:br>
            <a:endParaRPr lang="pt-BR" sz="1200" dirty="0">
              <a:cs typeface="Calibri"/>
            </a:endParaRPr>
          </a:p>
          <a:p>
            <a:pPr algn="just"/>
            <a:r>
              <a:rPr lang="pt-BR" sz="1200" dirty="0"/>
              <a:t>10.5 - Bancos de Células e Tecidos Germinativos (BCTG) </a:t>
            </a:r>
            <a:r>
              <a:rPr lang="pt-BR" sz="1200" dirty="0">
                <a:ea typeface="+mn-lt"/>
                <a:cs typeface="+mn-lt"/>
              </a:rPr>
              <a:t>- Centros de Reprodução Humana Assistida (</a:t>
            </a:r>
            <a:r>
              <a:rPr lang="pt-BR" sz="1200" dirty="0"/>
              <a:t>GSTCO)</a:t>
            </a:r>
            <a:endParaRPr lang="pt-BR" sz="1200" dirty="0">
              <a:cs typeface="Calibri"/>
            </a:endParaRPr>
          </a:p>
          <a:p>
            <a:pPr algn="just">
              <a:spcBef>
                <a:spcPts val="800"/>
              </a:spcBef>
            </a:pPr>
            <a:r>
              <a:rPr lang="pt-BR" sz="1200" dirty="0"/>
              <a:t>10.6 - Bancos de tecidos humanos (GSTCO)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TEMA CONCLUÍDO: 10.7 - Centros de processamento celular (GSTCO)</a:t>
            </a:r>
          </a:p>
          <a:p>
            <a:pPr algn="just">
              <a:spcBef>
                <a:spcPts val="800"/>
              </a:spcBef>
            </a:pPr>
            <a:r>
              <a:rPr lang="pt-BR" sz="1200" dirty="0">
                <a:solidFill>
                  <a:srgbClr val="FF0000"/>
                </a:solidFill>
              </a:rPr>
              <a:t>TEMA MANTIDO NA AR, MAS COM UM DOS PROCESSOS ARQUIVADO: </a:t>
            </a:r>
            <a:r>
              <a:rPr lang="pt-BR" sz="1200" dirty="0"/>
              <a:t>10.8. Serviços de hemoterapia (GSTCO)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10.9 - Outros produtos de origem humana para uso terapêutico (GSTCO)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10.10 - Guia para a </a:t>
            </a:r>
            <a:r>
              <a:rPr lang="pt-BR" sz="1200" dirty="0" err="1"/>
              <a:t>Hemovigilância</a:t>
            </a:r>
            <a:r>
              <a:rPr lang="pt-BR" sz="1200" dirty="0"/>
              <a:t> no Brasil (GHBIO/GGMON)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871295D-BE91-4165-953F-6EC833361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1" y="146007"/>
            <a:ext cx="2424194" cy="147959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2307134-883F-44FF-B765-146B00ACC806}"/>
              </a:ext>
            </a:extLst>
          </p:cNvPr>
          <p:cNvSpPr txBox="1"/>
          <p:nvPr/>
        </p:nvSpPr>
        <p:spPr>
          <a:xfrm>
            <a:off x="3668487" y="915617"/>
            <a:ext cx="288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solidFill>
                  <a:srgbClr val="680037"/>
                </a:solidFill>
              </a:rPr>
              <a:t>Acesse o acompanhamento dos </a:t>
            </a:r>
            <a:r>
              <a:rPr lang="pt-BR" sz="1400" dirty="0">
                <a:solidFill>
                  <a:srgbClr val="680037"/>
                </a:solidFill>
                <a:hlinkClick r:id="rId3"/>
              </a:rPr>
              <a:t>temas de Sangue, Tecidos e Órgãos</a:t>
            </a:r>
            <a:r>
              <a:rPr lang="pt-BR" sz="1400" dirty="0">
                <a:solidFill>
                  <a:srgbClr val="680037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39068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ta: Pentágono 4">
            <a:extLst>
              <a:ext uri="{FF2B5EF4-FFF2-40B4-BE49-F238E27FC236}">
                <a16:creationId xmlns:a16="http://schemas.microsoft.com/office/drawing/2014/main" id="{A9E220B3-785E-42E0-A6C6-9E40705E2D6C}"/>
              </a:ext>
            </a:extLst>
          </p:cNvPr>
          <p:cNvSpPr/>
          <p:nvPr/>
        </p:nvSpPr>
        <p:spPr>
          <a:xfrm rot="5400000">
            <a:off x="-4495800" y="4495800"/>
            <a:ext cx="9779000" cy="787400"/>
          </a:xfrm>
          <a:prstGeom prst="homePlate">
            <a:avLst/>
          </a:prstGeom>
          <a:solidFill>
            <a:srgbClr val="FED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EF5871F-66B8-4072-9B8E-4530B67A2744}"/>
              </a:ext>
            </a:extLst>
          </p:cNvPr>
          <p:cNvSpPr txBox="1"/>
          <p:nvPr/>
        </p:nvSpPr>
        <p:spPr>
          <a:xfrm>
            <a:off x="850901" y="1625601"/>
            <a:ext cx="5854700" cy="2164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pt-BR" sz="1200" dirty="0"/>
              <a:t>TEMA CONCLUÍDO: 11.1 - Registro de produtos </a:t>
            </a:r>
            <a:r>
              <a:rPr lang="pt-BR" sz="1200" dirty="0" err="1"/>
              <a:t>fumígenos</a:t>
            </a:r>
            <a:r>
              <a:rPr lang="pt-BR" sz="1200" dirty="0"/>
              <a:t> derivados do tabaco (GGTAB)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TEMA CONCLUÍDO: 11.2 - Exposição de produtos </a:t>
            </a:r>
            <a:r>
              <a:rPr lang="pt-BR" sz="1200" dirty="0" err="1"/>
              <a:t>fumígenos</a:t>
            </a:r>
            <a:r>
              <a:rPr lang="pt-BR" sz="1200" dirty="0"/>
              <a:t> derivados do tabaco nos locais de venda (GGTAB)</a:t>
            </a:r>
          </a:p>
          <a:p>
            <a:pPr algn="just">
              <a:spcBef>
                <a:spcPts val="800"/>
              </a:spcBef>
            </a:pPr>
            <a:r>
              <a:rPr lang="pt-BR" sz="1200" b="1" dirty="0">
                <a:solidFill>
                  <a:srgbClr val="FF0000"/>
                </a:solidFill>
              </a:rPr>
              <a:t>TEMA MANTIDO NA AR, MAS COM UM DOS PROCESSOS ARQUIVADO: </a:t>
            </a:r>
            <a:r>
              <a:rPr lang="pt-BR" sz="1200" dirty="0">
                <a:solidFill>
                  <a:srgbClr val="FF0000"/>
                </a:solidFill>
              </a:rPr>
              <a:t> </a:t>
            </a:r>
            <a:r>
              <a:rPr lang="pt-BR" sz="1200" dirty="0"/>
              <a:t>11.3 – Novos tipos de produtos fumígenos (GGTAB)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TEMA CONCLUÍDO: 11.4 - Embalagens de produtos </a:t>
            </a:r>
            <a:r>
              <a:rPr lang="pt-BR" sz="1200" dirty="0" err="1"/>
              <a:t>fumígenos</a:t>
            </a:r>
            <a:r>
              <a:rPr lang="pt-BR" sz="1200" dirty="0"/>
              <a:t> derivados do tabaco (GGTAB)</a:t>
            </a:r>
          </a:p>
          <a:p>
            <a:pPr algn="just">
              <a:spcBef>
                <a:spcPts val="800"/>
              </a:spcBef>
            </a:pPr>
            <a:r>
              <a:rPr lang="pt-BR" sz="1200" b="1" dirty="0">
                <a:solidFill>
                  <a:srgbClr val="FF0000"/>
                </a:solidFill>
              </a:rPr>
              <a:t>TEMA ARQUIVADO: </a:t>
            </a:r>
            <a:r>
              <a:rPr lang="pt-BR" sz="1200" b="1" dirty="0">
                <a:solidFill>
                  <a:srgbClr val="0070C0"/>
                </a:solidFill>
              </a:rPr>
              <a:t> </a:t>
            </a:r>
            <a:r>
              <a:rPr lang="pt-BR" sz="1200" dirty="0">
                <a:solidFill>
                  <a:srgbClr val="FF0000"/>
                </a:solidFill>
              </a:rPr>
              <a:t>11.5 -</a:t>
            </a:r>
            <a:r>
              <a:rPr lang="pt-BR" sz="1200" b="1" dirty="0">
                <a:solidFill>
                  <a:srgbClr val="FF0000"/>
                </a:solidFill>
              </a:rPr>
              <a:t> </a:t>
            </a:r>
            <a:r>
              <a:rPr lang="pt-BR" sz="1200" dirty="0">
                <a:solidFill>
                  <a:srgbClr val="FF0000"/>
                </a:solidFill>
              </a:rPr>
              <a:t>Controle da cadeia logística de produtos </a:t>
            </a:r>
            <a:r>
              <a:rPr lang="pt-BR" sz="1200" dirty="0" err="1">
                <a:solidFill>
                  <a:srgbClr val="FF0000"/>
                </a:solidFill>
              </a:rPr>
              <a:t>fumígenos</a:t>
            </a:r>
            <a:r>
              <a:rPr lang="pt-BR" sz="1200" dirty="0">
                <a:solidFill>
                  <a:srgbClr val="FF0000"/>
                </a:solidFill>
              </a:rPr>
              <a:t> derivados do tabaco (GGTAB)</a:t>
            </a:r>
            <a:endParaRPr lang="pt-BR" sz="1200" i="1" dirty="0">
              <a:solidFill>
                <a:srgbClr val="FF0000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2BC3590-85EA-4CB4-BCAC-0CA20D50A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1" y="130254"/>
            <a:ext cx="2387599" cy="149534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61C66FF-ADEF-4831-9044-A4D03EAD3602}"/>
              </a:ext>
            </a:extLst>
          </p:cNvPr>
          <p:cNvSpPr txBox="1"/>
          <p:nvPr/>
        </p:nvSpPr>
        <p:spPr>
          <a:xfrm>
            <a:off x="3668487" y="839415"/>
            <a:ext cx="288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solidFill>
                  <a:schemeClr val="accent2">
                    <a:lumMod val="50000"/>
                  </a:schemeClr>
                </a:solidFill>
              </a:rPr>
              <a:t>Acesse o acompanhamento dos </a:t>
            </a:r>
            <a:r>
              <a:rPr lang="pt-BR" sz="1400" dirty="0">
                <a:solidFill>
                  <a:schemeClr val="accent2">
                    <a:lumMod val="50000"/>
                  </a:schemeClr>
                </a:solidFill>
                <a:hlinkClick r:id="rId3"/>
              </a:rPr>
              <a:t>temas de Tabaco</a:t>
            </a:r>
            <a:r>
              <a:rPr lang="pt-BR" sz="1400" dirty="0">
                <a:solidFill>
                  <a:schemeClr val="accent2">
                    <a:lumMod val="50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1918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ta: Pentágono 4">
            <a:extLst>
              <a:ext uri="{FF2B5EF4-FFF2-40B4-BE49-F238E27FC236}">
                <a16:creationId xmlns:a16="http://schemas.microsoft.com/office/drawing/2014/main" id="{A9E220B3-785E-42E0-A6C6-9E40705E2D6C}"/>
              </a:ext>
            </a:extLst>
          </p:cNvPr>
          <p:cNvSpPr/>
          <p:nvPr/>
        </p:nvSpPr>
        <p:spPr>
          <a:xfrm rot="5400000">
            <a:off x="-4495800" y="4495800"/>
            <a:ext cx="9779000" cy="787400"/>
          </a:xfrm>
          <a:prstGeom prst="homePlate">
            <a:avLst/>
          </a:prstGeom>
          <a:solidFill>
            <a:srgbClr val="647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EF5871F-66B8-4072-9B8E-4530B67A2744}"/>
              </a:ext>
            </a:extLst>
          </p:cNvPr>
          <p:cNvSpPr txBox="1"/>
          <p:nvPr/>
        </p:nvSpPr>
        <p:spPr>
          <a:xfrm>
            <a:off x="850901" y="1625601"/>
            <a:ext cx="58547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pt-BR" sz="1200" dirty="0"/>
              <a:t>12.1 - Compêndios da Farmacopeia Brasileira (COFAR/GGMED)</a:t>
            </a:r>
          </a:p>
          <a:p>
            <a:pPr algn="just">
              <a:spcBef>
                <a:spcPts val="800"/>
              </a:spcBef>
            </a:pPr>
            <a:r>
              <a:rPr lang="pt-BR" sz="1200" b="1" dirty="0">
                <a:solidFill>
                  <a:srgbClr val="FF0000"/>
                </a:solidFill>
              </a:rPr>
              <a:t>TEMA ARQUIVADO: </a:t>
            </a:r>
            <a:r>
              <a:rPr lang="pt-BR" sz="1200" dirty="0">
                <a:solidFill>
                  <a:srgbClr val="FF0000"/>
                </a:solidFill>
              </a:rPr>
              <a:t>12.2 - Admissibilidade de farmacopeias estrangeiras (COFAR/GGMED)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12.3 - Governança da Farmacopeia Brasileira (COFAR/GGMED)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12.4 - Denominações Comuns Brasileiras (DCB) (COFAR/GGMED)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5DA299A-E627-4459-80BA-DD8E85737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1" y="114301"/>
            <a:ext cx="2154305" cy="13716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C11E290-501A-492A-8BE5-D331B89920C3}"/>
              </a:ext>
            </a:extLst>
          </p:cNvPr>
          <p:cNvSpPr txBox="1"/>
          <p:nvPr/>
        </p:nvSpPr>
        <p:spPr>
          <a:xfrm>
            <a:off x="3668487" y="839415"/>
            <a:ext cx="288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solidFill>
                  <a:srgbClr val="647BD8"/>
                </a:solidFill>
              </a:rPr>
              <a:t>Acesse o acompanhamento dos </a:t>
            </a:r>
            <a:r>
              <a:rPr lang="pt-BR" sz="1400" dirty="0">
                <a:solidFill>
                  <a:srgbClr val="647BD8"/>
                </a:solidFill>
                <a:hlinkClick r:id="rId3"/>
              </a:rPr>
              <a:t>temas da Farmacopeia</a:t>
            </a:r>
            <a:r>
              <a:rPr lang="pt-BR" sz="1400" dirty="0">
                <a:solidFill>
                  <a:srgbClr val="647BD8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31084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ta: Pentágono 4">
            <a:extLst>
              <a:ext uri="{FF2B5EF4-FFF2-40B4-BE49-F238E27FC236}">
                <a16:creationId xmlns:a16="http://schemas.microsoft.com/office/drawing/2014/main" id="{A9E220B3-785E-42E0-A6C6-9E40705E2D6C}"/>
              </a:ext>
            </a:extLst>
          </p:cNvPr>
          <p:cNvSpPr/>
          <p:nvPr/>
        </p:nvSpPr>
        <p:spPr>
          <a:xfrm rot="5400000">
            <a:off x="-4495800" y="4495800"/>
            <a:ext cx="9779000" cy="787400"/>
          </a:xfrm>
          <a:prstGeom prst="homePlate">
            <a:avLst/>
          </a:prstGeom>
          <a:solidFill>
            <a:srgbClr val="2B3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EF5871F-66B8-4072-9B8E-4530B67A2744}"/>
              </a:ext>
            </a:extLst>
          </p:cNvPr>
          <p:cNvSpPr txBox="1"/>
          <p:nvPr/>
        </p:nvSpPr>
        <p:spPr>
          <a:xfrm>
            <a:off x="850901" y="1625601"/>
            <a:ext cx="58547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pt-BR" sz="1200" dirty="0"/>
              <a:t>TEMA CONCLUÍDO: 13.1 - Requisitos sanitários para amostras e análises laboratoriais de produtos e serviços sob o regime de vigilância sanitária (Gelas)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TEMA CONCLUÍDO: 13.2 - Organização da Rede Brasileira de Laboratórios Analíticos em Saúde (REBLAS) (Gelas)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13.3 - Requisitos para Funcionamento de laboratórios analíticos (Gelas)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TEMA CONCLUÍDO: 13.4 - Credenciamento de laboratórios analíticos (Gelas)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EA6D9BB-7A9C-442F-B0CA-31453D811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619" y="138200"/>
            <a:ext cx="2249425" cy="136683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21C6D2F-2653-4906-A352-64AC1974921C}"/>
              </a:ext>
            </a:extLst>
          </p:cNvPr>
          <p:cNvSpPr txBox="1"/>
          <p:nvPr/>
        </p:nvSpPr>
        <p:spPr>
          <a:xfrm>
            <a:off x="3668487" y="839415"/>
            <a:ext cx="288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solidFill>
                  <a:srgbClr val="647BD8"/>
                </a:solidFill>
              </a:rPr>
              <a:t>Acesse o acompanhamento dos </a:t>
            </a:r>
            <a:r>
              <a:rPr lang="pt-BR" sz="1400" dirty="0">
                <a:solidFill>
                  <a:srgbClr val="647BD8"/>
                </a:solidFill>
                <a:hlinkClick r:id="rId3"/>
              </a:rPr>
              <a:t>temas de Laboratórios Analíticos</a:t>
            </a:r>
            <a:r>
              <a:rPr lang="pt-BR" sz="1400" dirty="0">
                <a:solidFill>
                  <a:srgbClr val="647BD8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34258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ta: Pentágono 4">
            <a:extLst>
              <a:ext uri="{FF2B5EF4-FFF2-40B4-BE49-F238E27FC236}">
                <a16:creationId xmlns:a16="http://schemas.microsoft.com/office/drawing/2014/main" id="{A9E220B3-785E-42E0-A6C6-9E40705E2D6C}"/>
              </a:ext>
            </a:extLst>
          </p:cNvPr>
          <p:cNvSpPr/>
          <p:nvPr/>
        </p:nvSpPr>
        <p:spPr>
          <a:xfrm rot="5400000">
            <a:off x="-4495800" y="4495800"/>
            <a:ext cx="9779000" cy="787400"/>
          </a:xfrm>
          <a:prstGeom prst="homePlate">
            <a:avLst/>
          </a:prstGeom>
          <a:solidFill>
            <a:srgbClr val="728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EF5871F-66B8-4072-9B8E-4530B67A2744}"/>
              </a:ext>
            </a:extLst>
          </p:cNvPr>
          <p:cNvSpPr txBox="1"/>
          <p:nvPr/>
        </p:nvSpPr>
        <p:spPr>
          <a:xfrm>
            <a:off x="850901" y="1625601"/>
            <a:ext cx="5854700" cy="9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pt-BR" sz="1200" b="1" dirty="0">
                <a:solidFill>
                  <a:srgbClr val="FF0000"/>
                </a:solidFill>
              </a:rPr>
              <a:t>TEMA ARQUIVADO: </a:t>
            </a:r>
            <a:r>
              <a:rPr lang="pt-BR" sz="1200" dirty="0">
                <a:solidFill>
                  <a:srgbClr val="FF0000"/>
                </a:solidFill>
              </a:rPr>
              <a:t>14.1 - Requisitos Sanitários para prestação de serviços de embelezamento (CSIPS/GGTES)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14.2 - Requisitos sanitários para o funcionamento dos estabelecimentos de educação infantil (CSIPS/GGTES)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74123CD-741E-415A-A38A-8C3325B9D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1" y="0"/>
            <a:ext cx="2184399" cy="134076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F5E7E7F-504D-4328-91D0-95436030126E}"/>
              </a:ext>
            </a:extLst>
          </p:cNvPr>
          <p:cNvSpPr txBox="1"/>
          <p:nvPr/>
        </p:nvSpPr>
        <p:spPr>
          <a:xfrm>
            <a:off x="3211286" y="610816"/>
            <a:ext cx="3339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solidFill>
                  <a:schemeClr val="bg2">
                    <a:lumMod val="50000"/>
                  </a:schemeClr>
                </a:solidFill>
              </a:rPr>
              <a:t>Acesse o acompanhamento dos</a:t>
            </a:r>
          </a:p>
          <a:p>
            <a:pPr algn="r"/>
            <a:r>
              <a:rPr lang="pt-BR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temas de Serviços de Interesse a Saúde</a:t>
            </a:r>
            <a:endParaRPr lang="pt-BR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144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ta: Pentágono 4">
            <a:extLst>
              <a:ext uri="{FF2B5EF4-FFF2-40B4-BE49-F238E27FC236}">
                <a16:creationId xmlns:a16="http://schemas.microsoft.com/office/drawing/2014/main" id="{A9E220B3-785E-42E0-A6C6-9E40705E2D6C}"/>
              </a:ext>
            </a:extLst>
          </p:cNvPr>
          <p:cNvSpPr/>
          <p:nvPr/>
        </p:nvSpPr>
        <p:spPr>
          <a:xfrm rot="5400000">
            <a:off x="-4495800" y="4495800"/>
            <a:ext cx="9779000" cy="787400"/>
          </a:xfrm>
          <a:prstGeom prst="homePlate">
            <a:avLst/>
          </a:prstGeom>
          <a:solidFill>
            <a:srgbClr val="327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EF5871F-66B8-4072-9B8E-4530B67A2744}"/>
              </a:ext>
            </a:extLst>
          </p:cNvPr>
          <p:cNvSpPr txBox="1"/>
          <p:nvPr/>
        </p:nvSpPr>
        <p:spPr>
          <a:xfrm>
            <a:off x="850901" y="1625601"/>
            <a:ext cx="5854700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spcBef>
                <a:spcPts val="800"/>
              </a:spcBef>
            </a:pPr>
            <a:r>
              <a:rPr lang="pt-BR" sz="1200" dirty="0"/>
              <a:t>15.1 - Infraestrutura de estabelecimentos assistenciais de saúde (GRECS/GGTES)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TEMA CONCLUÍDO: 15.2 - Gerenciamento de resíduos em serviços de saúde (GRECS/GGTES)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15.3 - Boas práticas para o processamento de produtos para saúde (GRECS/GGTES)</a:t>
            </a:r>
          </a:p>
          <a:p>
            <a:pPr algn="just">
              <a:spcBef>
                <a:spcPts val="800"/>
              </a:spcBef>
            </a:pPr>
            <a:r>
              <a:rPr lang="pt-BR" sz="1200" b="1" dirty="0">
                <a:solidFill>
                  <a:srgbClr val="FF0000"/>
                </a:solidFill>
              </a:rPr>
              <a:t>TEMA ARQUIVADO: </a:t>
            </a:r>
            <a:r>
              <a:rPr lang="pt-BR" sz="1200" dirty="0">
                <a:solidFill>
                  <a:srgbClr val="FF0000"/>
                </a:solidFill>
              </a:rPr>
              <a:t>15.4 - Boas práticas para prevenção e controle de infecções relacionadas à assistência à saúde (GVIMS/GGTES)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15.5 - Requisitos Sanitários para funcionamento de Laboratórios Clínicos e postos de coleta laboratorial (GRECS/GGTES)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15.6 - Requisitos sanitários para prestação de serviços de radiodiagnóstico (GRECS/GGTES)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TEMA CONCLUÍDO: 15.7 - Requisitos Sanitários para funcionamento de serviços de vacinação (GRECS/GGTES)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15.8 - Requisitos Sanitários para prestação de serviços de diálise (GRECS/GGTES)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15.9 - Boas Práticas em Farmácias e Drogarias (GRECS/GGTES)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15.10 - Requisitos Sanitários para funcionamento de Unidades de Terapia Intensiva (UTI) </a:t>
            </a:r>
            <a:r>
              <a:rPr lang="pt-BR" sz="1200" dirty="0">
                <a:ea typeface="+mn-lt"/>
                <a:cs typeface="+mn-lt"/>
              </a:rPr>
              <a:t>(GRECS/GGTES)</a:t>
            </a:r>
            <a:endParaRPr lang="pt-BR" sz="1200" dirty="0">
              <a:cs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7A9FFCF-F9F8-4B0A-B954-4A05DE48E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1" y="167066"/>
            <a:ext cx="2191931" cy="134076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A144730-0F78-4D00-B5CC-14E52C855B66}"/>
              </a:ext>
            </a:extLst>
          </p:cNvPr>
          <p:cNvSpPr txBox="1"/>
          <p:nvPr/>
        </p:nvSpPr>
        <p:spPr>
          <a:xfrm>
            <a:off x="3211286" y="610816"/>
            <a:ext cx="3339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Acesse o acompanhamento dos</a:t>
            </a:r>
          </a:p>
          <a:p>
            <a:pPr algn="r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 temas de Serviços de Saúde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580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ta: Pentágono 4">
            <a:extLst>
              <a:ext uri="{FF2B5EF4-FFF2-40B4-BE49-F238E27FC236}">
                <a16:creationId xmlns:a16="http://schemas.microsoft.com/office/drawing/2014/main" id="{A9E220B3-785E-42E0-A6C6-9E40705E2D6C}"/>
              </a:ext>
            </a:extLst>
          </p:cNvPr>
          <p:cNvSpPr/>
          <p:nvPr/>
        </p:nvSpPr>
        <p:spPr>
          <a:xfrm rot="5400000">
            <a:off x="-4495800" y="4495800"/>
            <a:ext cx="9779000" cy="787400"/>
          </a:xfrm>
          <a:prstGeom prst="homePlate">
            <a:avLst/>
          </a:prstGeom>
          <a:solidFill>
            <a:srgbClr val="F1C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C0953C3-9DC4-4753-A251-C8364CBCF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1" y="8155"/>
            <a:ext cx="2392592" cy="14224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B8A35B6-19B2-4A19-9198-B95055DB050A}"/>
              </a:ext>
            </a:extLst>
          </p:cNvPr>
          <p:cNvSpPr txBox="1"/>
          <p:nvPr/>
        </p:nvSpPr>
        <p:spPr>
          <a:xfrm>
            <a:off x="818242" y="1482218"/>
            <a:ext cx="5941787" cy="82176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spcBef>
                <a:spcPts val="800"/>
              </a:spcBef>
            </a:pPr>
            <a:r>
              <a:rPr lang="pt-BR" sz="1200" dirty="0"/>
              <a:t>1.1 - Boas práticas regulatórias no âmbito da Anvisa (GGREG)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1.2 - Procedimentos de recurso administrativo (GGREC)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1.3 - Procedimentos gerais para utilização dos serviços de protocolos de documentos no âmbito da Anvisa (GGCIP)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1.4 - Peticionamento e arrecadação de Taxa de Fiscalização de Vigilância Sanitária (TFVS) (GGGAF)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1.5 - Autorização de funcionamento de empresas (AFE) e autorização especial (AE) (COAFE e GGPAF)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1.6 - Comercialização de Alimentos para Lactentes e Crianças de 1ª Infância, Bicos, Chupetas e Mamadeiras (NBCAL)  (GGALI)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1.7 - Certificação de boas práticas de fabricação para produtos sob regime de vigilância sanitária (CBPF) (GGFIS)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1.8 - Compartilhamento de áreas produtivas entre produtos para saúde, produtos de higiene, cosméticos, alimentos e/ou insumos farmacêuticos (GGFIS)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1.9 - Autorização para esgotamento de estoque de produtos sujeitos à vigilância sanitária (GGFIS) </a:t>
            </a:r>
          </a:p>
          <a:p>
            <a:pPr algn="just">
              <a:spcBef>
                <a:spcPts val="800"/>
              </a:spcBef>
            </a:pPr>
            <a:r>
              <a:rPr lang="pt-BR" sz="1200" b="1" dirty="0">
                <a:solidFill>
                  <a:srgbClr val="FF0000"/>
                </a:solidFill>
                <a:ea typeface="+mn-lt"/>
                <a:cs typeface="+mn-lt"/>
              </a:rPr>
              <a:t>TEMA ARQUIVADO: </a:t>
            </a:r>
            <a:r>
              <a:rPr lang="pt-BR" sz="1200" dirty="0">
                <a:solidFill>
                  <a:srgbClr val="FF0000"/>
                </a:solidFill>
              </a:rPr>
              <a:t>1.10 - Notificação e recolhimento de drogas ou insumos farmacêuticos com desvios de qualidade comprovados pelas empresas fabricantes de medicamentos, importadoras, </a:t>
            </a:r>
            <a:r>
              <a:rPr lang="pt-BR" sz="1200" dirty="0" err="1">
                <a:solidFill>
                  <a:srgbClr val="FF0000"/>
                </a:solidFill>
              </a:rPr>
              <a:t>fracionadoras</a:t>
            </a:r>
            <a:r>
              <a:rPr lang="pt-BR" sz="1200" dirty="0">
                <a:solidFill>
                  <a:srgbClr val="FF0000"/>
                </a:solidFill>
              </a:rPr>
              <a:t>, distribuidoras e farmácias (GIMED/GGFIS)</a:t>
            </a:r>
            <a:endParaRPr lang="pt-BR" sz="1200" b="1" dirty="0">
              <a:solidFill>
                <a:srgbClr val="FF0000"/>
              </a:solidFill>
              <a:ea typeface="+mn-lt"/>
              <a:cs typeface="+mn-lt"/>
            </a:endParaRPr>
          </a:p>
          <a:p>
            <a:pPr algn="just">
              <a:spcBef>
                <a:spcPts val="800"/>
              </a:spcBef>
            </a:pPr>
            <a:r>
              <a:rPr lang="pt-BR" sz="1200" b="1" dirty="0">
                <a:solidFill>
                  <a:srgbClr val="FF0000"/>
                </a:solidFill>
                <a:ea typeface="+mn-lt"/>
                <a:cs typeface="+mn-lt"/>
              </a:rPr>
              <a:t>TEMA ARQUIVADO: </a:t>
            </a:r>
            <a:r>
              <a:rPr lang="pt-BR" sz="1200" dirty="0">
                <a:solidFill>
                  <a:srgbClr val="FF0000"/>
                </a:solidFill>
              </a:rPr>
              <a:t>1.11 - Comunicação das empresas sobre roubo, furto ou extravio de produtos sujeitos à vigilância sanitária (GGFIS) 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1.12 - Controle e fiscalização nacionais de substâncias sob controle especial e plantas que podem originá-las (GPCON/GGMON)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1.13 - Controle e fiscalização em importação, exportação e pesquisa com substâncias sob controle especial e plantas que podem originá-las (GPCON/GGMON)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TEMA CONCLUÍDO: 1.14 - Regularização do cultivo de plantas controladas (GPCON/GGMON)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1.15 - Controle da talidomida e medicamentos que a contenham (GPCON/GGMON)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1.16 - Controle da </a:t>
            </a:r>
            <a:r>
              <a:rPr lang="pt-BR" sz="1200" dirty="0" err="1"/>
              <a:t>lenalidomida</a:t>
            </a:r>
            <a:r>
              <a:rPr lang="pt-BR" sz="1200" dirty="0"/>
              <a:t> e medicamentos que a contenham (GPCON/GGMON)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1.17 - Atualização das listas de substâncias e plantas sujeitas a controle especial (GPCON/GGMON)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1.18 - Atualização da lista medicamentos à base de substâncias classificadas como antimicrobianos, de uso sob prescrição, sujeitos a controle específico (GPCON/GGMON)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1.19 - Classificação do Grau de Risco para as atividades econômicas sujeitas à vigilância sanitária (COACI/GGCOF)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6BD9272-3F56-423C-AC6B-335D4C665CE8}"/>
              </a:ext>
            </a:extLst>
          </p:cNvPr>
          <p:cNvSpPr txBox="1"/>
          <p:nvPr/>
        </p:nvSpPr>
        <p:spPr>
          <a:xfrm>
            <a:off x="4047222" y="852905"/>
            <a:ext cx="247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solidFill>
                  <a:schemeClr val="accent2">
                    <a:lumMod val="75000"/>
                  </a:schemeClr>
                </a:solidFill>
              </a:rPr>
              <a:t>Acesse o acompanhamento dos </a:t>
            </a:r>
            <a:r>
              <a:rPr lang="pt-BR" sz="1400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temas transversais</a:t>
            </a:r>
            <a:r>
              <a:rPr lang="pt-BR" sz="1400" dirty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3690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ta: Pentágono 4">
            <a:extLst>
              <a:ext uri="{FF2B5EF4-FFF2-40B4-BE49-F238E27FC236}">
                <a16:creationId xmlns:a16="http://schemas.microsoft.com/office/drawing/2014/main" id="{A9E220B3-785E-42E0-A6C6-9E40705E2D6C}"/>
              </a:ext>
            </a:extLst>
          </p:cNvPr>
          <p:cNvSpPr/>
          <p:nvPr/>
        </p:nvSpPr>
        <p:spPr>
          <a:xfrm rot="5400000">
            <a:off x="-4495800" y="4495800"/>
            <a:ext cx="9779000" cy="787400"/>
          </a:xfrm>
          <a:prstGeom prst="homePlate">
            <a:avLst/>
          </a:prstGeom>
          <a:solidFill>
            <a:srgbClr val="F1C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C0953C3-9DC4-4753-A251-C8364CBCF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1" y="8155"/>
            <a:ext cx="2392592" cy="14224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B8A35B6-19B2-4A19-9198-B95055DB050A}"/>
              </a:ext>
            </a:extLst>
          </p:cNvPr>
          <p:cNvSpPr txBox="1"/>
          <p:nvPr/>
        </p:nvSpPr>
        <p:spPr>
          <a:xfrm>
            <a:off x="840014" y="1493104"/>
            <a:ext cx="5789387" cy="16106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spcBef>
                <a:spcPts val="800"/>
              </a:spcBef>
            </a:pPr>
            <a:r>
              <a:rPr lang="pt-BR" sz="1200" dirty="0"/>
              <a:t>(CONTINUAÇÃO)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1.20 - Guilhotina Regulatória (GPROR/GGREG)</a:t>
            </a:r>
          </a:p>
          <a:p>
            <a:pPr algn="just">
              <a:spcBef>
                <a:spcPts val="800"/>
              </a:spcBef>
            </a:pPr>
            <a:r>
              <a:rPr lang="pt-BR" sz="1200" b="1" dirty="0">
                <a:solidFill>
                  <a:srgbClr val="0070C0"/>
                </a:solidFill>
              </a:rPr>
              <a:t>TEMA INCLUÍDO: </a:t>
            </a:r>
            <a:r>
              <a:rPr lang="pt-BR" sz="1200" dirty="0">
                <a:solidFill>
                  <a:srgbClr val="0070C0"/>
                </a:solidFill>
              </a:rPr>
              <a:t>1.21 - Atualização da lista de assuntos de petição em suporte eletrônico (GEDOC/GGCIP)</a:t>
            </a:r>
            <a:endParaRPr lang="pt-BR" sz="1200" dirty="0">
              <a:solidFill>
                <a:srgbClr val="0070C0"/>
              </a:solidFill>
              <a:cs typeface="Calibri"/>
            </a:endParaRPr>
          </a:p>
          <a:p>
            <a:pPr algn="just">
              <a:spcBef>
                <a:spcPts val="800"/>
              </a:spcBef>
            </a:pPr>
            <a:r>
              <a:rPr lang="pt-BR" sz="1200" dirty="0"/>
              <a:t>1.22 - Infrações Sanitárias (GGFIS)</a:t>
            </a:r>
          </a:p>
          <a:p>
            <a:pPr algn="just">
              <a:spcBef>
                <a:spcPts val="800"/>
              </a:spcBef>
            </a:pPr>
            <a:r>
              <a:rPr lang="pt-BR" sz="1200" dirty="0">
                <a:cs typeface="Calibri" panose="020F0502020204030204"/>
              </a:rPr>
              <a:t>1.23 - </a:t>
            </a:r>
            <a:r>
              <a:rPr lang="pt-BR" sz="1200" dirty="0">
                <a:ea typeface="+mn-lt"/>
                <a:cs typeface="+mn-lt"/>
              </a:rPr>
              <a:t>Registro e pós-registro de produtos sujeitos à vigilância sanitária (GGREG)</a:t>
            </a:r>
            <a:endParaRPr lang="pt-BR" sz="1200" dirty="0">
              <a:cs typeface="Calibri" panose="020F0502020204030204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F42A42E-50E8-4DDA-874E-85C1D97BCE01}"/>
              </a:ext>
            </a:extLst>
          </p:cNvPr>
          <p:cNvSpPr txBox="1"/>
          <p:nvPr/>
        </p:nvSpPr>
        <p:spPr>
          <a:xfrm>
            <a:off x="4047222" y="907335"/>
            <a:ext cx="247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solidFill>
                  <a:schemeClr val="accent2">
                    <a:lumMod val="75000"/>
                  </a:schemeClr>
                </a:solidFill>
              </a:rPr>
              <a:t>Acesse o acompanhamento dos </a:t>
            </a:r>
            <a:r>
              <a:rPr lang="pt-BR" sz="1400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temas transversais</a:t>
            </a:r>
            <a:r>
              <a:rPr lang="pt-BR" sz="1400" dirty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75425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ta: Pentágono 4">
            <a:extLst>
              <a:ext uri="{FF2B5EF4-FFF2-40B4-BE49-F238E27FC236}">
                <a16:creationId xmlns:a16="http://schemas.microsoft.com/office/drawing/2014/main" id="{A9E220B3-785E-42E0-A6C6-9E40705E2D6C}"/>
              </a:ext>
            </a:extLst>
          </p:cNvPr>
          <p:cNvSpPr/>
          <p:nvPr/>
        </p:nvSpPr>
        <p:spPr>
          <a:xfrm rot="5400000">
            <a:off x="-4495800" y="4495800"/>
            <a:ext cx="9779000" cy="787400"/>
          </a:xfrm>
          <a:prstGeom prst="homePlate">
            <a:avLst/>
          </a:prstGeom>
          <a:solidFill>
            <a:srgbClr val="FDD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1E1199D-1FC0-4C0F-B19E-3C68C7B7A312}"/>
              </a:ext>
            </a:extLst>
          </p:cNvPr>
          <p:cNvSpPr txBox="1"/>
          <p:nvPr/>
        </p:nvSpPr>
        <p:spPr>
          <a:xfrm>
            <a:off x="850901" y="1625601"/>
            <a:ext cx="5854700" cy="339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pt-BR" sz="1200" dirty="0"/>
              <a:t>2.1 - Certificação sanitária de portos, aeroportos, fronteiras e recintos alfandegados (GIMTV/GGPAF)</a:t>
            </a:r>
          </a:p>
          <a:p>
            <a:pPr algn="just">
              <a:spcBef>
                <a:spcPts val="800"/>
              </a:spcBef>
            </a:pPr>
            <a:r>
              <a:rPr lang="pt-BR" sz="1200" b="1" dirty="0">
                <a:solidFill>
                  <a:srgbClr val="FF0000"/>
                </a:solidFill>
              </a:rPr>
              <a:t>TEMA ARQUIVADO </a:t>
            </a:r>
            <a:r>
              <a:rPr lang="pt-BR" sz="1200" dirty="0">
                <a:solidFill>
                  <a:srgbClr val="FF0000"/>
                </a:solidFill>
              </a:rPr>
              <a:t>- 2.2 - Vigilância epidemiológica em portos, aeroportos e fronteiras (COV) (GIMTV/GGPAF)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2.3 - Vigilância em saúde de plataformas (GIMTV/GGPAF)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2.4 - Controle sanitário na importação de bens e produtos para fins de Vigilância Sanitária (GGPAF)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TEMA CONCLUÍDO: 2.5 - Procedimentos para importação, em caráter de excepcionalidade, de produto à base de </a:t>
            </a:r>
            <a:r>
              <a:rPr lang="pt-BR" sz="1200" dirty="0" err="1"/>
              <a:t>canabidiol</a:t>
            </a:r>
            <a:r>
              <a:rPr lang="pt-BR" sz="1200" dirty="0"/>
              <a:t> em associação com outros </a:t>
            </a:r>
            <a:r>
              <a:rPr lang="pt-BR" sz="1200" dirty="0" err="1"/>
              <a:t>canabinóides</a:t>
            </a:r>
            <a:r>
              <a:rPr lang="pt-BR" sz="1200" dirty="0"/>
              <a:t> (GPCON/GGMON)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TEMA ARQUIVADO: 2.6 - Procedimentos para importação e exportação de hemoderivados (GGPAF)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2.7 - Procedimentos para importação em caráter excepcional (GADIP)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2.8 Controle sanitário de portos, aeroportos, fronteiras e recintos alfandegados (GIMTV/GGPAF)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B726606-6771-4B74-AB84-BA1A451C9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1" y="0"/>
            <a:ext cx="2392592" cy="147875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79CDE63-B87D-492C-B8FC-235150013603}"/>
              </a:ext>
            </a:extLst>
          </p:cNvPr>
          <p:cNvSpPr txBox="1"/>
          <p:nvPr/>
        </p:nvSpPr>
        <p:spPr>
          <a:xfrm>
            <a:off x="4047222" y="907335"/>
            <a:ext cx="247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solidFill>
                  <a:schemeClr val="accent2">
                    <a:lumMod val="50000"/>
                  </a:schemeClr>
                </a:solidFill>
              </a:rPr>
              <a:t>Acesse o acompanhamento dos </a:t>
            </a:r>
            <a:r>
              <a:rPr lang="pt-BR" sz="1400" dirty="0">
                <a:solidFill>
                  <a:schemeClr val="accent2">
                    <a:lumMod val="50000"/>
                  </a:schemeClr>
                </a:solidFill>
                <a:hlinkClick r:id="rId3"/>
              </a:rPr>
              <a:t>temas de PAF</a:t>
            </a:r>
            <a:r>
              <a:rPr lang="pt-BR" sz="1400" dirty="0">
                <a:solidFill>
                  <a:schemeClr val="accent2">
                    <a:lumMod val="50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54050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ta: Pentágono 4">
            <a:extLst>
              <a:ext uri="{FF2B5EF4-FFF2-40B4-BE49-F238E27FC236}">
                <a16:creationId xmlns:a16="http://schemas.microsoft.com/office/drawing/2014/main" id="{A9E220B3-785E-42E0-A6C6-9E40705E2D6C}"/>
              </a:ext>
            </a:extLst>
          </p:cNvPr>
          <p:cNvSpPr/>
          <p:nvPr/>
        </p:nvSpPr>
        <p:spPr>
          <a:xfrm rot="5400000">
            <a:off x="-4495800" y="4495800"/>
            <a:ext cx="9779000" cy="787400"/>
          </a:xfrm>
          <a:prstGeom prst="homePlate">
            <a:avLst/>
          </a:prstGeom>
          <a:solidFill>
            <a:srgbClr val="CED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82A0533-941D-42FE-AB37-0B90C3E65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921" y="101600"/>
            <a:ext cx="2411379" cy="147875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EDA3A0A-7CB6-430D-A420-72BAD66DC907}"/>
              </a:ext>
            </a:extLst>
          </p:cNvPr>
          <p:cNvSpPr txBox="1"/>
          <p:nvPr/>
        </p:nvSpPr>
        <p:spPr>
          <a:xfrm>
            <a:off x="850901" y="1625601"/>
            <a:ext cx="5854700" cy="6637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spcBef>
                <a:spcPts val="800"/>
              </a:spcBef>
            </a:pPr>
            <a:r>
              <a:rPr lang="pt-BR" sz="1200" dirty="0"/>
              <a:t>3.1 - Critérios e Exigências para Avaliação Toxicológica de Agrotóxicos (GGTOX)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3.2 - Pós-Registro de agrotóxicos (GGTOX)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3.3 - Bula e rotulagem de agrotóxicos (GGTOX)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3.4 - Lista de componentes de agrotóxicos (GGTOX)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3.5 - Avaliação do risco ocupacional e dietético de agrotóxicos (GGTOX) 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3.6 - Critérios para a realização de estudos de resíduos e estabelecimento de limites máximos de resíduos (LMR) de agrotóxicos para fins de registro de agrotóxicos (GGTOX)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TEMA CONCLUÍDO: 3.7 - Procedimentos para a reavaliação de ingredientes ativos de agrotóxicos e afins (GGTOX)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TEMA CONCLUÍDO: 3.8 - Reavaliação toxicológica do ingrediente ativo 2,4-D (GGTOX) </a:t>
            </a:r>
          </a:p>
          <a:p>
            <a:pPr algn="just">
              <a:spcBef>
                <a:spcPts val="800"/>
              </a:spcBef>
            </a:pPr>
            <a:r>
              <a:rPr lang="pt-BR" sz="1200" dirty="0">
                <a:solidFill>
                  <a:srgbClr val="FF0000"/>
                </a:solidFill>
              </a:rPr>
              <a:t>TEMA AGRUPADO (Agrupamento dos temas 3.9 a 3.11): </a:t>
            </a:r>
            <a:r>
              <a:rPr lang="pt-BR" sz="1200" strike="sngStrike" dirty="0">
                <a:solidFill>
                  <a:srgbClr val="FF0000"/>
                </a:solidFill>
              </a:rPr>
              <a:t>3.9 - Reavaliação toxicológica do ingrediente ativo </a:t>
            </a:r>
            <a:r>
              <a:rPr lang="pt-BR" sz="1200" strike="sngStrike" dirty="0" err="1">
                <a:solidFill>
                  <a:srgbClr val="FF0000"/>
                </a:solidFill>
              </a:rPr>
              <a:t>abamectina</a:t>
            </a:r>
            <a:r>
              <a:rPr lang="pt-BR" sz="1200" strike="sngStrike" dirty="0">
                <a:solidFill>
                  <a:srgbClr val="FF0000"/>
                </a:solidFill>
              </a:rPr>
              <a:t> (GGTOX)</a:t>
            </a:r>
          </a:p>
          <a:p>
            <a:pPr algn="just">
              <a:spcBef>
                <a:spcPts val="800"/>
              </a:spcBef>
            </a:pPr>
            <a:r>
              <a:rPr lang="pt-BR" sz="1200" dirty="0">
                <a:solidFill>
                  <a:srgbClr val="FF0000"/>
                </a:solidFill>
              </a:rPr>
              <a:t>TEMA AGRUPADO (Agrupamento dos temas 3.9 a 3.11):  </a:t>
            </a:r>
            <a:r>
              <a:rPr lang="pt-BR" sz="1200" strike="sngStrike" dirty="0">
                <a:solidFill>
                  <a:srgbClr val="FF0000"/>
                </a:solidFill>
              </a:rPr>
              <a:t>3.10 - Reavaliação toxicológica do ingrediente ativo glifosato (GGTOX)</a:t>
            </a:r>
          </a:p>
          <a:p>
            <a:pPr algn="just">
              <a:spcBef>
                <a:spcPts val="800"/>
              </a:spcBef>
            </a:pPr>
            <a:r>
              <a:rPr lang="pt-BR" sz="1200" dirty="0">
                <a:solidFill>
                  <a:srgbClr val="FF0000"/>
                </a:solidFill>
              </a:rPr>
              <a:t>TEMA AGRUPADO (Agrupamento dos temas 3.9 a 3.11):  </a:t>
            </a:r>
            <a:r>
              <a:rPr lang="pt-BR" sz="1200" strike="sngStrike" dirty="0">
                <a:solidFill>
                  <a:srgbClr val="FF0000"/>
                </a:solidFill>
              </a:rPr>
              <a:t>3.11 - Reavaliação toxicológica do ingrediente ativo tiram (GGTOX)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TEMA ARQUIVADO: 3.12 - Revisão do regulamento técnico para o ingrediente ativo </a:t>
            </a:r>
            <a:r>
              <a:rPr lang="pt-BR" sz="1200" dirty="0" err="1"/>
              <a:t>acefato</a:t>
            </a:r>
            <a:r>
              <a:rPr lang="pt-BR" sz="1200" dirty="0"/>
              <a:t> em decorrência de sua reavaliação toxicológica (GGTOX)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3.13 - Rastreabilidade de alimentos in natura (GGTOX)</a:t>
            </a:r>
          </a:p>
          <a:p>
            <a:pPr algn="just">
              <a:spcBef>
                <a:spcPts val="800"/>
              </a:spcBef>
            </a:pPr>
            <a:r>
              <a:rPr lang="pt-BR" sz="1200" b="1" dirty="0">
                <a:solidFill>
                  <a:srgbClr val="00B050"/>
                </a:solidFill>
              </a:rPr>
              <a:t>TEMA INCLUÍDO/AGRUPADO </a:t>
            </a:r>
            <a:r>
              <a:rPr lang="pt-BR" sz="1200" dirty="0">
                <a:solidFill>
                  <a:srgbClr val="00B050"/>
                </a:solidFill>
              </a:rPr>
              <a:t>(Agrupamento dos temas 3.9 a 3.11): 3.14</a:t>
            </a:r>
            <a:r>
              <a:rPr lang="pt-BR" sz="1200" b="1" dirty="0">
                <a:solidFill>
                  <a:srgbClr val="00B050"/>
                </a:solidFill>
              </a:rPr>
              <a:t> - </a:t>
            </a:r>
            <a:r>
              <a:rPr lang="pt-BR" sz="1200" dirty="0">
                <a:solidFill>
                  <a:srgbClr val="00B050"/>
                </a:solidFill>
              </a:rPr>
              <a:t>Reavaliações toxicológicas de ingredientes ativos de agrotóxicos (</a:t>
            </a:r>
            <a:endParaRPr lang="pt-BR" sz="1200" dirty="0">
              <a:solidFill>
                <a:srgbClr val="00B050"/>
              </a:solidFill>
              <a:cs typeface="Calibri"/>
            </a:endParaRPr>
          </a:p>
          <a:p>
            <a:pPr algn="just">
              <a:spcBef>
                <a:spcPts val="800"/>
              </a:spcBef>
            </a:pPr>
            <a:r>
              <a:rPr lang="pt-BR" sz="1200" b="1" dirty="0">
                <a:solidFill>
                  <a:srgbClr val="0070C0"/>
                </a:solidFill>
              </a:rPr>
              <a:t>TEMA INCLUÍDO: </a:t>
            </a:r>
            <a:r>
              <a:rPr lang="pt-BR" sz="1200" dirty="0">
                <a:solidFill>
                  <a:srgbClr val="0070C0"/>
                </a:solidFill>
              </a:rPr>
              <a:t>3.15 –Monografias de agrotóxicos, </a:t>
            </a:r>
            <a:r>
              <a:rPr lang="pt-BR" sz="1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saneantes </a:t>
            </a:r>
            <a:r>
              <a:rPr lang="pt-BR" sz="12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desinfestantes</a:t>
            </a:r>
            <a:r>
              <a:rPr lang="pt-BR" sz="1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e preservativos de madeira</a:t>
            </a:r>
            <a:r>
              <a:rPr lang="pt-BR" sz="1200" dirty="0">
                <a:solidFill>
                  <a:srgbClr val="0070C0"/>
                </a:solidFill>
              </a:rPr>
              <a:t> (GGTOX)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3.16 -  Promoção comercial e publicidade de agrotóxicos</a:t>
            </a:r>
          </a:p>
          <a:p>
            <a:pPr algn="just">
              <a:spcBef>
                <a:spcPts val="800"/>
              </a:spcBef>
            </a:pPr>
            <a:endParaRPr lang="pt-BR" sz="1200" dirty="0">
              <a:solidFill>
                <a:srgbClr val="0070C0"/>
              </a:solidFill>
              <a:cs typeface="Calibri"/>
            </a:endParaRPr>
          </a:p>
          <a:p>
            <a:pPr algn="just">
              <a:spcBef>
                <a:spcPts val="800"/>
              </a:spcBef>
            </a:pPr>
            <a:endParaRPr lang="pt-BR" sz="1200" dirty="0">
              <a:solidFill>
                <a:srgbClr val="0070C0"/>
              </a:solidFill>
              <a:cs typeface="Calibri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7647FD6-7EAB-4D43-A2A9-AF0075107A66}"/>
              </a:ext>
            </a:extLst>
          </p:cNvPr>
          <p:cNvSpPr txBox="1"/>
          <p:nvPr/>
        </p:nvSpPr>
        <p:spPr>
          <a:xfrm>
            <a:off x="4079879" y="904731"/>
            <a:ext cx="247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solidFill>
                  <a:schemeClr val="accent6">
                    <a:lumMod val="75000"/>
                  </a:schemeClr>
                </a:solidFill>
              </a:rPr>
              <a:t>Acesse o acompanhamento dos 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hlinkClick r:id="rId4"/>
              </a:rPr>
              <a:t>temas de Agrotóxicos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74081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ta: Pentágono 4">
            <a:extLst>
              <a:ext uri="{FF2B5EF4-FFF2-40B4-BE49-F238E27FC236}">
                <a16:creationId xmlns:a16="http://schemas.microsoft.com/office/drawing/2014/main" id="{A9E220B3-785E-42E0-A6C6-9E40705E2D6C}"/>
              </a:ext>
            </a:extLst>
          </p:cNvPr>
          <p:cNvSpPr/>
          <p:nvPr/>
        </p:nvSpPr>
        <p:spPr>
          <a:xfrm rot="5400000">
            <a:off x="-4495800" y="4495800"/>
            <a:ext cx="9779000" cy="787400"/>
          </a:xfrm>
          <a:prstGeom prst="homePlate">
            <a:avLst/>
          </a:prstGeom>
          <a:solidFill>
            <a:srgbClr val="FFD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2287946-4E92-4BC7-8B18-8696BB8D8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453" y="139700"/>
            <a:ext cx="2456093" cy="147875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EF5871F-66B8-4072-9B8E-4530B67A2744}"/>
              </a:ext>
            </a:extLst>
          </p:cNvPr>
          <p:cNvSpPr txBox="1"/>
          <p:nvPr/>
        </p:nvSpPr>
        <p:spPr>
          <a:xfrm>
            <a:off x="850901" y="1603829"/>
            <a:ext cx="5854700" cy="85490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spcBef>
                <a:spcPts val="800"/>
              </a:spcBef>
            </a:pPr>
            <a:r>
              <a:rPr lang="pt-BR" sz="1200" dirty="0"/>
              <a:t>4.1 - Procedimentos para regularização de alimentos e embalagens (GGALI)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4.2 - Procedimentos para avaliação de risco, segurança e eficácia de alimentos (GGALI)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TEMA CONCLUÍDO: 4.3 - Padrões microbiológicos para alimentos (GGALI)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4.4 - Requisitos sanitários para aditivos alimentares e coadjuvantes de tecnologia (GGALI)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4.5 - Contaminantes em alimentos (GGALI)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TEMA CONCLUÍDO: 4.6 - Resíduos de medicamentos veterinários em alimentos de origem animal (GGALI)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4.7 - Materiais em contato com alimentos (GGALI)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4.8 - Rotulagem de alimentos (GGALI)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TEMA CONCLUÍDO: 4.9 - Programa de controle de alergênicos em alimentos (GIALI/GGFIS)</a:t>
            </a:r>
          </a:p>
          <a:p>
            <a:pPr algn="just">
              <a:spcBef>
                <a:spcPts val="800"/>
              </a:spcBef>
            </a:pPr>
            <a:r>
              <a:rPr lang="pt-BR" sz="1200" b="1" dirty="0">
                <a:solidFill>
                  <a:srgbClr val="FF0000"/>
                </a:solidFill>
                <a:ea typeface="+mn-lt"/>
                <a:cs typeface="+mn-lt"/>
              </a:rPr>
              <a:t>TEMA ARQUIVADO: </a:t>
            </a:r>
            <a:r>
              <a:rPr lang="pt-BR" sz="1200" dirty="0">
                <a:solidFill>
                  <a:srgbClr val="FF0000"/>
                </a:solidFill>
              </a:rPr>
              <a:t>4.10 - Promoção comercial e publicidade de alimentos (GIALI/GGFIS) 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4.11 - Requisitos para uso de gordura trans industrial em alimentos (GGALI)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4.12 - Boas práticas de fabricação (BPF) para estabelecimentos industrializadores de alimentos (GIALI/GGFIS)</a:t>
            </a:r>
          </a:p>
          <a:p>
            <a:pPr algn="just">
              <a:spcBef>
                <a:spcPts val="800"/>
              </a:spcBef>
            </a:pPr>
            <a:r>
              <a:rPr lang="pt-BR" sz="1200" dirty="0">
                <a:solidFill>
                  <a:srgbClr val="FF0000"/>
                </a:solidFill>
              </a:rPr>
              <a:t>TEMA MANTIDO NA AR, MAS COM UM DOS PROCESSOS ARQUIVADO: </a:t>
            </a:r>
            <a:r>
              <a:rPr lang="pt-BR" sz="1200" dirty="0"/>
              <a:t>4.13 - Requisitos sanitários para alimentos para fins especiais (GGALI)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TEMA CONCLUÍDO: 4.14 - Requisitos sanitários para suplementos alimentares (GGALI)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4.15 - Requisitos sanitários para produtos de cereais, amidos, farinhas e farelos (GGALI)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4.16 - Requisitos sanitários para óleos vegetais, gorduras vegetais e creme vegetal (GGALI)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t-BR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 ARQUIVADO:</a:t>
            </a:r>
            <a:r>
              <a:rPr lang="pt-BR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4.17 - Informações sobre fenilalanina em alimentos (GGALI)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4.18 - Atualização da lista de constituintes, de limites de uso, de alegações e de rotulagem complementar dos suplementos alimentares (GGALI)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4.19 - Atualização das listas de aditivos alimentares e coadjuvantes de tecnologia autorizados para uso em alimentos (GGALI)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t-BR" sz="1200" b="1" dirty="0">
                <a:solidFill>
                  <a:srgbClr val="FF0000"/>
                </a:solidFill>
                <a:ea typeface="+mn-lt"/>
                <a:cs typeface="+mn-lt"/>
              </a:rPr>
              <a:t>TEMA ARQUIVADO</a:t>
            </a:r>
            <a:r>
              <a:rPr lang="pt-BR" sz="1200" dirty="0">
                <a:solidFill>
                  <a:srgbClr val="FF0000"/>
                </a:solidFill>
                <a:latin typeface="Calibri"/>
                <a:cs typeface="Times New Roman"/>
              </a:rPr>
              <a:t>: 4.20 - Boas práticas para serviços de alimentação (GIALI/GGFIS)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t-BR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4.21 - Guia para elaboração de manual de boas práticas para bancos de alimentos (GIALI/GGFIS)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t-BR" sz="1200" dirty="0">
                <a:latin typeface="Calibri"/>
                <a:cs typeface="Times New Roman"/>
              </a:rPr>
              <a:t>4.22 -  Atualização dos padrões microbiológicos para alimentos (GGALI)</a:t>
            </a:r>
            <a:endParaRPr lang="pt-BR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t-BR" sz="1200" dirty="0">
                <a:latin typeface="Calibri"/>
                <a:cs typeface="Times New Roman"/>
              </a:rPr>
              <a:t>4.23 - Atualização da lista de LMR, IDA, </a:t>
            </a:r>
            <a:r>
              <a:rPr lang="pt-BR" sz="1200" dirty="0" err="1">
                <a:latin typeface="Calibri"/>
                <a:cs typeface="Times New Roman"/>
              </a:rPr>
              <a:t>DRfA</a:t>
            </a:r>
            <a:r>
              <a:rPr lang="pt-BR" sz="1200" dirty="0">
                <a:latin typeface="Calibri"/>
                <a:cs typeface="Times New Roman"/>
              </a:rPr>
              <a:t> para IFA de medicamentos veterinários em alimentos de origem animal (GGALI)</a:t>
            </a:r>
            <a:endParaRPr lang="pt-BR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BB6D0F6-B936-41D7-81D5-3E2CEDD0879D}"/>
              </a:ext>
            </a:extLst>
          </p:cNvPr>
          <p:cNvSpPr txBox="1"/>
          <p:nvPr/>
        </p:nvSpPr>
        <p:spPr>
          <a:xfrm>
            <a:off x="4079879" y="904731"/>
            <a:ext cx="247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solidFill>
                  <a:srgbClr val="C00000"/>
                </a:solidFill>
              </a:rPr>
              <a:t>Acesse o acompanhamento dos </a:t>
            </a:r>
            <a:r>
              <a:rPr lang="pt-BR" sz="1400" dirty="0">
                <a:solidFill>
                  <a:srgbClr val="C00000"/>
                </a:solidFill>
                <a:hlinkClick r:id="rId3"/>
              </a:rPr>
              <a:t>temas de Alimentos</a:t>
            </a:r>
            <a:r>
              <a:rPr lang="pt-BR" sz="1400" dirty="0">
                <a:solidFill>
                  <a:srgbClr val="C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37463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ta: Pentágono 4">
            <a:extLst>
              <a:ext uri="{FF2B5EF4-FFF2-40B4-BE49-F238E27FC236}">
                <a16:creationId xmlns:a16="http://schemas.microsoft.com/office/drawing/2014/main" id="{A9E220B3-785E-42E0-A6C6-9E40705E2D6C}"/>
              </a:ext>
            </a:extLst>
          </p:cNvPr>
          <p:cNvSpPr/>
          <p:nvPr/>
        </p:nvSpPr>
        <p:spPr>
          <a:xfrm rot="5400000">
            <a:off x="-4495800" y="4495800"/>
            <a:ext cx="9779000" cy="787400"/>
          </a:xfrm>
          <a:prstGeom prst="homePlate">
            <a:avLst/>
          </a:prstGeom>
          <a:solidFill>
            <a:srgbClr val="E2C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EF5871F-66B8-4072-9B8E-4530B67A2744}"/>
              </a:ext>
            </a:extLst>
          </p:cNvPr>
          <p:cNvSpPr txBox="1"/>
          <p:nvPr/>
        </p:nvSpPr>
        <p:spPr>
          <a:xfrm>
            <a:off x="850901" y="1625601"/>
            <a:ext cx="5854700" cy="4442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pt-BR" sz="1200" dirty="0"/>
              <a:t>TEMA CONCLUÍDO: 5.1 - Regularização de produtos de higiene pessoal, cosméticos e perfumes (CCOSM/GHCOS)  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TEMA CONCLUÍDO: 5.2 - Requisitos técnicos gerais para produtos de higiene pessoal, cosméticos e perfumes (CCOSM/GHCOS)</a:t>
            </a:r>
          </a:p>
          <a:p>
            <a:pPr algn="just">
              <a:spcBef>
                <a:spcPts val="800"/>
              </a:spcBef>
            </a:pPr>
            <a:r>
              <a:rPr lang="pt-BR" sz="1200" dirty="0">
                <a:solidFill>
                  <a:srgbClr val="FF0000"/>
                </a:solidFill>
              </a:rPr>
              <a:t>TEMA MANTIDO NA AR, MAS COM UM DOS PROCESSO ARQUIVADO: </a:t>
            </a:r>
            <a:r>
              <a:rPr lang="pt-BR" sz="1200" dirty="0"/>
              <a:t>5.3 - Rotulagem de produtos de higiene pessoal, cosméticos e perfumes (CCOSM/GHCOS)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TEMA ARQUIVADO: 5.4 - Parâmetros para controle microbiológico de produtos de higiene pessoal, cosméticos e perfumes (CCOSM/GHCOS)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5.5 - Regularização de Substâncias em Produtos de Higiene Pessoal, Cosméticos e Perfumes (CCOSM/GHCOS)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5.6 - </a:t>
            </a:r>
            <a:r>
              <a:rPr lang="pt-BR" sz="1200" dirty="0" err="1"/>
              <a:t>Cosmetovigilância</a:t>
            </a:r>
            <a:r>
              <a:rPr lang="pt-BR" sz="1200" dirty="0"/>
              <a:t> (GHBIO/GGMON)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5.7 - Regularização de ingredientes empregados em alisamento capilar (CCOSM/GHCOS)</a:t>
            </a:r>
          </a:p>
          <a:p>
            <a:pPr algn="just">
              <a:spcBef>
                <a:spcPts val="800"/>
              </a:spcBef>
            </a:pPr>
            <a:r>
              <a:rPr lang="pt-BR" sz="1200" b="1" dirty="0">
                <a:solidFill>
                  <a:srgbClr val="FF0000"/>
                </a:solidFill>
              </a:rPr>
              <a:t>TEMA ARQUIVADO: 5.8 - Regularização de produtos de higiene pessoal descartáveis destinados ao asseio corporal (CCOSM/GHCOS)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5.9 - Regularização de repelentes de insetos (CCOSM/GHCOS)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TEMA ARQUIVADO: 5.10 - Regularização de protetores solares (CCOSM/GHCOS)</a:t>
            </a:r>
          </a:p>
          <a:p>
            <a:pPr algn="just">
              <a:spcBef>
                <a:spcPts val="800"/>
              </a:spcBef>
            </a:pPr>
            <a:r>
              <a:rPr lang="pt-BR" sz="1200" b="1" dirty="0">
                <a:solidFill>
                  <a:srgbClr val="0070C0"/>
                </a:solidFill>
              </a:rPr>
              <a:t>TEMA INCLUÍDO: </a:t>
            </a:r>
            <a:r>
              <a:rPr lang="pt-BR" sz="1200" dirty="0">
                <a:solidFill>
                  <a:srgbClr val="0070C0"/>
                </a:solidFill>
              </a:rPr>
              <a:t>5.11 - Regularização de produtos orgânicos para higiene pessoal, cosméticos e perfumes (CCOSM/GHCOS)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A6C88AE-BFE2-4943-9928-4EAF8F842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1" y="0"/>
            <a:ext cx="2473687" cy="148590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18E6560-0FC7-4BB7-9D9A-C1945ACF9800}"/>
              </a:ext>
            </a:extLst>
          </p:cNvPr>
          <p:cNvSpPr txBox="1"/>
          <p:nvPr/>
        </p:nvSpPr>
        <p:spPr>
          <a:xfrm>
            <a:off x="4079879" y="904731"/>
            <a:ext cx="247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solidFill>
                  <a:srgbClr val="7030A0"/>
                </a:solidFill>
              </a:rPr>
              <a:t>Acesse o acompanhamento dos </a:t>
            </a:r>
            <a:r>
              <a:rPr lang="pt-BR" sz="1400" dirty="0">
                <a:solidFill>
                  <a:srgbClr val="7030A0"/>
                </a:solidFill>
                <a:hlinkClick r:id="rId3"/>
              </a:rPr>
              <a:t>temas de Cosméticos</a:t>
            </a:r>
            <a:r>
              <a:rPr lang="pt-BR" sz="1400" dirty="0">
                <a:solidFill>
                  <a:srgbClr val="7030A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97367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ta: Pentágono 4">
            <a:extLst>
              <a:ext uri="{FF2B5EF4-FFF2-40B4-BE49-F238E27FC236}">
                <a16:creationId xmlns:a16="http://schemas.microsoft.com/office/drawing/2014/main" id="{A9E220B3-785E-42E0-A6C6-9E40705E2D6C}"/>
              </a:ext>
            </a:extLst>
          </p:cNvPr>
          <p:cNvSpPr/>
          <p:nvPr/>
        </p:nvSpPr>
        <p:spPr>
          <a:xfrm rot="5400000">
            <a:off x="-4495800" y="4495800"/>
            <a:ext cx="9779000" cy="787400"/>
          </a:xfrm>
          <a:prstGeom prst="homePlate">
            <a:avLst/>
          </a:prstGeom>
          <a:solidFill>
            <a:srgbClr val="A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EF5871F-66B8-4072-9B8E-4530B67A2744}"/>
              </a:ext>
            </a:extLst>
          </p:cNvPr>
          <p:cNvSpPr txBox="1"/>
          <p:nvPr/>
        </p:nvSpPr>
        <p:spPr>
          <a:xfrm>
            <a:off x="850901" y="1612901"/>
            <a:ext cx="5854700" cy="14055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spcBef>
                <a:spcPts val="800"/>
              </a:spcBef>
            </a:pPr>
            <a:r>
              <a:rPr lang="pt-BR" sz="1200" dirty="0"/>
              <a:t>TEMA CONCLUÍDO: 6.1 - Registro e notificação de insumos farmacêuticos (COIFA/GRMED/GGMED)</a:t>
            </a:r>
          </a:p>
          <a:p>
            <a:pPr algn="just">
              <a:spcBef>
                <a:spcPts val="800"/>
              </a:spcBef>
            </a:pPr>
            <a:r>
              <a:rPr lang="pt-BR" sz="1200" dirty="0"/>
              <a:t>TEMA CONCLUÍDO: 6.2 - Inspeção de Boas Práticas de Fabricação de insumos farmacêuticos (COINS/GIMED/GGFIS)</a:t>
            </a:r>
          </a:p>
          <a:p>
            <a:pPr algn="just">
              <a:spcBef>
                <a:spcPts val="800"/>
              </a:spcBef>
            </a:pPr>
            <a:r>
              <a:rPr lang="pt-BR" sz="1200" b="1" dirty="0">
                <a:solidFill>
                  <a:srgbClr val="FF0000"/>
                </a:solidFill>
                <a:ea typeface="+mn-lt"/>
                <a:cs typeface="+mn-lt"/>
              </a:rPr>
              <a:t>TEMA ARQUIVADO</a:t>
            </a:r>
            <a:r>
              <a:rPr lang="pt-BR" sz="1200" b="1" dirty="0">
                <a:solidFill>
                  <a:srgbClr val="FF0000"/>
                </a:solidFill>
              </a:rPr>
              <a:t>: </a:t>
            </a:r>
            <a:r>
              <a:rPr lang="pt-BR" sz="1200" dirty="0">
                <a:solidFill>
                  <a:srgbClr val="FF0000"/>
                </a:solidFill>
              </a:rPr>
              <a:t>6.3 </a:t>
            </a:r>
            <a:r>
              <a:rPr lang="pt-BR" sz="1200" b="1" dirty="0">
                <a:solidFill>
                  <a:srgbClr val="FF0000"/>
                </a:solidFill>
              </a:rPr>
              <a:t>- </a:t>
            </a:r>
            <a:r>
              <a:rPr lang="pt-BR" sz="1200" dirty="0">
                <a:solidFill>
                  <a:srgbClr val="FF0000"/>
                </a:solidFill>
              </a:rPr>
              <a:t>Cadastro de fabricantes nacionais de insumos farmacêuticos ativos (COINS/GIMED/GGFIS)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E5315C9-6F56-4234-A755-09605088E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14" y="0"/>
            <a:ext cx="2473637" cy="14859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9ED91F8-697B-41E6-B1DB-6FE2AEB6BF66}"/>
              </a:ext>
            </a:extLst>
          </p:cNvPr>
          <p:cNvSpPr txBox="1"/>
          <p:nvPr/>
        </p:nvSpPr>
        <p:spPr>
          <a:xfrm>
            <a:off x="4079879" y="904731"/>
            <a:ext cx="247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solidFill>
                  <a:schemeClr val="accent1"/>
                </a:solidFill>
              </a:rPr>
              <a:t>Acesse o acompanhamento dos </a:t>
            </a:r>
            <a:r>
              <a:rPr lang="pt-BR" sz="1400" dirty="0">
                <a:solidFill>
                  <a:schemeClr val="accent1"/>
                </a:solidFill>
                <a:hlinkClick r:id="rId3"/>
              </a:rPr>
              <a:t>temas de Insumos</a:t>
            </a:r>
            <a:r>
              <a:rPr lang="pt-BR" sz="1400" dirty="0">
                <a:solidFill>
                  <a:schemeClr val="accent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35084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ta: Pentágono 4">
            <a:extLst>
              <a:ext uri="{FF2B5EF4-FFF2-40B4-BE49-F238E27FC236}">
                <a16:creationId xmlns:a16="http://schemas.microsoft.com/office/drawing/2014/main" id="{A9E220B3-785E-42E0-A6C6-9E40705E2D6C}"/>
              </a:ext>
            </a:extLst>
          </p:cNvPr>
          <p:cNvSpPr/>
          <p:nvPr/>
        </p:nvSpPr>
        <p:spPr>
          <a:xfrm rot="5400000">
            <a:off x="-4495800" y="4495800"/>
            <a:ext cx="9779000" cy="787400"/>
          </a:xfrm>
          <a:prstGeom prst="homePlate">
            <a:avLst/>
          </a:prstGeom>
          <a:solidFill>
            <a:srgbClr val="4AB0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EF5871F-66B8-4072-9B8E-4530B67A2744}"/>
              </a:ext>
            </a:extLst>
          </p:cNvPr>
          <p:cNvSpPr txBox="1"/>
          <p:nvPr/>
        </p:nvSpPr>
        <p:spPr>
          <a:xfrm>
            <a:off x="850901" y="1612901"/>
            <a:ext cx="5854700" cy="8376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spcBef>
                <a:spcPts val="800"/>
              </a:spcBef>
            </a:pPr>
            <a:r>
              <a:rPr lang="pt-BR" sz="1100" dirty="0">
                <a:solidFill>
                  <a:srgbClr val="FF0000"/>
                </a:solidFill>
              </a:rPr>
              <a:t>TEMA MANTIDO NA AR, MAS COM UM DOS PROCESSOS ARQUIVADO: </a:t>
            </a:r>
            <a:r>
              <a:rPr lang="pt-BR" sz="1100" dirty="0"/>
              <a:t>7.1 - Registro, pós-registro e notificação de medicamentos (normas gerais) (GGMED)</a:t>
            </a:r>
          </a:p>
          <a:p>
            <a:pPr algn="just">
              <a:spcBef>
                <a:spcPts val="800"/>
              </a:spcBef>
            </a:pPr>
            <a:r>
              <a:rPr lang="pt-BR" sz="1100" dirty="0"/>
              <a:t>7.2 - Medicamentos de baixo risco sujeitos a notificação simplificada (GMESP/GGMED)</a:t>
            </a:r>
          </a:p>
          <a:p>
            <a:pPr algn="just">
              <a:spcBef>
                <a:spcPts val="800"/>
              </a:spcBef>
            </a:pPr>
            <a:r>
              <a:rPr lang="pt-BR" sz="1100" b="1" dirty="0">
                <a:solidFill>
                  <a:srgbClr val="FF0000"/>
                </a:solidFill>
                <a:ea typeface="+mn-lt"/>
                <a:cs typeface="+mn-lt"/>
              </a:rPr>
              <a:t>TEMA ARQUIVADO</a:t>
            </a:r>
            <a:r>
              <a:rPr lang="pt-BR" sz="1100" b="1" dirty="0">
                <a:solidFill>
                  <a:srgbClr val="FF0000"/>
                </a:solidFill>
              </a:rPr>
              <a:t>:  </a:t>
            </a:r>
            <a:r>
              <a:rPr lang="pt-BR" sz="1100" dirty="0">
                <a:solidFill>
                  <a:srgbClr val="FF0000"/>
                </a:solidFill>
              </a:rPr>
              <a:t>7.3 - Registro e pós-registro de medicamentos produzidos mediante parcerias de desenvolvimento produtivo de tecnologias estratégicas definidas pelo Ministério da Saúde (GGFIS) </a:t>
            </a:r>
          </a:p>
          <a:p>
            <a:pPr algn="just">
              <a:spcBef>
                <a:spcPts val="800"/>
              </a:spcBef>
            </a:pPr>
            <a:r>
              <a:rPr lang="pt-BR" sz="1100" dirty="0"/>
              <a:t>7.4 - Registro e pós-registro de produtos biológicos (GPBIO/GGMED)</a:t>
            </a:r>
          </a:p>
          <a:p>
            <a:pPr algn="just">
              <a:spcBef>
                <a:spcPts val="800"/>
              </a:spcBef>
            </a:pPr>
            <a:r>
              <a:rPr lang="pt-BR" sz="1100" dirty="0"/>
              <a:t>TEMA CONCLUÍDO: 7.5 - Registro e pós-registro de extratos e produtos alergênicos para fins de diagnóstico ou terapêutico (GPBIO/GGMED)</a:t>
            </a:r>
          </a:p>
          <a:p>
            <a:pPr algn="just">
              <a:spcBef>
                <a:spcPts val="800"/>
              </a:spcBef>
            </a:pPr>
            <a:r>
              <a:rPr lang="pt-BR" sz="1100" dirty="0"/>
              <a:t>7.6 - Registro de produtos </a:t>
            </a:r>
            <a:r>
              <a:rPr lang="pt-BR" sz="1100" dirty="0" err="1"/>
              <a:t>radiofármacos</a:t>
            </a:r>
            <a:r>
              <a:rPr lang="pt-BR" sz="1100" dirty="0"/>
              <a:t> (GPBIO/GGMED)</a:t>
            </a:r>
          </a:p>
          <a:p>
            <a:pPr algn="just">
              <a:spcBef>
                <a:spcPts val="800"/>
              </a:spcBef>
            </a:pPr>
            <a:r>
              <a:rPr lang="pt-BR" sz="1100" dirty="0"/>
              <a:t>TEMA CONCLUÍDO: 7.7 - Registro, pós-registro de medicamentos dinamizados (GMESP/GGMED)</a:t>
            </a:r>
          </a:p>
          <a:p>
            <a:pPr algn="just">
              <a:spcBef>
                <a:spcPts val="800"/>
              </a:spcBef>
            </a:pPr>
            <a:r>
              <a:rPr lang="pt-BR" sz="1100" dirty="0"/>
              <a:t>7.8 - Registro e notificação de gases medicinais (GMESP/GGMED)</a:t>
            </a:r>
          </a:p>
          <a:p>
            <a:pPr algn="just">
              <a:spcBef>
                <a:spcPts val="800"/>
              </a:spcBef>
            </a:pPr>
            <a:r>
              <a:rPr lang="pt-BR" sz="1100" dirty="0"/>
              <a:t>7.9 - Metodologias de controle de qualidade, segurança e eficácia de medicamentos (CETER/GESEF e GRMED/GGMED)</a:t>
            </a:r>
          </a:p>
          <a:p>
            <a:pPr algn="just">
              <a:spcBef>
                <a:spcPts val="800"/>
              </a:spcBef>
            </a:pPr>
            <a:r>
              <a:rPr lang="pt-BR" sz="1100" dirty="0"/>
              <a:t>7.10 - Bula e Rotulagem de Medicamentos (CRMEC/GRMED/GGMED)</a:t>
            </a:r>
          </a:p>
          <a:p>
            <a:pPr algn="just">
              <a:spcBef>
                <a:spcPts val="800"/>
              </a:spcBef>
            </a:pPr>
            <a:r>
              <a:rPr lang="pt-BR" sz="1100" b="1" dirty="0">
                <a:solidFill>
                  <a:srgbClr val="FF0000"/>
                </a:solidFill>
                <a:ea typeface="+mn-lt"/>
                <a:cs typeface="+mn-lt"/>
              </a:rPr>
              <a:t>TEMA ARQUIVADO</a:t>
            </a:r>
            <a:r>
              <a:rPr lang="pt-BR" sz="1100" b="1" dirty="0">
                <a:solidFill>
                  <a:srgbClr val="FF0000"/>
                </a:solidFill>
              </a:rPr>
              <a:t>: </a:t>
            </a:r>
            <a:r>
              <a:rPr lang="pt-BR" sz="1100" dirty="0">
                <a:solidFill>
                  <a:srgbClr val="FF0000"/>
                </a:solidFill>
              </a:rPr>
              <a:t>7.11 - Promoção comercial e publicidade de medicamentos (GIMED/GGFIS)</a:t>
            </a:r>
            <a:r>
              <a:rPr lang="pt-BR" sz="1100" dirty="0"/>
              <a:t> </a:t>
            </a:r>
            <a:endParaRPr lang="pt-BR" sz="1100" dirty="0">
              <a:ea typeface="+mn-lt"/>
              <a:cs typeface="+mn-lt"/>
            </a:endParaRPr>
          </a:p>
          <a:p>
            <a:pPr algn="just">
              <a:spcBef>
                <a:spcPts val="800"/>
              </a:spcBef>
            </a:pPr>
            <a:r>
              <a:rPr lang="pt-BR" sz="1100" dirty="0"/>
              <a:t>TEMA CONCLUÍDO: 7.12 - Boas práticas de distribuição, armazenamento e transporte de medicamentos (GIMED/GGFIS)</a:t>
            </a:r>
          </a:p>
          <a:p>
            <a:pPr algn="just">
              <a:spcBef>
                <a:spcPts val="800"/>
              </a:spcBef>
            </a:pPr>
            <a:r>
              <a:rPr lang="pt-BR" sz="1100" dirty="0"/>
              <a:t>TEMA CONCLUÍDO: 7.13 - Terceirização de etapas de produção, de análise de controle de qualidade e de armazenamento de medicamentos (GIMED/GGFIS)</a:t>
            </a:r>
          </a:p>
          <a:p>
            <a:pPr algn="just">
              <a:spcBef>
                <a:spcPts val="800"/>
              </a:spcBef>
            </a:pPr>
            <a:r>
              <a:rPr lang="pt-BR" sz="1100" dirty="0"/>
              <a:t>7.14 - Boas práticas de armazenamento, distribuição e transporte de gases medicinais (GIMED/GGFIS)</a:t>
            </a:r>
          </a:p>
          <a:p>
            <a:pPr algn="just">
              <a:spcBef>
                <a:spcPts val="800"/>
              </a:spcBef>
            </a:pPr>
            <a:r>
              <a:rPr lang="pt-BR" sz="1100" dirty="0"/>
              <a:t>TEMA ARQUIVADO: 7.15 - Boas práticas de manipulação de preparações magistrais e oficinais para uso humano (GIMED/GGFIS)</a:t>
            </a:r>
          </a:p>
          <a:p>
            <a:pPr algn="just">
              <a:spcBef>
                <a:spcPts val="800"/>
              </a:spcBef>
            </a:pPr>
            <a:r>
              <a:rPr lang="pt-BR" sz="1100" dirty="0"/>
              <a:t>7.16 - Farmacovigilância (GFARM/GGMON)</a:t>
            </a:r>
          </a:p>
          <a:p>
            <a:pPr algn="just">
              <a:spcBef>
                <a:spcPts val="800"/>
              </a:spcBef>
            </a:pPr>
            <a:r>
              <a:rPr lang="pt-BR" sz="1100" dirty="0"/>
              <a:t>7.17 - Fármacos candidatos à </a:t>
            </a:r>
            <a:r>
              <a:rPr lang="pt-BR" sz="1100" dirty="0" err="1"/>
              <a:t>bioisenção</a:t>
            </a:r>
            <a:r>
              <a:rPr lang="pt-BR" sz="1100" dirty="0"/>
              <a:t>  (GGMED)</a:t>
            </a:r>
          </a:p>
          <a:p>
            <a:pPr algn="just">
              <a:spcBef>
                <a:spcPts val="800"/>
              </a:spcBef>
            </a:pPr>
            <a:r>
              <a:rPr lang="pt-BR" sz="1100" dirty="0"/>
              <a:t>7.18 - Atualização das indicações terapêuticas para registro e notificação de medicamentos dinamizados (GMESP/GGMED)</a:t>
            </a:r>
          </a:p>
          <a:p>
            <a:pPr algn="just">
              <a:spcBef>
                <a:spcPts val="800"/>
              </a:spcBef>
            </a:pPr>
            <a:r>
              <a:rPr lang="pt-BR" sz="1100" dirty="0"/>
              <a:t>7.19 - Produtos sujeitos à vigilância sanitária considerados de uso tradicional (GMESP/GGMED)</a:t>
            </a:r>
          </a:p>
          <a:p>
            <a:pPr algn="just">
              <a:spcBef>
                <a:spcPts val="800"/>
              </a:spcBef>
            </a:pPr>
            <a:r>
              <a:rPr lang="pt-BR" sz="1100" b="1" dirty="0">
                <a:solidFill>
                  <a:srgbClr val="FF0000"/>
                </a:solidFill>
                <a:ea typeface="+mn-lt"/>
                <a:cs typeface="+mn-lt"/>
              </a:rPr>
              <a:t>TEMA ARQUIVADO</a:t>
            </a:r>
            <a:r>
              <a:rPr lang="pt-BR" sz="1100" b="1" dirty="0">
                <a:solidFill>
                  <a:srgbClr val="FF0000"/>
                </a:solidFill>
              </a:rPr>
              <a:t>: </a:t>
            </a:r>
            <a:r>
              <a:rPr lang="pt-BR" sz="1100" dirty="0">
                <a:solidFill>
                  <a:srgbClr val="FF0000"/>
                </a:solidFill>
              </a:rPr>
              <a:t>7.20 - Procedimentos para descontinuação de fabricação ou importação de medicamentos, bem como para reativação (GIMED/GGFIS)</a:t>
            </a:r>
          </a:p>
          <a:p>
            <a:pPr algn="just">
              <a:spcBef>
                <a:spcPts val="800"/>
              </a:spcBef>
            </a:pPr>
            <a:r>
              <a:rPr lang="pt-BR" sz="1100" dirty="0"/>
              <a:t>7.21 - Boas práticas de fabricação de medicamentos (COIME/GIMED/GGFIS)</a:t>
            </a:r>
          </a:p>
          <a:p>
            <a:pPr algn="just">
              <a:spcBef>
                <a:spcPts val="800"/>
              </a:spcBef>
            </a:pPr>
            <a:r>
              <a:rPr lang="pt-BR" sz="1100" b="1" dirty="0">
                <a:solidFill>
                  <a:srgbClr val="FF0000"/>
                </a:solidFill>
                <a:ea typeface="+mn-lt"/>
                <a:cs typeface="+mn-lt"/>
              </a:rPr>
              <a:t>TEMA ARQUIVADO</a:t>
            </a:r>
            <a:r>
              <a:rPr lang="pt-BR" sz="1100" b="1" dirty="0">
                <a:solidFill>
                  <a:srgbClr val="FF0000"/>
                </a:solidFill>
              </a:rPr>
              <a:t>:  </a:t>
            </a:r>
            <a:r>
              <a:rPr lang="pt-BR" sz="1100" dirty="0">
                <a:solidFill>
                  <a:srgbClr val="FF0000"/>
                </a:solidFill>
              </a:rPr>
              <a:t>7.22 - Procedimentos para importação/exportação de medicamentos (GGFIS) </a:t>
            </a:r>
          </a:p>
          <a:p>
            <a:pPr algn="just">
              <a:spcBef>
                <a:spcPts val="800"/>
              </a:spcBef>
            </a:pPr>
            <a:r>
              <a:rPr lang="pt-BR" sz="1100" dirty="0"/>
              <a:t>7.23- Atualização da Lista de Medicamentos Isentos de Prescrição (LMIP)</a:t>
            </a:r>
            <a:endParaRPr lang="pt-BR" sz="1100" dirty="0">
              <a:cs typeface="Calibri"/>
            </a:endParaRPr>
          </a:p>
          <a:p>
            <a:pPr algn="just">
              <a:spcBef>
                <a:spcPts val="800"/>
              </a:spcBef>
            </a:pPr>
            <a:endParaRPr lang="pt-BR" sz="1100" dirty="0">
              <a:solidFill>
                <a:srgbClr val="0070C0"/>
              </a:solidFill>
              <a:cs typeface="Calibri" panose="020F0502020204030204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9C14B85-1253-4EAB-BC31-857A8E5F3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2" y="117476"/>
            <a:ext cx="2427288" cy="141800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3487451-7B33-4E6E-8281-6C35C768D841}"/>
              </a:ext>
            </a:extLst>
          </p:cNvPr>
          <p:cNvSpPr txBox="1"/>
          <p:nvPr/>
        </p:nvSpPr>
        <p:spPr>
          <a:xfrm>
            <a:off x="4079879" y="904731"/>
            <a:ext cx="247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solidFill>
                  <a:schemeClr val="accent5"/>
                </a:solidFill>
              </a:rPr>
              <a:t>Acesse o acompanhamento dos </a:t>
            </a:r>
            <a:r>
              <a:rPr lang="pt-BR" sz="1400" dirty="0">
                <a:solidFill>
                  <a:schemeClr val="accent5"/>
                </a:solidFill>
                <a:hlinkClick r:id="rId3"/>
              </a:rPr>
              <a:t>temas de Medicamentos</a:t>
            </a:r>
            <a:r>
              <a:rPr lang="pt-BR" sz="1400" dirty="0">
                <a:solidFill>
                  <a:schemeClr val="accent5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997450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EA23B54B4C11D478B02E3F24C9EDF15" ma:contentTypeVersion="14" ma:contentTypeDescription="Crie um novo documento." ma:contentTypeScope="" ma:versionID="37491d6e8420d49fb79d82ae9ebbfe0e">
  <xsd:schema xmlns:xsd="http://www.w3.org/2001/XMLSchema" xmlns:xs="http://www.w3.org/2001/XMLSchema" xmlns:p="http://schemas.microsoft.com/office/2006/metadata/properties" xmlns:ns2="3358cef2-5e33-4382-9f34-ebdf29ebf261" xmlns:ns3="1b481078-05fd-4425-adfc-5f858dcaa140" targetNamespace="http://schemas.microsoft.com/office/2006/metadata/properties" ma:root="true" ma:fieldsID="057e750c4d535c96f58e52cbf430dedd" ns2:_="" ns3:_="">
    <xsd:import namespace="3358cef2-5e33-4382-9f34-ebdf29ebf261"/>
    <xsd:import namespace="1b481078-05fd-4425-adfc-5f858dcaa14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58cef2-5e33-4382-9f34-ebdf29ebf26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481078-05fd-4425-adfc-5f858dcaa1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4000CD-92DC-4921-92E8-6E03890E2D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39AB37-A99E-4BF9-95C9-6F260E6CD2C7}">
  <ds:schemaRefs>
    <ds:schemaRef ds:uri="http://purl.org/dc/elements/1.1/"/>
    <ds:schemaRef ds:uri="3358cef2-5e33-4382-9f34-ebdf29ebf261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1b481078-05fd-4425-adfc-5f858dcaa140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F721B4D-4C66-4109-A445-D900A87C8D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58cef2-5e33-4382-9f34-ebdf29ebf261"/>
    <ds:schemaRef ds:uri="1b481078-05fd-4425-adfc-5f858dcaa1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9697</TotalTime>
  <Words>3200</Words>
  <Application>Microsoft Office PowerPoint</Application>
  <PresentationFormat>Papel A4 (210 x 297 mm)</PresentationFormat>
  <Paragraphs>209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Joao Pedro Pietrzaki Cerutti</dc:creator>
  <cp:lastModifiedBy>Renata Regina Leite de Assis</cp:lastModifiedBy>
  <cp:revision>136</cp:revision>
  <cp:lastPrinted>2018-11-26T15:54:01Z</cp:lastPrinted>
  <dcterms:created xsi:type="dcterms:W3CDTF">2018-10-15T22:49:08Z</dcterms:created>
  <dcterms:modified xsi:type="dcterms:W3CDTF">2020-07-22T21:58:52Z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0x0101003EA23B54B4C11D478B02E3F24C9EDF15</vt:lpwstr>
  </property>
  <property fmtid="{D5CDD505-2E9C-101B-9397-08002B2CF9AE}" pid="3" name="Assunto">
    <vt:lpwstr>Digite a Opção 2</vt:lpwstr>
  </property>
  <property fmtid="{D5CDD505-2E9C-101B-9397-08002B2CF9AE}" pid="4" name="MSIP_Label_12859fa3-9453-4a19-967a-efaacd70c39f_Enabled">
    <vt:lpwstr>True</vt:lpwstr>
  </property>
  <property fmtid="{D5CDD505-2E9C-101B-9397-08002B2CF9AE}" pid="5" name="MSIP_Label_12859fa3-9453-4a19-967a-efaacd70c39f_SiteId">
    <vt:lpwstr>b67af23f-c3f3-4d35-80c7-b7085f5edd81</vt:lpwstr>
  </property>
  <property fmtid="{D5CDD505-2E9C-101B-9397-08002B2CF9AE}" pid="6" name="MSIP_Label_12859fa3-9453-4a19-967a-efaacd70c39f_Owner">
    <vt:lpwstr>Renata.Assis@anvisa.gov.br</vt:lpwstr>
  </property>
  <property fmtid="{D5CDD505-2E9C-101B-9397-08002B2CF9AE}" pid="7" name="MSIP_Label_12859fa3-9453-4a19-967a-efaacd70c39f_SetDate">
    <vt:lpwstr>2019-06-18T14:54:46.7773189Z</vt:lpwstr>
  </property>
  <property fmtid="{D5CDD505-2E9C-101B-9397-08002B2CF9AE}" pid="8" name="MSIP_Label_12859fa3-9453-4a19-967a-efaacd70c39f_Name">
    <vt:lpwstr>Publica</vt:lpwstr>
  </property>
  <property fmtid="{D5CDD505-2E9C-101B-9397-08002B2CF9AE}" pid="9" name="MSIP_Label_12859fa3-9453-4a19-967a-efaacd70c39f_Application">
    <vt:lpwstr>Microsoft Azure Information Protection</vt:lpwstr>
  </property>
  <property fmtid="{D5CDD505-2E9C-101B-9397-08002B2CF9AE}" pid="10" name="MSIP_Label_12859fa3-9453-4a19-967a-efaacd70c39f_ActionId">
    <vt:lpwstr>666a211e-d313-405e-ba86-b7392e8bae45</vt:lpwstr>
  </property>
  <property fmtid="{D5CDD505-2E9C-101B-9397-08002B2CF9AE}" pid="11" name="MSIP_Label_12859fa3-9453-4a19-967a-efaacd70c39f_Extended_MSFT_Method">
    <vt:lpwstr>Manual</vt:lpwstr>
  </property>
  <property fmtid="{D5CDD505-2E9C-101B-9397-08002B2CF9AE}" pid="12" name="Sensitivity">
    <vt:lpwstr>Publica</vt:lpwstr>
  </property>
</Properties>
</file>