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6" r:id="rId6"/>
  </p:sldMasterIdLst>
  <p:sldIdLst>
    <p:sldId id="256" r:id="rId7"/>
    <p:sldId id="2221" r:id="rId8"/>
    <p:sldId id="2223" r:id="rId9"/>
    <p:sldId id="2220" r:id="rId10"/>
    <p:sldId id="2213" r:id="rId11"/>
    <p:sldId id="262" r:id="rId12"/>
    <p:sldId id="261" r:id="rId13"/>
    <p:sldId id="260" r:id="rId14"/>
    <p:sldId id="2225" r:id="rId15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707" autoAdjust="0"/>
  </p:normalViewPr>
  <p:slideViewPr>
    <p:cSldViewPr snapToGrid="0">
      <p:cViewPr varScale="1">
        <p:scale>
          <a:sx n="100" d="100"/>
          <a:sy n="100" d="100"/>
        </p:scale>
        <p:origin x="91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730A65E-1414-443F-BAD0-70372109B1C3}"/>
    <pc:docChg chg="delSld modSld">
      <pc:chgData name="" userId="" providerId="" clId="Web-{9730A65E-1414-443F-BAD0-70372109B1C3}" dt="2019-08-05T19:44:27.911" v="65" actId="20577"/>
      <pc:docMkLst>
        <pc:docMk/>
      </pc:docMkLst>
      <pc:sldChg chg="delSp modSp">
        <pc:chgData name="" userId="" providerId="" clId="Web-{9730A65E-1414-443F-BAD0-70372109B1C3}" dt="2019-08-05T19:43:46.177" v="54" actId="20577"/>
        <pc:sldMkLst>
          <pc:docMk/>
          <pc:sldMk cId="0" sldId="256"/>
        </pc:sldMkLst>
        <pc:spChg chg="mod">
          <ac:chgData name="" userId="" providerId="" clId="Web-{9730A65E-1414-443F-BAD0-70372109B1C3}" dt="2019-08-05T19:43:33.411" v="44" actId="20577"/>
          <ac:spMkLst>
            <pc:docMk/>
            <pc:sldMk cId="0" sldId="256"/>
            <ac:spMk id="6" creationId="{5205006B-F962-4D70-8076-429C87E0AB99}"/>
          </ac:spMkLst>
        </pc:spChg>
        <pc:spChg chg="del">
          <ac:chgData name="" userId="" providerId="" clId="Web-{9730A65E-1414-443F-BAD0-70372109B1C3}" dt="2019-08-05T19:43:40.021" v="51"/>
          <ac:spMkLst>
            <pc:docMk/>
            <pc:sldMk cId="0" sldId="256"/>
            <ac:spMk id="7" creationId="{46FA985F-2C3D-4C5D-9F93-4CE59E37F9F6}"/>
          </ac:spMkLst>
        </pc:spChg>
        <pc:spChg chg="del mod">
          <ac:chgData name="" userId="" providerId="" clId="Web-{9730A65E-1414-443F-BAD0-70372109B1C3}" dt="2019-08-05T19:43:39.099" v="50"/>
          <ac:spMkLst>
            <pc:docMk/>
            <pc:sldMk cId="0" sldId="256"/>
            <ac:spMk id="8" creationId="{057EC358-DAA9-4AEA-BE32-F7A232948E65}"/>
          </ac:spMkLst>
        </pc:spChg>
        <pc:spChg chg="del">
          <ac:chgData name="" userId="" providerId="" clId="Web-{9730A65E-1414-443F-BAD0-70372109B1C3}" dt="2019-08-05T19:43:35.739" v="46"/>
          <ac:spMkLst>
            <pc:docMk/>
            <pc:sldMk cId="0" sldId="256"/>
            <ac:spMk id="9" creationId="{DD2421D0-A62B-473E-8819-F788A49BA0DE}"/>
          </ac:spMkLst>
        </pc:spChg>
        <pc:spChg chg="del">
          <ac:chgData name="" userId="" providerId="" clId="Web-{9730A65E-1414-443F-BAD0-70372109B1C3}" dt="2019-08-05T19:43:36.364" v="47"/>
          <ac:spMkLst>
            <pc:docMk/>
            <pc:sldMk cId="0" sldId="256"/>
            <ac:spMk id="10" creationId="{09C51B99-F5B8-4426-9D8A-8B90704754D1}"/>
          </ac:spMkLst>
        </pc:spChg>
        <pc:spChg chg="mod">
          <ac:chgData name="" userId="" providerId="" clId="Web-{9730A65E-1414-443F-BAD0-70372109B1C3}" dt="2019-08-05T19:43:46.177" v="54" actId="20577"/>
          <ac:spMkLst>
            <pc:docMk/>
            <pc:sldMk cId="0" sldId="256"/>
            <ac:spMk id="11" creationId="{B478D64A-6C90-4A88-9200-D300419CECC1}"/>
          </ac:spMkLst>
        </pc:spChg>
      </pc:sldChg>
      <pc:sldChg chg="del">
        <pc:chgData name="" userId="" providerId="" clId="Web-{9730A65E-1414-443F-BAD0-70372109B1C3}" dt="2019-08-05T19:44:08.099" v="61"/>
        <pc:sldMkLst>
          <pc:docMk/>
          <pc:sldMk cId="0" sldId="257"/>
        </pc:sldMkLst>
      </pc:sldChg>
      <pc:sldChg chg="del">
        <pc:chgData name="" userId="" providerId="" clId="Web-{9730A65E-1414-443F-BAD0-70372109B1C3}" dt="2019-08-05T19:44:06.943" v="60"/>
        <pc:sldMkLst>
          <pc:docMk/>
          <pc:sldMk cId="1240468997" sldId="265"/>
        </pc:sldMkLst>
      </pc:sldChg>
      <pc:sldChg chg="del">
        <pc:chgData name="" userId="" providerId="" clId="Web-{9730A65E-1414-443F-BAD0-70372109B1C3}" dt="2019-08-05T19:44:05.989" v="59"/>
        <pc:sldMkLst>
          <pc:docMk/>
          <pc:sldMk cId="0" sldId="2214"/>
        </pc:sldMkLst>
      </pc:sldChg>
      <pc:sldChg chg="modSp">
        <pc:chgData name="" userId="" providerId="" clId="Web-{9730A65E-1414-443F-BAD0-70372109B1C3}" dt="2019-08-05T19:44:27.911" v="64" actId="20577"/>
        <pc:sldMkLst>
          <pc:docMk/>
          <pc:sldMk cId="0" sldId="2225"/>
        </pc:sldMkLst>
        <pc:spChg chg="mod">
          <ac:chgData name="" userId="" providerId="" clId="Web-{9730A65E-1414-443F-BAD0-70372109B1C3}" dt="2019-08-05T19:44:27.911" v="64" actId="20577"/>
          <ac:spMkLst>
            <pc:docMk/>
            <pc:sldMk cId="0" sldId="2225"/>
            <ac:spMk id="6" creationId="{5F153C3D-87E3-4B7D-90BF-6FCE4A6A435B}"/>
          </ac:spMkLst>
        </pc:spChg>
      </pc:sldChg>
      <pc:sldChg chg="del">
        <pc:chgData name="" userId="" providerId="" clId="Web-{9730A65E-1414-443F-BAD0-70372109B1C3}" dt="2019-08-05T19:44:00.927" v="57"/>
        <pc:sldMkLst>
          <pc:docMk/>
          <pc:sldMk cId="778257232" sldId="2226"/>
        </pc:sldMkLst>
      </pc:sldChg>
      <pc:sldChg chg="del">
        <pc:chgData name="" userId="" providerId="" clId="Web-{9730A65E-1414-443F-BAD0-70372109B1C3}" dt="2019-08-05T19:44:02.255" v="58"/>
        <pc:sldMkLst>
          <pc:docMk/>
          <pc:sldMk cId="2008525293" sldId="222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[results-survey127279 - Documento editado.xlsx]Planilha4!Tabela dinâmica5</c:name>
    <c:fmtId val="6"/>
  </c:pivotSource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</c:pivotFmts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Planilha4!$B$3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Planilha4!$A$4:$A$6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Planilha4!$B$4:$B$6</c:f>
              <c:numCache>
                <c:formatCode>General</c:formatCode>
                <c:ptCount val="2"/>
                <c:pt idx="0">
                  <c:v>485</c:v>
                </c:pt>
                <c:pt idx="1">
                  <c:v>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CF-4CE8-BDC6-EF3F786A5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2245184"/>
        <c:axId val="902241904"/>
        <c:axId val="0"/>
      </c:bar3DChart>
      <c:catAx>
        <c:axId val="90224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02241904"/>
        <c:crosses val="autoZero"/>
        <c:auto val="1"/>
        <c:lblAlgn val="ctr"/>
        <c:lblOffset val="100"/>
        <c:noMultiLvlLbl val="0"/>
      </c:catAx>
      <c:valAx>
        <c:axId val="90224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022451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08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EF3E018A-54EE-4A54-BD1F-50ADFC03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6BDCBAD-557C-4B2E-9066-6410885C67FF}" type="datetimeFigureOut">
              <a:rPr lang="pt-BR"/>
              <a:pPr>
                <a:defRPr/>
              </a:pPr>
              <a:t>13/08/2019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0C748C48-C09A-4556-B8B4-048AAFB64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BA18FE3D-4351-4E13-BCF9-2FC5622F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C724D64-565C-4EAA-B77D-4375F8B15E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78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74694B9-6995-4FF4-AF0F-F41FEA731A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57481B6-C902-44C3-B673-1273E95FC323}" type="datetimeFigureOut">
              <a:rPr lang="pt-BR"/>
              <a:pPr>
                <a:defRPr/>
              </a:pPr>
              <a:t>13/08/2019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9FF27FD-F2AD-42AE-8087-D008E3E27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6B33250-DF28-4190-817E-AFFE3E864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53F180-9DE5-4006-9718-FED03E23A3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18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A6C3B-003B-4470-8341-B624C80AB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7F678F-DB71-4AAC-9628-25C6181F9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5823BD-23BF-4250-9A70-486CBB098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8E16-3486-4963-B2E9-907DBA1ECE4B}" type="datetimeFigureOut">
              <a:rPr lang="pt-BR" smtClean="0"/>
              <a:t>13/08/2019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114F4E-5A7E-468C-A06B-FB0341B3B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8025BA-76A9-45EA-A6A7-B98E632C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98A0-6211-4FF3-9E2E-8AA4384CAF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60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1F217-B93D-41D7-91D3-022D8B38C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6D256F-30CA-4178-9FC8-764FC0B3E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7472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22271-129B-4E6E-B26C-9AB34DC97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3B87E8-0EEC-4C4D-B448-EE6BB88DE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902232-3C62-487B-AEC6-F1AE7B5DF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72359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78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53218451-9237-427E-B1A3-F7350E5014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A48FD41-EA27-4126-8F92-10DF0F15CD75}" type="datetimeFigureOut">
              <a:rPr lang="pt-BR"/>
              <a:pPr>
                <a:defRPr/>
              </a:pPr>
              <a:t>13/08/2019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E6D0E610-177C-4406-9FF4-12061FE19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B6C9CDA6-7808-4888-851B-882CBCCF2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AE27AF-3E0C-4996-A42A-81C6D8AC16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9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466B2BF-874B-4AF3-B8DC-6887C72D1C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FCE9A2E-BB2C-439A-A82F-8B5823C23D9D}" type="datetimeFigureOut">
              <a:rPr lang="pt-BR"/>
              <a:pPr>
                <a:defRPr/>
              </a:pPr>
              <a:t>13/08/2019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74A4F19-1848-41C6-8964-3490354B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B5A0B8B-3A08-4E4A-9974-3B47E2810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8CBED6-6C33-454B-BEBE-F7B0B72B7D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99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F2883936-7FFD-4342-BECA-55902F5E08E0}"/>
              </a:ext>
            </a:extLst>
          </p:cNvPr>
          <p:cNvSpPr/>
          <p:nvPr userDrawn="1"/>
        </p:nvSpPr>
        <p:spPr>
          <a:xfrm>
            <a:off x="-1588" y="1825625"/>
            <a:ext cx="12193588" cy="5032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65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noFill/>
            </a:endParaRPr>
          </a:p>
        </p:txBody>
      </p:sp>
      <p:pic>
        <p:nvPicPr>
          <p:cNvPr id="1027" name="Imagem 6">
            <a:extLst>
              <a:ext uri="{FF2B5EF4-FFF2-40B4-BE49-F238E27FC236}">
                <a16:creationId xmlns:a16="http://schemas.microsoft.com/office/drawing/2014/main" id="{15EAC8C3-5A5E-42F0-A31D-F65BC69FCC1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64795"/>
          <a:stretch>
            <a:fillRect/>
          </a:stretch>
        </p:blipFill>
        <p:spPr bwMode="auto">
          <a:xfrm>
            <a:off x="-1588" y="6502400"/>
            <a:ext cx="121935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m 7">
            <a:extLst>
              <a:ext uri="{FF2B5EF4-FFF2-40B4-BE49-F238E27FC236}">
                <a16:creationId xmlns:a16="http://schemas.microsoft.com/office/drawing/2014/main" id="{A378E21D-425A-498B-B700-8A0F04AD9F8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59386"/>
          <a:stretch>
            <a:fillRect/>
          </a:stretch>
        </p:blipFill>
        <p:spPr bwMode="auto">
          <a:xfrm>
            <a:off x="-1588" y="0"/>
            <a:ext cx="12193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m 10">
            <a:extLst>
              <a:ext uri="{FF2B5EF4-FFF2-40B4-BE49-F238E27FC236}">
                <a16:creationId xmlns:a16="http://schemas.microsoft.com/office/drawing/2014/main" id="{9E0EE6E6-4F25-4E93-9EB6-F7A79AC131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9888"/>
            <a:ext cx="11572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m 11">
            <a:extLst>
              <a:ext uri="{FF2B5EF4-FFF2-40B4-BE49-F238E27FC236}">
                <a16:creationId xmlns:a16="http://schemas.microsoft.com/office/drawing/2014/main" id="{061FC86B-EA4A-45AF-B88E-D8BC6418B5D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6015038"/>
            <a:ext cx="21764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m 5">
            <a:extLst>
              <a:ext uri="{FF2B5EF4-FFF2-40B4-BE49-F238E27FC236}">
                <a16:creationId xmlns:a16="http://schemas.microsoft.com/office/drawing/2014/main" id="{CD9B6BF6-35BF-45FB-B56A-908ADDEF915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9888"/>
            <a:ext cx="1158875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70" r:id="rId4"/>
    <p:sldLayoutId id="2147483671" r:id="rId5"/>
    <p:sldLayoutId id="2147483672" r:id="rId6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F10033D5-5D54-4DFD-B29A-D014ED8895C7}"/>
              </a:ext>
            </a:extLst>
          </p:cNvPr>
          <p:cNvSpPr/>
          <p:nvPr userDrawn="1"/>
        </p:nvSpPr>
        <p:spPr>
          <a:xfrm>
            <a:off x="-1588" y="584200"/>
            <a:ext cx="12193588" cy="6273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65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noFill/>
            </a:endParaRPr>
          </a:p>
        </p:txBody>
      </p:sp>
      <p:pic>
        <p:nvPicPr>
          <p:cNvPr id="2051" name="Imagem 6">
            <a:extLst>
              <a:ext uri="{FF2B5EF4-FFF2-40B4-BE49-F238E27FC236}">
                <a16:creationId xmlns:a16="http://schemas.microsoft.com/office/drawing/2014/main" id="{9B92662A-38F6-4085-95D2-27E63D42A2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64795"/>
          <a:stretch>
            <a:fillRect/>
          </a:stretch>
        </p:blipFill>
        <p:spPr bwMode="auto">
          <a:xfrm>
            <a:off x="-1588" y="6502400"/>
            <a:ext cx="121935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7">
            <a:extLst>
              <a:ext uri="{FF2B5EF4-FFF2-40B4-BE49-F238E27FC236}">
                <a16:creationId xmlns:a16="http://schemas.microsoft.com/office/drawing/2014/main" id="{2A97582F-AB28-4B2A-91A7-66A7950358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59386"/>
          <a:stretch>
            <a:fillRect/>
          </a:stretch>
        </p:blipFill>
        <p:spPr bwMode="auto">
          <a:xfrm>
            <a:off x="-1588" y="0"/>
            <a:ext cx="12193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10">
            <a:extLst>
              <a:ext uri="{FF2B5EF4-FFF2-40B4-BE49-F238E27FC236}">
                <a16:creationId xmlns:a16="http://schemas.microsoft.com/office/drawing/2014/main" id="{6ADAA127-D90E-40DF-B553-026E28C37C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9888"/>
            <a:ext cx="11572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m 9">
            <a:extLst>
              <a:ext uri="{FF2B5EF4-FFF2-40B4-BE49-F238E27FC236}">
                <a16:creationId xmlns:a16="http://schemas.microsoft.com/office/drawing/2014/main" id="{116B9AF5-16DE-4CE2-900C-DD2386457FA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9888"/>
            <a:ext cx="1158875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  <p:sldLayoutId id="2147483669" r:id="rId3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grecs@anvisa.gov.b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grecs@anvisa.gov.br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4">
            <a:extLst>
              <a:ext uri="{FF2B5EF4-FFF2-40B4-BE49-F238E27FC236}">
                <a16:creationId xmlns:a16="http://schemas.microsoft.com/office/drawing/2014/main" id="{5205006B-F962-4D70-8076-429C87E0A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241" y="2295177"/>
            <a:ext cx="85518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t-BR" altLang="pt-BR" sz="2800" b="1" dirty="0">
                <a:latin typeface="Verdana"/>
                <a:ea typeface="Verdana"/>
              </a:rPr>
              <a:t>Testes Laboratoriais Remotos em Farmácias</a:t>
            </a:r>
          </a:p>
        </p:txBody>
      </p:sp>
      <p:sp>
        <p:nvSpPr>
          <p:cNvPr id="11" name="Retângulo 5">
            <a:extLst>
              <a:ext uri="{FF2B5EF4-FFF2-40B4-BE49-F238E27FC236}">
                <a16:creationId xmlns:a16="http://schemas.microsoft.com/office/drawing/2014/main" id="{B478D64A-6C90-4A88-9200-D300419C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288" y="5937251"/>
            <a:ext cx="44005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dirty="0">
                <a:latin typeface="Calibri"/>
                <a:cs typeface="Calibri"/>
              </a:rPr>
              <a:t>Brasília, agosto de 2019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2">
            <a:extLst>
              <a:ext uri="{FF2B5EF4-FFF2-40B4-BE49-F238E27FC236}">
                <a16:creationId xmlns:a16="http://schemas.microsoft.com/office/drawing/2014/main" id="{22456965-DFE8-473B-8CF8-A90769D94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05300" y="624619"/>
            <a:ext cx="7886700" cy="903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>
                <a:solidFill>
                  <a:schemeClr val="accent1">
                    <a:lumMod val="50000"/>
                  </a:schemeClr>
                </a:solidFill>
              </a:rPr>
              <a:t>Agenda Regulatória - Anvisa</a:t>
            </a:r>
          </a:p>
        </p:txBody>
      </p:sp>
      <p:sp>
        <p:nvSpPr>
          <p:cNvPr id="4099" name="Espaço Reservado para Conteúdo 3">
            <a:extLst>
              <a:ext uri="{FF2B5EF4-FFF2-40B4-BE49-F238E27FC236}">
                <a16:creationId xmlns:a16="http://schemas.microsoft.com/office/drawing/2014/main" id="{4D18754E-4C32-4816-AE93-70E0D3ED39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48508" y="1955372"/>
            <a:ext cx="9694985" cy="4351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sz="2000" dirty="0"/>
              <a:t>A Agenda Regulatória (AR) é um instrumento de planejamento da atuação regulatória sobre temas prioritários para um determinado período. O principal objetivo da AR é aprimorar o marco regulatório em vigilância sanitária, promovendo a transparência e a previsibilidade tanto para os setores envolvidos quanto para os cidadãos. </a:t>
            </a:r>
          </a:p>
        </p:txBody>
      </p:sp>
      <p:sp>
        <p:nvSpPr>
          <p:cNvPr id="4" name="Espaço Reservado para Conteúdo 4">
            <a:extLst>
              <a:ext uri="{FF2B5EF4-FFF2-40B4-BE49-F238E27FC236}">
                <a16:creationId xmlns:a16="http://schemas.microsoft.com/office/drawing/2014/main" id="{441BF01E-1550-4883-9377-030D4CF1488A}"/>
              </a:ext>
            </a:extLst>
          </p:cNvPr>
          <p:cNvSpPr txBox="1">
            <a:spLocks/>
          </p:cNvSpPr>
          <p:nvPr/>
        </p:nvSpPr>
        <p:spPr>
          <a:xfrm>
            <a:off x="1248508" y="3429000"/>
            <a:ext cx="9694984" cy="4208462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defRPr/>
            </a:pPr>
            <a:endParaRPr lang="pt-BR" sz="2000" dirty="0"/>
          </a:p>
          <a:p>
            <a:pPr marL="552450" lvl="1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pt-BR" sz="1800" dirty="0"/>
              <a:t>15.5 – Requisitos sanitários para funcionamento de laboratórios clínicos e postos de coleta laboratorial (elaboração do AIR) (Processo SEI: 25351.217681/2017-36)</a:t>
            </a:r>
          </a:p>
          <a:p>
            <a:pPr marL="552450" lvl="1" indent="-285750" algn="just" eaLnBrk="1" hangingPunct="1">
              <a:buFont typeface="Wingdings" panose="05000000000000000000" pitchFamily="2" charset="2"/>
              <a:buChar char="Ø"/>
              <a:defRPr/>
            </a:pPr>
            <a:endParaRPr lang="pt-BR" sz="1800" dirty="0"/>
          </a:p>
          <a:p>
            <a:pPr marL="552450" lvl="1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pt-BR" sz="1800" dirty="0"/>
              <a:t>15.9 - Boas práticas em farmácias e drogarias – Tema coordenado pela GGFIS (GGTES responsável pela revisão do Capítulo VI – Serviços Farmacêuticos (elaboração do AIR).</a:t>
            </a:r>
          </a:p>
          <a:p>
            <a:pPr marL="541338" lvl="1" indent="-274638" algn="just" eaLnBrk="1" hangingPunct="1">
              <a:buFont typeface="Wingdings" panose="05000000000000000000" pitchFamily="2" charset="2"/>
              <a:buChar char="Ø"/>
              <a:defRPr/>
            </a:pPr>
            <a:endParaRPr lang="pt-BR" sz="1600" dirty="0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B3CA06F-840E-4241-845D-2C890E9FA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848125"/>
            <a:ext cx="9167813" cy="4534141"/>
          </a:xfrm>
          <a:prstGeom prst="rect">
            <a:avLst/>
          </a:prstGeom>
        </p:spPr>
      </p:pic>
      <p:sp>
        <p:nvSpPr>
          <p:cNvPr id="6146" name="Título 1">
            <a:extLst>
              <a:ext uri="{FF2B5EF4-FFF2-40B4-BE49-F238E27FC236}">
                <a16:creationId xmlns:a16="http://schemas.microsoft.com/office/drawing/2014/main" id="{D2C316FF-262C-4B69-B322-7E8C75F5D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96862" y="669315"/>
            <a:ext cx="7886700" cy="1325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>
                <a:solidFill>
                  <a:schemeClr val="accent1">
                    <a:lumMod val="50000"/>
                  </a:schemeClr>
                </a:solidFill>
              </a:rPr>
              <a:t>Novo Rito Regulatório</a:t>
            </a:r>
            <a:br>
              <a:rPr lang="pt-BR" altLang="pt-BR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altLang="pt-BR" sz="2500" dirty="0">
                <a:solidFill>
                  <a:schemeClr val="accent1">
                    <a:lumMod val="50000"/>
                  </a:schemeClr>
                </a:solidFill>
              </a:rPr>
              <a:t>Portaria 1.741/2018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72324F67-11FC-4107-9AB0-C5DF66B4BD61}"/>
              </a:ext>
            </a:extLst>
          </p:cNvPr>
          <p:cNvSpPr/>
          <p:nvPr/>
        </p:nvSpPr>
        <p:spPr>
          <a:xfrm>
            <a:off x="6772275" y="2525712"/>
            <a:ext cx="2581275" cy="11144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4">
            <a:extLst>
              <a:ext uri="{FF2B5EF4-FFF2-40B4-BE49-F238E27FC236}">
                <a16:creationId xmlns:a16="http://schemas.microsoft.com/office/drawing/2014/main" id="{66AE3192-1B29-4162-A483-CDC8C9C24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14475" y="552449"/>
            <a:ext cx="105156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>
                <a:solidFill>
                  <a:schemeClr val="accent1">
                    <a:lumMod val="50000"/>
                  </a:schemeClr>
                </a:solidFill>
              </a:rPr>
              <a:t>Análise de Impacto Regulatório</a:t>
            </a:r>
            <a:br>
              <a:rPr lang="pt-BR" altLang="pt-BR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altLang="pt-BR" dirty="0">
                <a:solidFill>
                  <a:schemeClr val="accent1">
                    <a:lumMod val="50000"/>
                  </a:schemeClr>
                </a:solidFill>
              </a:rPr>
              <a:t>AIR</a:t>
            </a:r>
          </a:p>
        </p:txBody>
      </p:sp>
      <p:sp>
        <p:nvSpPr>
          <p:cNvPr id="7171" name="Espaço Reservado para Conteúdo 5">
            <a:extLst>
              <a:ext uri="{FF2B5EF4-FFF2-40B4-BE49-F238E27FC236}">
                <a16:creationId xmlns:a16="http://schemas.microsoft.com/office/drawing/2014/main" id="{C9BE965B-EAF6-4D8F-84BA-1B79D8E712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04800" y="1862748"/>
            <a:ext cx="10922977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sz="2000" dirty="0"/>
              <a:t>A Análise de Impacto Regulatório (AIR) é um processo sistemático de gestão regulatória, baseado na melhor evidência disponível, que busca avaliar, a partir da definição de um problema regulatório, os possíveis impactos das opções regulatórias disponíveis para o alcance dos objetivos pretendidos.</a:t>
            </a:r>
          </a:p>
          <a:p>
            <a:endParaRPr lang="pt-BR" altLang="pt-BR" sz="2000" dirty="0"/>
          </a:p>
          <a:p>
            <a:r>
              <a:rPr lang="pt-BR" altLang="pt-BR" sz="2000" dirty="0"/>
              <a:t>As principais fases da AIR são:</a:t>
            </a:r>
          </a:p>
          <a:p>
            <a:r>
              <a:rPr lang="pt-BR" altLang="pt-BR" sz="2000" dirty="0"/>
              <a:t>I – Análise e definição do problema regulatório</a:t>
            </a:r>
          </a:p>
          <a:p>
            <a:r>
              <a:rPr lang="pt-BR" altLang="pt-BR" sz="2000" dirty="0"/>
              <a:t>II – Construção das opções regulatórias</a:t>
            </a:r>
          </a:p>
          <a:p>
            <a:r>
              <a:rPr lang="pt-BR" altLang="pt-BR" sz="2000" dirty="0"/>
              <a:t>III – Identificação e comparação dos impactos das opções regulatórias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b="1" dirty="0"/>
              <a:t>O levantamento de evidências e a consulta aos agentes afetados ocorrem ao longo de todas as fases da AIR, e o ideal é que sejam realizados desde o início da fase de estudos, pois contribuem decisivamente para a robustez do processo regulatório.</a:t>
            </a:r>
          </a:p>
          <a:p>
            <a:endParaRPr lang="pt-BR" altLang="pt-BR" sz="2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92322AD5-9CA0-43F3-BF3D-E456DADEE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62400" y="700088"/>
            <a:ext cx="8229600" cy="1643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28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dirty="0">
                <a:solidFill>
                  <a:schemeClr val="accent1">
                    <a:lumMod val="50000"/>
                  </a:schemeClr>
                </a:solidFill>
              </a:rPr>
              <a:t>Tema 15.5 – laboratórios clínicos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DA0F8A7-FF5D-4787-BA93-1768049654E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720970" y="1874044"/>
            <a:ext cx="10750060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sz="2000" dirty="0"/>
          </a:p>
          <a:p>
            <a:pPr marL="266700" lvl="1" indent="0" algn="just">
              <a:buNone/>
            </a:pPr>
            <a:r>
              <a:rPr lang="pt-BR" altLang="pt-BR" sz="2500" dirty="0">
                <a:latin typeface="Calibri (Corpo)"/>
                <a:ea typeface="Verdana" panose="020B0604030504040204" pitchFamily="34" charset="0"/>
                <a:cs typeface="Verdana" panose="020B0604030504040204" pitchFamily="34" charset="0"/>
              </a:rPr>
              <a:t>Situação atual: em elaboração do relatório preliminar de Avaliação de Impacto Regulatório – AIR</a:t>
            </a:r>
          </a:p>
          <a:p>
            <a:pPr marL="609600" lvl="1" indent="-342900" algn="just">
              <a:buFont typeface="Wingdings" panose="05000000000000000000" pitchFamily="2" charset="2"/>
              <a:buChar char="Ø"/>
            </a:pPr>
            <a:endParaRPr lang="pt-BR" altLang="pt-BR" sz="2500" dirty="0">
              <a:latin typeface="Calibri (Corpo)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09600" lvl="1" indent="-342900" algn="just">
              <a:buFont typeface="Wingdings" panose="05000000000000000000" pitchFamily="2" charset="2"/>
              <a:buChar char="Ø"/>
            </a:pPr>
            <a:r>
              <a:rPr lang="pt-BR" altLang="pt-BR" sz="2500" dirty="0">
                <a:latin typeface="Calibri (Corpo)"/>
                <a:ea typeface="Verdana" panose="020B0604030504040204" pitchFamily="34" charset="0"/>
                <a:cs typeface="Verdana" panose="020B0604030504040204" pitchFamily="34" charset="0"/>
              </a:rPr>
              <a:t>Consulta Dirigida: de 17/06/2019 à 26/07/2019 (40 dias para envio das contribuições)</a:t>
            </a:r>
          </a:p>
          <a:p>
            <a:pPr marL="609600" lvl="1" indent="-342900" algn="just">
              <a:buFont typeface="Wingdings" panose="05000000000000000000" pitchFamily="2" charset="2"/>
              <a:buChar char="Ø"/>
            </a:pPr>
            <a:endParaRPr lang="pt-BR" altLang="pt-BR" sz="2500" dirty="0">
              <a:latin typeface="Calibri (Corpo)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09600" lvl="1" indent="-342900" algn="just">
              <a:buFont typeface="Wingdings" panose="05000000000000000000" pitchFamily="2" charset="2"/>
              <a:buChar char="Ø"/>
            </a:pPr>
            <a:r>
              <a:rPr lang="pt-BR" altLang="pt-BR" sz="2500" dirty="0">
                <a:latin typeface="Calibri (Corpo)"/>
                <a:ea typeface="Verdana" panose="020B0604030504040204" pitchFamily="34" charset="0"/>
                <a:cs typeface="Verdana" panose="020B0604030504040204" pitchFamily="34" charset="0"/>
              </a:rPr>
              <a:t>Diálogo Setorial: dia 01/08/2019 no auditório da Anvisa para discussão dos Testes Laboratoriais Remotos (TLR)</a:t>
            </a:r>
          </a:p>
          <a:p>
            <a:pPr marL="609600" lvl="1" indent="-342900" algn="just">
              <a:buFont typeface="Wingdings" panose="05000000000000000000" pitchFamily="2" charset="2"/>
              <a:buChar char="Ø"/>
            </a:pPr>
            <a:endParaRPr lang="pt-BR" altLang="pt-BR" sz="2500" dirty="0">
              <a:latin typeface="Calibri (Corpo)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 lvl="1" indent="0" algn="just">
              <a:buNone/>
            </a:pPr>
            <a:endParaRPr lang="pt-BR" altLang="pt-BR" sz="2000" dirty="0"/>
          </a:p>
          <a:p>
            <a:pPr marL="266700" lvl="1" indent="0" algn="just">
              <a:buNone/>
            </a:pPr>
            <a:endParaRPr lang="pt-BR" altLang="pt-BR" sz="2000" b="1" dirty="0"/>
          </a:p>
          <a:p>
            <a:pPr marL="266700" lvl="1" indent="0" algn="just">
              <a:buNone/>
            </a:pPr>
            <a:endParaRPr lang="pt-BR" altLang="pt-BR" sz="1600" dirty="0"/>
          </a:p>
          <a:p>
            <a:pPr marL="266700" lvl="1" indent="0" algn="just">
              <a:buNone/>
            </a:pPr>
            <a:endParaRPr lang="pt-BR" altLang="pt-BR" sz="1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6538D2E-94B7-4768-9F96-9750E0BA3E1B}"/>
              </a:ext>
            </a:extLst>
          </p:cNvPr>
          <p:cNvSpPr txBox="1"/>
          <p:nvPr/>
        </p:nvSpPr>
        <p:spPr>
          <a:xfrm>
            <a:off x="3438797" y="1892714"/>
            <a:ext cx="8582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23. Você acha que os </a:t>
            </a:r>
            <a:r>
              <a:rPr lang="pt-BR" sz="2400" b="1" dirty="0"/>
              <a:t>Testes Laboratoriais Remotos </a:t>
            </a:r>
            <a:r>
              <a:rPr lang="pt-BR" sz="2400" dirty="0"/>
              <a:t>deveriam ser trabalhados de forma diferente da apresentada na norma?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C5F786D7-3220-457E-A347-07D80839A8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476157"/>
              </p:ext>
            </p:extLst>
          </p:nvPr>
        </p:nvGraphicFramePr>
        <p:xfrm>
          <a:off x="0" y="2390775"/>
          <a:ext cx="6541477" cy="400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BEF4096E-18E8-4F25-BE91-7EA02B624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886" y="696425"/>
            <a:ext cx="822960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sz="25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sz="4400" dirty="0">
                <a:solidFill>
                  <a:schemeClr val="accent1">
                    <a:lumMod val="50000"/>
                  </a:schemeClr>
                </a:solidFill>
              </a:rPr>
              <a:t>CONSULTA DIRIGIDA</a:t>
            </a:r>
          </a:p>
        </p:txBody>
      </p:sp>
    </p:spTree>
    <p:extLst>
      <p:ext uri="{BB962C8B-B14F-4D97-AF65-F5344CB8AC3E}">
        <p14:creationId xmlns:p14="http://schemas.microsoft.com/office/powerpoint/2010/main" val="159291011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72D6533-24D1-4471-9D93-CACA76E81D85}"/>
              </a:ext>
            </a:extLst>
          </p:cNvPr>
          <p:cNvSpPr txBox="1"/>
          <p:nvPr/>
        </p:nvSpPr>
        <p:spPr>
          <a:xfrm>
            <a:off x="228055" y="2880505"/>
            <a:ext cx="113257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Pontos observados: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Controle Interno da Qualidade / Controle Externo da Qualidade / Manutenção / Validação;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Responsável pela execução / habilitação do executor;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Utilização – triagem / diagnóstico;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Utilização de TLR na rotina diária do serviço (laboratórios com análise somente por TLR);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Laudo definitivo e laudo provisório;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Necessidade de vínculo ao laboratório clínico;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Regramento básico igual a todos (Farmácia , laboratório e eventos externos...);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Teste Laboratorial Remoto e </a:t>
            </a:r>
            <a:r>
              <a:rPr lang="pt-BR" dirty="0" err="1"/>
              <a:t>autoteste</a:t>
            </a:r>
            <a:r>
              <a:rPr lang="pt-BR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Rastreabilidade;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Envio de dados remoto – Programas (software) / equipamentos (hardware);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Gestão de resíduos.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1406D48-3464-471E-A804-32B20F468F21}"/>
              </a:ext>
            </a:extLst>
          </p:cNvPr>
          <p:cNvSpPr txBox="1"/>
          <p:nvPr/>
        </p:nvSpPr>
        <p:spPr>
          <a:xfrm>
            <a:off x="1804851" y="1902239"/>
            <a:ext cx="8582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Caso tenha marcado que sim, descreva sua motivação e a alteração que gostaria de fazer.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CB8CE79-0162-4493-9885-2B8EB565D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886" y="696425"/>
            <a:ext cx="822960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sz="25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sz="4400" dirty="0">
                <a:solidFill>
                  <a:schemeClr val="accent1">
                    <a:lumMod val="50000"/>
                  </a:schemeClr>
                </a:solidFill>
              </a:rPr>
              <a:t>CONSULTA DIRIGIDA</a:t>
            </a:r>
          </a:p>
        </p:txBody>
      </p:sp>
    </p:spTree>
    <p:extLst>
      <p:ext uri="{BB962C8B-B14F-4D97-AF65-F5344CB8AC3E}">
        <p14:creationId xmlns:p14="http://schemas.microsoft.com/office/powerpoint/2010/main" val="1096212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204BF14-F3C2-4BBD-AA79-564DCA87AB51}"/>
              </a:ext>
            </a:extLst>
          </p:cNvPr>
          <p:cNvSpPr txBox="1"/>
          <p:nvPr/>
        </p:nvSpPr>
        <p:spPr>
          <a:xfrm>
            <a:off x="1123951" y="3104342"/>
            <a:ext cx="881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3000" dirty="0"/>
              <a:t>A Anvisa receberá contribuições complementares até o dia 16/08 através do e-mail </a:t>
            </a:r>
            <a:r>
              <a:rPr lang="pt-BR" sz="3000" dirty="0">
                <a:hlinkClick r:id="rId2"/>
              </a:rPr>
              <a:t>grecs@anvisa.gov.br</a:t>
            </a:r>
            <a:endParaRPr lang="pt-BR" sz="3000" dirty="0"/>
          </a:p>
          <a:p>
            <a:endParaRPr lang="pt-BR" sz="30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2A2BF48-747E-4415-B9EF-D69D72359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886" y="696425"/>
            <a:ext cx="8229600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sz="25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sz="4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DIÁLOGO SETORIAL</a:t>
            </a:r>
            <a:endParaRPr lang="pt-BR" altLang="pt-BR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0998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F153C3D-87E3-4B7D-90BF-6FCE4A6A435B}"/>
              </a:ext>
            </a:extLst>
          </p:cNvPr>
          <p:cNvSpPr/>
          <p:nvPr/>
        </p:nvSpPr>
        <p:spPr>
          <a:xfrm>
            <a:off x="2750952" y="1761220"/>
            <a:ext cx="6096000" cy="2696123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Obrigado!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alt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 sz="1200" b="1" dirty="0">
                <a:latin typeface="Verdana" panose="020B0604030504040204" pitchFamily="34" charset="0"/>
              </a:rPr>
              <a:t>ANDRE OLIVEIRA REZENDE DE SOUZA </a:t>
            </a:r>
          </a:p>
          <a:p>
            <a:pPr algn="ctr">
              <a:spcBef>
                <a:spcPct val="50000"/>
              </a:spcBef>
            </a:pPr>
            <a:r>
              <a:rPr lang="pt-BR" altLang="pt-BR" baseline="30000" dirty="0">
                <a:latin typeface="+mn-lt"/>
              </a:rPr>
              <a:t>Especialista em Regulação e Vigilância Sanitária</a:t>
            </a:r>
          </a:p>
          <a:p>
            <a:pPr algn="ctr">
              <a:spcBef>
                <a:spcPct val="50000"/>
              </a:spcBef>
            </a:pPr>
            <a:r>
              <a:rPr lang="pt-BR" altLang="pt-BR" baseline="30000" dirty="0">
                <a:latin typeface="+mn-lt"/>
              </a:rPr>
              <a:t>Gerência de Regulamentação e Controle Sanitário</a:t>
            </a:r>
          </a:p>
          <a:p>
            <a:pPr algn="ctr">
              <a:spcBef>
                <a:spcPct val="50000"/>
              </a:spcBef>
            </a:pPr>
            <a:r>
              <a:rPr lang="pt-BR" altLang="pt-BR" baseline="30000" dirty="0">
                <a:latin typeface="+mn-lt"/>
              </a:rPr>
              <a:t>GRECS/GGTES /ANVISA 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alt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Contato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sz="1200" b="1" dirty="0"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grecs@anvisa.gov.br</a:t>
            </a:r>
            <a:endParaRPr lang="pt-BR" altLang="pt-BR" dirty="0">
              <a:solidFill>
                <a:srgbClr val="007474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 PowerPoint VERDE" id="{34C64C49-12BE-4682-A678-A50ABEA51F03}" vid="{447A347C-99C7-4DE4-9AE2-E822E611B0D0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 PowerPoint VERDE" id="{34C64C49-12BE-4682-A678-A50ABEA51F03}" vid="{B401B601-E5E4-4301-972A-A3DE39005D1B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3BC38A4C6175448AA2392983FA8FBE" ma:contentTypeVersion="4" ma:contentTypeDescription="Create a new document." ma:contentTypeScope="" ma:versionID="a2000298190f988f0134819b724fb788">
  <xsd:schema xmlns:xsd="http://www.w3.org/2001/XMLSchema" xmlns:xs="http://www.w3.org/2001/XMLSchema" xmlns:p="http://schemas.microsoft.com/office/2006/metadata/properties" xmlns:ns2="7a861665-d7df-4cc7-b2da-e7c0e5934629" xmlns:ns3="10dc090c-2aa5-4b4b-950f-d899476ba32d" targetNamespace="http://schemas.microsoft.com/office/2006/metadata/properties" ma:root="true" ma:fieldsID="a26f695ad18cb7287e5637f446584e25" ns2:_="" ns3:_="">
    <xsd:import namespace="7a861665-d7df-4cc7-b2da-e7c0e5934629"/>
    <xsd:import namespace="10dc090c-2aa5-4b4b-950f-d899476ba3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61665-d7df-4cc7-b2da-e7c0e59346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c090c-2aa5-4b4b-950f-d899476ba3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0dc090c-2aa5-4b4b-950f-d899476ba32d">
      <UserInfo>
        <DisplayName>Daniela Martins Ferreira</DisplayName>
        <AccountId>88</AccountId>
        <AccountType/>
      </UserInfo>
      <UserInfo>
        <DisplayName>Petter Ricardo de Oliveira</DisplayName>
        <AccountId>71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1BFDD9D-D6D6-40E5-A163-3F98BBC74C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05F9B8-4ECC-4715-80BB-07CD991E3766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A9D3FE65-2789-4816-B6C9-0D8BBE6A43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861665-d7df-4cc7-b2da-e7c0e5934629"/>
    <ds:schemaRef ds:uri="10dc090c-2aa5-4b4b-950f-d899476ba3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115E429-5099-495F-AB6C-99DCAA322D33}">
  <ds:schemaRefs>
    <ds:schemaRef ds:uri="http://schemas.microsoft.com/office/2006/metadata/properties"/>
    <ds:schemaRef ds:uri="10dc090c-2aa5-4b4b-950f-d899476ba32d"/>
    <ds:schemaRef ds:uri="http://schemas.openxmlformats.org/package/2006/metadata/core-properties"/>
    <ds:schemaRef ds:uri="http://purl.org/dc/dcmitype/"/>
    <ds:schemaRef ds:uri="http://purl.org/dc/terms/"/>
    <ds:schemaRef ds:uri="7a861665-d7df-4cc7-b2da-e7c0e5934629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Modelo PowerPoint VERDE</Template>
  <TotalTime>2758</TotalTime>
  <Words>461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(Corpo)</vt:lpstr>
      <vt:lpstr>Verdana</vt:lpstr>
      <vt:lpstr>Wingdings</vt:lpstr>
      <vt:lpstr>Tema do Office</vt:lpstr>
      <vt:lpstr>1_Tema do Office</vt:lpstr>
      <vt:lpstr>Apresentação do PowerPoint</vt:lpstr>
      <vt:lpstr>Agenda Regulatória - Anvisa</vt:lpstr>
      <vt:lpstr>Novo Rito Regulatório Portaria 1.741/2018</vt:lpstr>
      <vt:lpstr>Análise de Impacto Regulatório AIR</vt:lpstr>
      <vt:lpstr> Tema 15.5 – laboratórios clínicos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Roberta Alpino Bigonha</dc:creator>
  <cp:lastModifiedBy>Tatiana Muniz Falcao Rabelo</cp:lastModifiedBy>
  <cp:revision>54</cp:revision>
  <dcterms:created xsi:type="dcterms:W3CDTF">2017-04-17T18:47:20Z</dcterms:created>
  <dcterms:modified xsi:type="dcterms:W3CDTF">2019-08-13T19:34:06Z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SharedWithUsers">
    <vt:lpwstr>Daniela Martins Ferreira;Petter Ricardo de Oliveira</vt:lpwstr>
  </property>
  <property fmtid="{D5CDD505-2E9C-101B-9397-08002B2CF9AE}" pid="3" name="SharedWithUsers">
    <vt:lpwstr>88;#Daniela Martins Ferreira;#71;#Petter Ricardo de Oliveira</vt:lpwstr>
  </property>
  <property fmtid="{D5CDD505-2E9C-101B-9397-08002B2CF9AE}" pid="4" name="ContentTypeId">
    <vt:lpwstr>0x0101008A3BC38A4C6175448AA2392983FA8FBE</vt:lpwstr>
  </property>
  <property fmtid="{D5CDD505-2E9C-101B-9397-08002B2CF9AE}" pid="5" name="AuthorIds_UIVersion_1024">
    <vt:lpwstr>6</vt:lpwstr>
  </property>
</Properties>
</file>