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822" r:id="rId2"/>
    <p:sldId id="793" r:id="rId3"/>
    <p:sldId id="794" r:id="rId4"/>
    <p:sldId id="795" r:id="rId5"/>
    <p:sldId id="797" r:id="rId6"/>
    <p:sldId id="796" r:id="rId7"/>
    <p:sldId id="760" r:id="rId8"/>
    <p:sldId id="798" r:id="rId9"/>
    <p:sldId id="294" r:id="rId10"/>
    <p:sldId id="819" r:id="rId11"/>
    <p:sldId id="799" r:id="rId12"/>
    <p:sldId id="800" r:id="rId13"/>
    <p:sldId id="257" r:id="rId14"/>
    <p:sldId id="790" r:id="rId15"/>
    <p:sldId id="791" r:id="rId16"/>
    <p:sldId id="387" r:id="rId17"/>
    <p:sldId id="260" r:id="rId18"/>
    <p:sldId id="283" r:id="rId19"/>
    <p:sldId id="261" r:id="rId20"/>
    <p:sldId id="284" r:id="rId21"/>
    <p:sldId id="801" r:id="rId22"/>
    <p:sldId id="267" r:id="rId23"/>
    <p:sldId id="802" r:id="rId24"/>
    <p:sldId id="281" r:id="rId25"/>
    <p:sldId id="280" r:id="rId26"/>
    <p:sldId id="262" r:id="rId27"/>
    <p:sldId id="273" r:id="rId28"/>
    <p:sldId id="263" r:id="rId29"/>
    <p:sldId id="278" r:id="rId30"/>
    <p:sldId id="575" r:id="rId31"/>
    <p:sldId id="585" r:id="rId32"/>
    <p:sldId id="803" r:id="rId33"/>
    <p:sldId id="804" r:id="rId34"/>
    <p:sldId id="268" r:id="rId35"/>
    <p:sldId id="264" r:id="rId36"/>
    <p:sldId id="787" r:id="rId37"/>
    <p:sldId id="279" r:id="rId38"/>
    <p:sldId id="265" r:id="rId39"/>
    <p:sldId id="788" r:id="rId40"/>
    <p:sldId id="266" r:id="rId41"/>
    <p:sldId id="271" r:id="rId42"/>
    <p:sldId id="275" r:id="rId43"/>
    <p:sldId id="785" r:id="rId44"/>
    <p:sldId id="383" r:id="rId45"/>
    <p:sldId id="384" r:id="rId46"/>
    <p:sldId id="385" r:id="rId47"/>
    <p:sldId id="259" r:id="rId48"/>
    <p:sldId id="277" r:id="rId49"/>
    <p:sldId id="807" r:id="rId50"/>
    <p:sldId id="560" r:id="rId51"/>
    <p:sldId id="558" r:id="rId52"/>
    <p:sldId id="770" r:id="rId53"/>
    <p:sldId id="780" r:id="rId54"/>
    <p:sldId id="781" r:id="rId55"/>
    <p:sldId id="782" r:id="rId56"/>
    <p:sldId id="783" r:id="rId57"/>
    <p:sldId id="784" r:id="rId58"/>
    <p:sldId id="773" r:id="rId59"/>
    <p:sldId id="408" r:id="rId60"/>
    <p:sldId id="256" r:id="rId61"/>
    <p:sldId id="809" r:id="rId62"/>
    <p:sldId id="810" r:id="rId63"/>
    <p:sldId id="812" r:id="rId64"/>
    <p:sldId id="815" r:id="rId65"/>
    <p:sldId id="813" r:id="rId66"/>
    <p:sldId id="814" r:id="rId67"/>
    <p:sldId id="816" r:id="rId68"/>
    <p:sldId id="817" r:id="rId69"/>
    <p:sldId id="811" r:id="rId70"/>
    <p:sldId id="820" r:id="rId71"/>
    <p:sldId id="821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171"/>
    <a:srgbClr val="ECBA4B"/>
    <a:srgbClr val="FBDE00"/>
    <a:srgbClr val="FBF500"/>
    <a:srgbClr val="FBEAC2"/>
    <a:srgbClr val="FBEA58"/>
    <a:srgbClr val="FFD71F"/>
    <a:srgbClr val="A27300"/>
    <a:srgbClr val="BF9000"/>
    <a:srgbClr val="C89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82"/>
    <p:restoredTop sz="95559"/>
  </p:normalViewPr>
  <p:slideViewPr>
    <p:cSldViewPr snapToGrid="0" snapToObjects="1">
      <p:cViewPr varScale="1">
        <p:scale>
          <a:sx n="110" d="100"/>
          <a:sy n="110" d="100"/>
        </p:scale>
        <p:origin x="20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assyano\Dropbox\ABRAFARMA\INDICADORES\Anos%202017-2018%20Indicadores%20servic&#807;os%20farmace&#770;ut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CBA4B"/>
            </a:solidFill>
            <a:ln>
              <a:solidFill>
                <a:srgbClr val="ECBA4B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Pressão Sistólica</c:v>
                </c:pt>
                <c:pt idx="1">
                  <c:v>Pressão Diastólica</c:v>
                </c:pt>
                <c:pt idx="2">
                  <c:v>Hemoglobina Glicada</c:v>
                </c:pt>
                <c:pt idx="3">
                  <c:v>Colesterol Total</c:v>
                </c:pt>
                <c:pt idx="4">
                  <c:v>Triglicerídeos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-25</c:v>
                </c:pt>
                <c:pt idx="1">
                  <c:v>-6</c:v>
                </c:pt>
                <c:pt idx="2">
                  <c:v>-1.04</c:v>
                </c:pt>
                <c:pt idx="3">
                  <c:v>-25.7</c:v>
                </c:pt>
                <c:pt idx="4">
                  <c:v>-80.099999999999994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74-3F42-B4D5-8D30E28D7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50"/>
        <c:axId val="-2099701648"/>
        <c:axId val="2141002320"/>
      </c:barChart>
      <c:catAx>
        <c:axId val="-20997016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141002320"/>
        <c:crosses val="autoZero"/>
        <c:auto val="1"/>
        <c:lblAlgn val="ctr"/>
        <c:lblOffset val="100"/>
        <c:noMultiLvlLbl val="0"/>
      </c:catAx>
      <c:valAx>
        <c:axId val="214100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2099701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Farm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ácias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com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salas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serviços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farmacêuticos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instaladas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Indicadores!$A$4</c:f>
              <c:strCache>
                <c:ptCount val="1"/>
                <c:pt idx="0">
                  <c:v>Total de lojas com salas (apenas injetáveis + serviços)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315795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square"/>
              <c:size val="10"/>
              <c:spPr>
                <a:solidFill>
                  <a:srgbClr val="315795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11-6A4E-8252-9E32533517A6}"/>
              </c:ext>
            </c:extLst>
          </c:dPt>
          <c:dPt>
            <c:idx val="2"/>
            <c:marker>
              <c:symbol val="square"/>
              <c:size val="10"/>
              <c:spPr>
                <a:solidFill>
                  <a:srgbClr val="315795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11-6A4E-8252-9E32533517A6}"/>
              </c:ext>
            </c:extLst>
          </c:dPt>
          <c:dPt>
            <c:idx val="3"/>
            <c:marker>
              <c:symbol val="square"/>
              <c:size val="10"/>
              <c:spPr>
                <a:solidFill>
                  <a:srgbClr val="315795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11-6A4E-8252-9E32533517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(Indicadores!$B$1:$E$1,Indicadores!$G$1,Indicadores!$H$1,Indicadores!$I$1,Indicadores!$J$1)</c:f>
              <c:strCache>
                <c:ptCount val="8"/>
                <c:pt idx="0">
                  <c:v>1trim.17</c:v>
                </c:pt>
                <c:pt idx="1">
                  <c:v>2trim.17</c:v>
                </c:pt>
                <c:pt idx="2">
                  <c:v>3trim.17</c:v>
                </c:pt>
                <c:pt idx="3">
                  <c:v>4trim.17</c:v>
                </c:pt>
                <c:pt idx="4">
                  <c:v>1trim.18</c:v>
                </c:pt>
                <c:pt idx="5">
                  <c:v>2trim.18</c:v>
                </c:pt>
                <c:pt idx="6">
                  <c:v>3trim.18</c:v>
                </c:pt>
                <c:pt idx="7">
                  <c:v>4trim.18</c:v>
                </c:pt>
              </c:strCache>
            </c:strRef>
          </c:cat>
          <c:val>
            <c:numRef>
              <c:f>(Indicadores!$B$4:$E$4,Indicadores!$G$4,Indicadores!$H$4,Indicadores!$I$4,Indicadores!$J$4)</c:f>
              <c:numCache>
                <c:formatCode>#,##0</c:formatCode>
                <c:ptCount val="8"/>
                <c:pt idx="0">
                  <c:v>1276</c:v>
                </c:pt>
                <c:pt idx="1">
                  <c:v>1337</c:v>
                </c:pt>
                <c:pt idx="2">
                  <c:v>1411</c:v>
                </c:pt>
                <c:pt idx="3">
                  <c:v>1653</c:v>
                </c:pt>
                <c:pt idx="4" formatCode="General">
                  <c:v>1670</c:v>
                </c:pt>
                <c:pt idx="5" formatCode="0">
                  <c:v>1769</c:v>
                </c:pt>
                <c:pt idx="6" formatCode="General">
                  <c:v>2555</c:v>
                </c:pt>
                <c:pt idx="7" formatCode="General">
                  <c:v>2707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711-6A4E-8252-9E32533517A6}"/>
            </c:ext>
          </c:extLst>
        </c:ser>
        <c:ser>
          <c:idx val="1"/>
          <c:order val="1"/>
          <c:tx>
            <c:strRef>
              <c:f>Indicadores!$A$38</c:f>
              <c:strCache>
                <c:ptCount val="1"/>
                <c:pt idx="0">
                  <c:v>Lojas com salas - serviços básicos e avançados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(Indicadores!$B$1:$E$1,Indicadores!$G$1,Indicadores!$H$1,Indicadores!$I$1,Indicadores!$J$1)</c:f>
              <c:strCache>
                <c:ptCount val="8"/>
                <c:pt idx="0">
                  <c:v>1trim.17</c:v>
                </c:pt>
                <c:pt idx="1">
                  <c:v>2trim.17</c:v>
                </c:pt>
                <c:pt idx="2">
                  <c:v>3trim.17</c:v>
                </c:pt>
                <c:pt idx="3">
                  <c:v>4trim.17</c:v>
                </c:pt>
                <c:pt idx="4">
                  <c:v>1trim.18</c:v>
                </c:pt>
                <c:pt idx="5">
                  <c:v>2trim.18</c:v>
                </c:pt>
                <c:pt idx="6">
                  <c:v>3trim.18</c:v>
                </c:pt>
                <c:pt idx="7">
                  <c:v>4trim.18</c:v>
                </c:pt>
              </c:strCache>
            </c:strRef>
          </c:cat>
          <c:val>
            <c:numRef>
              <c:f>(Indicadores!$B$38:$E$38,Indicadores!$G$38:$H$38,Indicadores!$I$38,Indicadores!$J$38)</c:f>
              <c:numCache>
                <c:formatCode>General</c:formatCode>
                <c:ptCount val="8"/>
                <c:pt idx="0">
                  <c:v>605</c:v>
                </c:pt>
                <c:pt idx="1">
                  <c:v>670</c:v>
                </c:pt>
                <c:pt idx="2">
                  <c:v>732</c:v>
                </c:pt>
                <c:pt idx="3">
                  <c:v>847</c:v>
                </c:pt>
                <c:pt idx="4">
                  <c:v>902</c:v>
                </c:pt>
                <c:pt idx="5" formatCode="0">
                  <c:v>1050</c:v>
                </c:pt>
                <c:pt idx="6">
                  <c:v>1539</c:v>
                </c:pt>
                <c:pt idx="7">
                  <c:v>1691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711-6A4E-8252-9E3253351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1344592"/>
        <c:axId val="1571346912"/>
      </c:lineChart>
      <c:catAx>
        <c:axId val="157134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1571346912"/>
        <c:crosses val="autoZero"/>
        <c:auto val="1"/>
        <c:lblAlgn val="ctr"/>
        <c:lblOffset val="100"/>
        <c:noMultiLvlLbl val="0"/>
      </c:catAx>
      <c:valAx>
        <c:axId val="157134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713445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9BCC0-C21D-7542-A166-A57BA2C5D24E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Clique para editar os estilos de texto Mestres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59995-89C4-374A-A47C-B45B7A5DA3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15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99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1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38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3326145"/>
            <a:ext cx="5661618" cy="1646307"/>
          </a:xfrm>
        </p:spPr>
        <p:txBody>
          <a:bodyPr anchor="b">
            <a:normAutofit/>
          </a:bodyPr>
          <a:lstStyle>
            <a:lvl1pPr marL="0" indent="0">
              <a:buNone/>
              <a:defRPr sz="4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389891" y="6482698"/>
            <a:ext cx="1874480" cy="318303"/>
            <a:chOff x="3519449" y="4886156"/>
            <a:chExt cx="1874480" cy="238727"/>
          </a:xfrm>
        </p:grpSpPr>
        <p:sp>
          <p:nvSpPr>
            <p:cNvPr id="11" name="Subtitle 1"/>
            <p:cNvSpPr txBox="1">
              <a:spLocks/>
            </p:cNvSpPr>
            <p:nvPr userDrawn="1"/>
          </p:nvSpPr>
          <p:spPr>
            <a:xfrm>
              <a:off x="3519449" y="4886156"/>
              <a:ext cx="1050635" cy="1602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67" dirty="0">
                  <a:solidFill>
                    <a:srgbClr val="FFFFFF"/>
                  </a:solidFill>
                  <a:latin typeface="Helvetica Neue"/>
                  <a:cs typeface="Helvetica Neue"/>
                </a:rPr>
                <a:t>Powered by</a:t>
              </a:r>
            </a:p>
          </p:txBody>
        </p:sp>
        <p:pic>
          <p:nvPicPr>
            <p:cNvPr id="12" name="Picture 11" descr="sm_logo_reversed1color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4796" y="4895292"/>
              <a:ext cx="1109133" cy="22959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7176" y="4976690"/>
            <a:ext cx="3897313" cy="4995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38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82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31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7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1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88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47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08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57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88C5-4CC0-9745-B953-E2AF6BB3F48F}" type="datetimeFigureOut">
              <a:rPr lang="pt-BR" smtClean="0"/>
              <a:t>24/07/2019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83049-A188-404C-8061-DA8043DD24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93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epictproject.org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.no/nyheter/okonomi/i/R6Wox/Apotekene-vil-ta-over-legens-jobb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bi.nlm.nih.gov/pubmed/2345061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bi.nlm.nih.gov/pubmed/23450614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microsoft.com/office/2007/relationships/hdphoto" Target="../media/hdphoto4.wdp"/><Relationship Id="rId18" Type="http://schemas.openxmlformats.org/officeDocument/2006/relationships/image" Target="../media/image86.jpe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12" Type="http://schemas.openxmlformats.org/officeDocument/2006/relationships/image" Target="../media/image81.png"/><Relationship Id="rId17" Type="http://schemas.openxmlformats.org/officeDocument/2006/relationships/image" Target="../media/image85.jpeg"/><Relationship Id="rId2" Type="http://schemas.openxmlformats.org/officeDocument/2006/relationships/image" Target="../media/image73.jpe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microsoft.com/office/2007/relationships/hdphoto" Target="../media/hdphoto3.wdp"/><Relationship Id="rId5" Type="http://schemas.openxmlformats.org/officeDocument/2006/relationships/image" Target="../media/image75.jpeg"/><Relationship Id="rId15" Type="http://schemas.openxmlformats.org/officeDocument/2006/relationships/image" Target="../media/image83.jpeg"/><Relationship Id="rId10" Type="http://schemas.openxmlformats.org/officeDocument/2006/relationships/image" Target="../media/image80.png"/><Relationship Id="rId19" Type="http://schemas.openxmlformats.org/officeDocument/2006/relationships/image" Target="../media/image87.jpeg"/><Relationship Id="rId4" Type="http://schemas.microsoft.com/office/2007/relationships/hdphoto" Target="../media/hdphoto2.wdp"/><Relationship Id="rId9" Type="http://schemas.openxmlformats.org/officeDocument/2006/relationships/image" Target="../media/image79.jpeg"/><Relationship Id="rId1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tiff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llarphotoclub_81901923.jpg">
            <a:extLst>
              <a:ext uri="{FF2B5EF4-FFF2-40B4-BE49-F238E27FC236}">
                <a16:creationId xmlns:a16="http://schemas.microsoft.com/office/drawing/2014/main" id="{05FE8D4B-EBFC-354C-88F9-9B77E564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076" t="1" r="15302" b="1"/>
          <a:stretch/>
        </p:blipFill>
        <p:spPr>
          <a:xfrm flipH="1">
            <a:off x="0" y="0"/>
            <a:ext cx="9152000" cy="6858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D6937D-6998-9C4E-A34A-4AFE138DB7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00" y="0"/>
            <a:ext cx="9144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C3C2FC-BE01-1843-A26F-8E07A71C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" r="-1558"/>
          <a:stretch/>
        </p:blipFill>
        <p:spPr>
          <a:xfrm>
            <a:off x="-2554" y="1"/>
            <a:ext cx="9294471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C0EBC67-0B39-A445-866F-957D809470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00" y="0"/>
            <a:ext cx="8341112" cy="68579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B045A0-573E-B941-A7F4-3EFF050A890E}"/>
              </a:ext>
            </a:extLst>
          </p:cNvPr>
          <p:cNvSpPr txBox="1"/>
          <p:nvPr/>
        </p:nvSpPr>
        <p:spPr>
          <a:xfrm>
            <a:off x="3034983" y="1073858"/>
            <a:ext cx="57708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Uso dos dispositivos </a:t>
            </a:r>
            <a:b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Point-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of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-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Care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Testing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b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em Farmácias</a:t>
            </a:r>
          </a:p>
          <a:p>
            <a:pPr algn="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9ED074-7BC3-004F-BA0C-C726F94B2656}"/>
              </a:ext>
            </a:extLst>
          </p:cNvPr>
          <p:cNvSpPr txBox="1"/>
          <p:nvPr/>
        </p:nvSpPr>
        <p:spPr>
          <a:xfrm>
            <a:off x="5306131" y="3134715"/>
            <a:ext cx="341242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CASSYANO CORRER</a:t>
            </a:r>
            <a:b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pt-BR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BPharm</a:t>
            </a:r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pt-BR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MSc</a:t>
            </a:r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, PhD</a:t>
            </a:r>
          </a:p>
          <a:p>
            <a:pPr algn="r"/>
            <a:r>
              <a:rPr lang="pt-BR" dirty="0" err="1">
                <a:solidFill>
                  <a:schemeClr val="bg1"/>
                </a:solidFill>
                <a:latin typeface="Avenir Book" panose="02000503020000020003" pitchFamily="2" charset="0"/>
              </a:rPr>
              <a:t>cassyano.correr@gmail.com</a:t>
            </a:r>
            <a:endParaRPr lang="pt-BR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CE0765-8E52-EC40-8216-71BF8BD73C95}"/>
              </a:ext>
            </a:extLst>
          </p:cNvPr>
          <p:cNvSpPr/>
          <p:nvPr/>
        </p:nvSpPr>
        <p:spPr>
          <a:xfrm>
            <a:off x="1524238" y="1133061"/>
            <a:ext cx="496956" cy="496956"/>
          </a:xfrm>
          <a:prstGeom prst="ellipse">
            <a:avLst/>
          </a:prstGeom>
          <a:noFill/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27072F-11E4-C448-B88D-E87B248EA378}"/>
              </a:ext>
            </a:extLst>
          </p:cNvPr>
          <p:cNvSpPr/>
          <p:nvPr/>
        </p:nvSpPr>
        <p:spPr>
          <a:xfrm>
            <a:off x="1600200" y="1222513"/>
            <a:ext cx="337930" cy="3379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11">
            <a:extLst>
              <a:ext uri="{FF2B5EF4-FFF2-40B4-BE49-F238E27FC236}">
                <a16:creationId xmlns:a16="http://schemas.microsoft.com/office/drawing/2014/main" id="{5C1620F3-FD87-FA43-85A8-33B3743F8117}"/>
              </a:ext>
            </a:extLst>
          </p:cNvPr>
          <p:cNvSpPr/>
          <p:nvPr/>
        </p:nvSpPr>
        <p:spPr>
          <a:xfrm rot="5400000">
            <a:off x="6158831" y="3230619"/>
            <a:ext cx="223630" cy="17313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FAEA84B-8238-E448-ADC3-E7A9C2E829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719" y="5100329"/>
            <a:ext cx="3055175" cy="10185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0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40EA2F-EAC4-2E40-B56D-41EB396B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857251"/>
            <a:ext cx="4386196" cy="2510019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0BCF07-8471-9647-8AE8-89985D35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3490723"/>
            <a:ext cx="5767993" cy="2510027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D8FC69-A1A7-9A4E-8444-88CD357BB7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71194" y="3490723"/>
            <a:ext cx="4373533" cy="2510027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B9C956-D62A-0544-AB81-2D0565B67F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73043" y="857251"/>
            <a:ext cx="5767993" cy="2510027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B2F342C-E470-1347-8643-394DDBC93F0D}"/>
              </a:ext>
            </a:extLst>
          </p:cNvPr>
          <p:cNvSpPr txBox="1"/>
          <p:nvPr/>
        </p:nvSpPr>
        <p:spPr>
          <a:xfrm>
            <a:off x="207591" y="3039849"/>
            <a:ext cx="29578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96A4"/>
                </a:solidFill>
                <a:latin typeface="Avenir Book" panose="02000503020000020003" pitchFamily="2" charset="0"/>
                <a:cs typeface="Abadi" panose="020F0502020204030204" pitchFamily="34" charset="0"/>
              </a:rPr>
              <a:t>Assessment and Follow Up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70E1F2-7BC1-764E-87BE-84150C378A44}"/>
              </a:ext>
            </a:extLst>
          </p:cNvPr>
          <p:cNvSpPr txBox="1"/>
          <p:nvPr/>
        </p:nvSpPr>
        <p:spPr>
          <a:xfrm>
            <a:off x="646173" y="5644682"/>
            <a:ext cx="2519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96A4"/>
                </a:solidFill>
                <a:latin typeface="Avenir Book" panose="02000503020000020003" pitchFamily="2" charset="0"/>
                <a:cs typeface="Abadi" panose="020F0502020204030204" pitchFamily="34" charset="0"/>
              </a:rPr>
              <a:t>Screening and Referral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BFE0B7-E7EE-9547-A8BB-2B65A1B9D703}"/>
              </a:ext>
            </a:extLst>
          </p:cNvPr>
          <p:cNvSpPr txBox="1"/>
          <p:nvPr/>
        </p:nvSpPr>
        <p:spPr>
          <a:xfrm>
            <a:off x="5467424" y="5644682"/>
            <a:ext cx="2981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96A4"/>
                </a:solidFill>
                <a:latin typeface="Avenir Book" panose="02000503020000020003" pitchFamily="2" charset="0"/>
                <a:cs typeface="Abadi" panose="020F0502020204030204" pitchFamily="34" charset="0"/>
              </a:rPr>
              <a:t>Prevention and Vaccination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294B5F-DAA3-084C-93DD-47B9C875C98F}"/>
              </a:ext>
            </a:extLst>
          </p:cNvPr>
          <p:cNvSpPr txBox="1"/>
          <p:nvPr/>
        </p:nvSpPr>
        <p:spPr>
          <a:xfrm>
            <a:off x="5056230" y="3033588"/>
            <a:ext cx="2964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96A4"/>
                </a:solidFill>
                <a:latin typeface="Avenir Book" panose="02000503020000020003" pitchFamily="2" charset="0"/>
                <a:cs typeface="Abadi" panose="020F0502020204030204" pitchFamily="34" charset="0"/>
              </a:rPr>
              <a:t>Counseling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6903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9CAC317-FEF8-FE45-BD55-983CBF79D2E8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pessoa&#10;&#10;Descrição gerada automaticamente">
            <a:extLst>
              <a:ext uri="{FF2B5EF4-FFF2-40B4-BE49-F238E27FC236}">
                <a16:creationId xmlns:a16="http://schemas.microsoft.com/office/drawing/2014/main" id="{CA130999-E38A-C94F-A64E-B1D30A07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71" y="704800"/>
            <a:ext cx="3907835" cy="5367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04A5494-B68E-F946-830B-625B83C93EE6}"/>
              </a:ext>
            </a:extLst>
          </p:cNvPr>
          <p:cNvSpPr txBox="1"/>
          <p:nvPr/>
        </p:nvSpPr>
        <p:spPr>
          <a:xfrm>
            <a:off x="4928554" y="713909"/>
            <a:ext cx="39889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﻿Função </a:t>
            </a:r>
            <a:r>
              <a:rPr lang="pt-B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B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: Se empenhar em atividades e serviços de cuidados preventivos</a:t>
            </a:r>
          </a:p>
          <a:p>
            <a:endParaRPr lang="pt-BR" sz="2200" dirty="0">
              <a:latin typeface="Avenir Light" panose="020B0402020203020204" pitchFamily="34" charset="77"/>
            </a:endParaRP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Farmacêuticos devem prover 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point-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of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-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care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testing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, quando aplicável, e outras atividades de rastreamento em saúde para pacientes em alto risco para doenças.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﻿</a:t>
            </a:r>
          </a:p>
          <a:p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Função C: Monitorar o progresso e os resultados do paciente</a:t>
            </a:r>
          </a:p>
          <a:p>
            <a:endParaRPr lang="pt-BR" dirty="0"/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Farmacêuticos devem realizar 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point-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of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-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care</a:t>
            </a:r>
            <a:r>
              <a:rPr lang="pt-BR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testing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nos pacientes com objetivo de monitorar a ajustar o tratamento, quando necessário.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C1A3B76-CD01-DA41-B70C-8D48720247F1}"/>
              </a:ext>
            </a:extLst>
          </p:cNvPr>
          <p:cNvSpPr/>
          <p:nvPr/>
        </p:nvSpPr>
        <p:spPr>
          <a:xfrm>
            <a:off x="-25400" y="6322477"/>
            <a:ext cx="8942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" sz="1200" dirty="0"/>
              <a:t>	International Pharmaceutical Federation, &amp; World Health Organization. (2011). Annex 8: Joint FIP/WHO guidelines on good pharmacy practice: standards for quality of pharmacy services.</a:t>
            </a:r>
            <a:endParaRPr lang="en" sz="1200" dirty="0"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AC5AA9-E664-184C-B1B3-1BDB0BEA543E}"/>
              </a:ext>
            </a:extLst>
          </p:cNvPr>
          <p:cNvSpPr txBox="1"/>
          <p:nvPr/>
        </p:nvSpPr>
        <p:spPr>
          <a:xfrm>
            <a:off x="4928554" y="304690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50000"/>
                  </a:schemeClr>
                </a:solidFill>
              </a:rPr>
              <a:t>OMS/FIP 2011</a:t>
            </a:r>
          </a:p>
        </p:txBody>
      </p:sp>
    </p:spTree>
    <p:extLst>
      <p:ext uri="{BB962C8B-B14F-4D97-AF65-F5344CB8AC3E}">
        <p14:creationId xmlns:p14="http://schemas.microsoft.com/office/powerpoint/2010/main" val="17879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4870658-6ECD-CC45-9DE4-F622996AB52C}"/>
              </a:ext>
            </a:extLst>
          </p:cNvPr>
          <p:cNvSpPr/>
          <p:nvPr/>
        </p:nvSpPr>
        <p:spPr>
          <a:xfrm>
            <a:off x="0" y="0"/>
            <a:ext cx="9144000" cy="4524315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A47FB33-8AC6-C147-8793-3F90CF039496}"/>
              </a:ext>
            </a:extLst>
          </p:cNvPr>
          <p:cNvSpPr/>
          <p:nvPr/>
        </p:nvSpPr>
        <p:spPr>
          <a:xfrm>
            <a:off x="557213" y="3539966"/>
            <a:ext cx="7772400" cy="2428875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AEC2EDC-3516-344C-8D03-FFF08D24188A}"/>
              </a:ext>
            </a:extLst>
          </p:cNvPr>
          <p:cNvSpPr txBox="1"/>
          <p:nvPr/>
        </p:nvSpPr>
        <p:spPr>
          <a:xfrm>
            <a:off x="928685" y="1277809"/>
            <a:ext cx="7529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Para os farmacêuticos e a farmácia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testes </a:t>
            </a:r>
            <a:r>
              <a:rPr lang="pt-BR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point-</a:t>
            </a:r>
            <a:r>
              <a:rPr lang="pt-BR" sz="3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of</a:t>
            </a:r>
            <a:r>
              <a:rPr lang="pt-BR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-</a:t>
            </a:r>
            <a:r>
              <a:rPr lang="pt-BR" sz="3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care</a:t>
            </a:r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são uma ferramenta.</a:t>
            </a:r>
          </a:p>
          <a:p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r>
              <a:rPr lang="pt-B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São um meio, não um fim.</a:t>
            </a: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 objetivo é alcançar resultados de saúde para os pacientes que gerem anos de vida ganhos e vida com qualidade.</a:t>
            </a:r>
          </a:p>
        </p:txBody>
      </p:sp>
    </p:spTree>
    <p:extLst>
      <p:ext uri="{BB962C8B-B14F-4D97-AF65-F5344CB8AC3E}">
        <p14:creationId xmlns:p14="http://schemas.microsoft.com/office/powerpoint/2010/main" val="14420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A9C66BE8-0AB2-154B-B61C-90BE4AADE9BF}"/>
              </a:ext>
            </a:extLst>
          </p:cNvPr>
          <p:cNvSpPr/>
          <p:nvPr/>
        </p:nvSpPr>
        <p:spPr>
          <a:xfrm>
            <a:off x="0" y="0"/>
            <a:ext cx="9144000" cy="4524315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B396140-8888-B247-B28F-6469FC9932AE}"/>
              </a:ext>
            </a:extLst>
          </p:cNvPr>
          <p:cNvSpPr/>
          <p:nvPr/>
        </p:nvSpPr>
        <p:spPr>
          <a:xfrm>
            <a:off x="5443540" y="4485896"/>
            <a:ext cx="3115383" cy="1197744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5980C4E-A25A-7B40-AC1D-145C88482F88}"/>
              </a:ext>
            </a:extLst>
          </p:cNvPr>
          <p:cNvSpPr/>
          <p:nvPr/>
        </p:nvSpPr>
        <p:spPr>
          <a:xfrm>
            <a:off x="5443540" y="3326572"/>
            <a:ext cx="3140458" cy="1197744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58DF82B-9555-5841-8703-9580C91BFA97}"/>
              </a:ext>
            </a:extLst>
          </p:cNvPr>
          <p:cNvSpPr/>
          <p:nvPr/>
        </p:nvSpPr>
        <p:spPr>
          <a:xfrm>
            <a:off x="557213" y="4372493"/>
            <a:ext cx="3115383" cy="1215918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CFCFE39-CA0B-8D45-AD3E-F801E018EF5F}"/>
              </a:ext>
            </a:extLst>
          </p:cNvPr>
          <p:cNvSpPr/>
          <p:nvPr/>
        </p:nvSpPr>
        <p:spPr>
          <a:xfrm>
            <a:off x="557213" y="3371294"/>
            <a:ext cx="3140458" cy="1015664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9BB474-ABBB-164B-B80E-233E1182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97" y="686536"/>
            <a:ext cx="7462405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 uso do POCT em farmácias é desejável sob duas condições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5543CF-0203-EF4A-BFB3-F485F3DDC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85567"/>
            <a:ext cx="3049971" cy="1200329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latin typeface="Avenir Medium" panose="02000503020000020003" pitchFamily="2" charset="0"/>
              </a:rPr>
              <a:t>Garantia de boa qualidade analítica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49323D-80C4-F140-9971-4FD4D587F743}"/>
              </a:ext>
            </a:extLst>
          </p:cNvPr>
          <p:cNvSpPr txBox="1"/>
          <p:nvPr/>
        </p:nvSpPr>
        <p:spPr>
          <a:xfrm>
            <a:off x="1604210" y="6280909"/>
            <a:ext cx="71929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/>
              <a:t>Fonte: </a:t>
            </a:r>
            <a:r>
              <a:rPr lang="pt-BR" sz="1050" dirty="0" err="1"/>
              <a:t>Buss</a:t>
            </a:r>
            <a:r>
              <a:rPr lang="pt-BR" sz="1050" dirty="0"/>
              <a:t>, V. H., </a:t>
            </a:r>
            <a:r>
              <a:rPr lang="pt-BR" sz="1050" dirty="0" err="1"/>
              <a:t>Deeks</a:t>
            </a:r>
            <a:r>
              <a:rPr lang="pt-BR" sz="1050" dirty="0"/>
              <a:t>, L. S., </a:t>
            </a:r>
            <a:r>
              <a:rPr lang="pt-BR" sz="1050" dirty="0" err="1"/>
              <a:t>Shield</a:t>
            </a:r>
            <a:r>
              <a:rPr lang="pt-BR" sz="1050" dirty="0"/>
              <a:t>, A., </a:t>
            </a:r>
            <a:r>
              <a:rPr lang="pt-BR" sz="1050" dirty="0" err="1"/>
              <a:t>Kosari</a:t>
            </a:r>
            <a:r>
              <a:rPr lang="pt-BR" sz="1050" dirty="0"/>
              <a:t>, S. &amp; </a:t>
            </a:r>
            <a:r>
              <a:rPr lang="pt-BR" sz="1050" dirty="0" err="1"/>
              <a:t>Naunton</a:t>
            </a:r>
            <a:r>
              <a:rPr lang="pt-BR" sz="1050" dirty="0"/>
              <a:t>, M. </a:t>
            </a:r>
            <a:r>
              <a:rPr lang="pt-BR" sz="1050" dirty="0" err="1"/>
              <a:t>Analytical</a:t>
            </a:r>
            <a:r>
              <a:rPr lang="pt-BR" sz="1050" dirty="0"/>
              <a:t> </a:t>
            </a:r>
            <a:r>
              <a:rPr lang="pt-BR" sz="1050" dirty="0" err="1"/>
              <a:t>quality</a:t>
            </a:r>
            <a:r>
              <a:rPr lang="pt-BR" sz="1050" dirty="0"/>
              <a:t> </a:t>
            </a:r>
            <a:r>
              <a:rPr lang="pt-BR" sz="1050" dirty="0" err="1"/>
              <a:t>and</a:t>
            </a:r>
            <a:r>
              <a:rPr lang="pt-BR" sz="1050" dirty="0"/>
              <a:t> </a:t>
            </a:r>
            <a:r>
              <a:rPr lang="pt-BR" sz="1050" dirty="0" err="1"/>
              <a:t>effectiveness</a:t>
            </a:r>
            <a:r>
              <a:rPr lang="pt-BR" sz="1050" dirty="0"/>
              <a:t> </a:t>
            </a:r>
            <a:r>
              <a:rPr lang="pt-BR" sz="1050" dirty="0" err="1"/>
              <a:t>of</a:t>
            </a:r>
            <a:r>
              <a:rPr lang="pt-BR" sz="1050" dirty="0"/>
              <a:t> point-</a:t>
            </a:r>
            <a:r>
              <a:rPr lang="pt-BR" sz="1050" dirty="0" err="1"/>
              <a:t>of</a:t>
            </a:r>
            <a:r>
              <a:rPr lang="pt-BR" sz="1050" dirty="0"/>
              <a:t>-</a:t>
            </a:r>
            <a:r>
              <a:rPr lang="pt-BR" sz="1050" dirty="0" err="1"/>
              <a:t>care</a:t>
            </a:r>
            <a:r>
              <a:rPr lang="pt-BR" sz="1050" dirty="0"/>
              <a:t> </a:t>
            </a:r>
            <a:r>
              <a:rPr lang="pt-BR" sz="1050" dirty="0" err="1"/>
              <a:t>testing</a:t>
            </a:r>
            <a:r>
              <a:rPr lang="pt-BR" sz="1050" dirty="0"/>
              <a:t> in </a:t>
            </a:r>
            <a:r>
              <a:rPr lang="pt-BR" sz="1050" dirty="0" err="1"/>
              <a:t>community</a:t>
            </a:r>
            <a:r>
              <a:rPr lang="pt-BR" sz="1050" dirty="0"/>
              <a:t> </a:t>
            </a:r>
            <a:r>
              <a:rPr lang="pt-BR" sz="1050" dirty="0" err="1"/>
              <a:t>pharmacies</a:t>
            </a:r>
            <a:r>
              <a:rPr lang="pt-BR" sz="1050" dirty="0"/>
              <a:t>: A </a:t>
            </a:r>
            <a:r>
              <a:rPr lang="pt-BR" sz="1050" dirty="0" err="1"/>
              <a:t>systematic</a:t>
            </a:r>
            <a:r>
              <a:rPr lang="pt-BR" sz="1050" dirty="0"/>
              <a:t> </a:t>
            </a:r>
            <a:r>
              <a:rPr lang="pt-BR" sz="1050" dirty="0" err="1"/>
              <a:t>literature</a:t>
            </a:r>
            <a:r>
              <a:rPr lang="pt-BR" sz="1050" dirty="0"/>
              <a:t> </a:t>
            </a:r>
            <a:r>
              <a:rPr lang="pt-BR" sz="1050" dirty="0" err="1"/>
              <a:t>review</a:t>
            </a:r>
            <a:r>
              <a:rPr lang="pt-BR" sz="1050" dirty="0"/>
              <a:t>. </a:t>
            </a:r>
            <a:r>
              <a:rPr lang="pt-BR" sz="1050" i="1" dirty="0"/>
              <a:t>Res. Soc. Adm. </a:t>
            </a:r>
            <a:r>
              <a:rPr lang="pt-BR" sz="1050" i="1" dirty="0" err="1"/>
              <a:t>Pharm</a:t>
            </a:r>
            <a:r>
              <a:rPr lang="pt-BR" sz="1050" i="1" dirty="0"/>
              <a:t>.</a:t>
            </a:r>
            <a:r>
              <a:rPr lang="pt-BR" sz="1050" dirty="0"/>
              <a:t> </a:t>
            </a:r>
            <a:r>
              <a:rPr lang="pt-BR" sz="1050" b="1" dirty="0"/>
              <a:t>15</a:t>
            </a:r>
            <a:r>
              <a:rPr lang="pt-BR" sz="1050" dirty="0"/>
              <a:t>, 483–495 (2019).</a:t>
            </a:r>
          </a:p>
          <a:p>
            <a:pPr algn="r"/>
            <a:endParaRPr lang="pt-BR" sz="105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FCBA6F0-BD65-3841-8B25-DB95A76D95CB}"/>
              </a:ext>
            </a:extLst>
          </p:cNvPr>
          <p:cNvSpPr/>
          <p:nvPr/>
        </p:nvSpPr>
        <p:spPr>
          <a:xfrm>
            <a:off x="5471405" y="3285566"/>
            <a:ext cx="3049971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2400" dirty="0">
                <a:latin typeface="Avenir Medium" panose="02000503020000020003" pitchFamily="2" charset="0"/>
              </a:rPr>
              <a:t>Efetividade da intervenção em saúde usando POCT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9240AEC-D459-434D-8E38-DB147A5F8016}"/>
              </a:ext>
            </a:extLst>
          </p:cNvPr>
          <p:cNvSpPr/>
          <p:nvPr/>
        </p:nvSpPr>
        <p:spPr>
          <a:xfrm>
            <a:off x="4966002" y="4596145"/>
            <a:ext cx="3617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2000" dirty="0">
                <a:latin typeface="Avenir Light" panose="020B0402020203020204" pitchFamily="34" charset="77"/>
              </a:rPr>
              <a:t>Produzir mais benefício do que risco em circunstâncias usuais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F00BC6-A0B6-C94E-871E-77B2277C378C}"/>
              </a:ext>
            </a:extLst>
          </p:cNvPr>
          <p:cNvSpPr/>
          <p:nvPr/>
        </p:nvSpPr>
        <p:spPr>
          <a:xfrm>
            <a:off x="312847" y="4493019"/>
            <a:ext cx="3049971" cy="1015663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lvl="1" algn="ctr"/>
            <a:r>
              <a:rPr lang="pt-BR" sz="2000" dirty="0">
                <a:latin typeface="Avenir Light" panose="020B0402020203020204" pitchFamily="34" charset="77"/>
              </a:rPr>
              <a:t>Resultados analíticos com padrão de acurácia aceitável</a:t>
            </a:r>
          </a:p>
        </p:txBody>
      </p:sp>
      <p:cxnSp>
        <p:nvCxnSpPr>
          <p:cNvPr id="11" name="Conector Angulado 10">
            <a:extLst>
              <a:ext uri="{FF2B5EF4-FFF2-40B4-BE49-F238E27FC236}">
                <a16:creationId xmlns:a16="http://schemas.microsoft.com/office/drawing/2014/main" id="{60E3F537-5674-C14C-ACE9-36A5C0896A4E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2726084" y="1439651"/>
            <a:ext cx="1273468" cy="2418364"/>
          </a:xfrm>
          <a:prstGeom prst="bentConnector3">
            <a:avLst/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do 12">
            <a:extLst>
              <a:ext uri="{FF2B5EF4-FFF2-40B4-BE49-F238E27FC236}">
                <a16:creationId xmlns:a16="http://schemas.microsoft.com/office/drawing/2014/main" id="{A84B1BC9-8237-8841-A07E-CB280BDF396E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rot="16200000" flipH="1">
            <a:off x="5147462" y="1436636"/>
            <a:ext cx="1273467" cy="2424391"/>
          </a:xfrm>
          <a:prstGeom prst="bentConnector3">
            <a:avLst/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2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E99466EB-6817-774D-BD68-19B79CA96C09}"/>
              </a:ext>
            </a:extLst>
          </p:cNvPr>
          <p:cNvSpPr/>
          <p:nvPr/>
        </p:nvSpPr>
        <p:spPr>
          <a:xfrm>
            <a:off x="0" y="271468"/>
            <a:ext cx="3557588" cy="33682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132"/>
            <a:ext cx="9045687" cy="401414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01856" y="5202254"/>
            <a:ext cx="7793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Austrália</a:t>
            </a:r>
          </a:p>
          <a:p>
            <a:pPr algn="ctr"/>
            <a:r>
              <a:rPr lang="pt-BR" sz="1500" b="1" dirty="0"/>
              <a:t>17 (8%)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06934" y="2688179"/>
            <a:ext cx="877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EUROPA</a:t>
            </a:r>
          </a:p>
          <a:p>
            <a:pPr algn="ctr"/>
            <a:r>
              <a:rPr lang="pt-BR" sz="1500" b="1" dirty="0"/>
              <a:t>45 (22%)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3408" y="2955086"/>
            <a:ext cx="877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USA</a:t>
            </a:r>
          </a:p>
          <a:p>
            <a:pPr algn="ctr"/>
            <a:r>
              <a:rPr lang="pt-BR" sz="1500" b="1" dirty="0"/>
              <a:t>72 (35%)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72999" y="4532840"/>
            <a:ext cx="70115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América</a:t>
            </a:r>
          </a:p>
          <a:p>
            <a:pPr algn="ctr"/>
            <a:r>
              <a:rPr lang="pt-BR" sz="1200" dirty="0"/>
              <a:t>Do Sul</a:t>
            </a:r>
          </a:p>
          <a:p>
            <a:pPr algn="ctr"/>
            <a:r>
              <a:rPr lang="pt-BR" sz="1500" b="1" dirty="0"/>
              <a:t>7 (3%)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2602" y="1892861"/>
            <a:ext cx="7793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Canadá</a:t>
            </a:r>
          </a:p>
          <a:p>
            <a:pPr algn="ctr"/>
            <a:r>
              <a:rPr lang="pt-BR" sz="1500" b="1" dirty="0"/>
              <a:t>11 (5%)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690380" y="3197461"/>
            <a:ext cx="7777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Japão</a:t>
            </a:r>
          </a:p>
          <a:p>
            <a:pPr algn="ctr"/>
            <a:r>
              <a:rPr lang="pt-BR" sz="1500" b="1" dirty="0"/>
              <a:t>2 (&lt;1%)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32020" y="3794912"/>
            <a:ext cx="7793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Índia</a:t>
            </a:r>
          </a:p>
          <a:p>
            <a:pPr algn="ctr"/>
            <a:r>
              <a:rPr lang="pt-BR" sz="1500" b="1" dirty="0"/>
              <a:t>13 (6%)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43827" y="4275107"/>
            <a:ext cx="7352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Tailândia</a:t>
            </a:r>
          </a:p>
          <a:p>
            <a:pPr algn="ctr"/>
            <a:r>
              <a:rPr lang="pt-BR" sz="1500" b="1" dirty="0"/>
              <a:t>4 (2%)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02823" y="5144862"/>
            <a:ext cx="87716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Outros</a:t>
            </a:r>
          </a:p>
          <a:p>
            <a:pPr algn="ctr"/>
            <a:r>
              <a:rPr lang="pt-BR" sz="1200" dirty="0"/>
              <a:t>Países</a:t>
            </a:r>
          </a:p>
          <a:p>
            <a:pPr algn="ctr"/>
            <a:r>
              <a:rPr lang="pt-BR" sz="1500" b="1" dirty="0"/>
              <a:t>30 (15%)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9464" y="218784"/>
            <a:ext cx="84681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 literatura é extensa. </a:t>
            </a: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Até 2014, mais de 200 ensaios clínicos randomizados publicados sobre os resultados dos serviços clínicos prestados por farmacêuticos a pacientes ambulatoriais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201159" y="4399687"/>
            <a:ext cx="77777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Nova</a:t>
            </a:r>
          </a:p>
          <a:p>
            <a:pPr algn="ctr"/>
            <a:r>
              <a:rPr lang="pt-BR" sz="1200" dirty="0"/>
              <a:t>Zelândia</a:t>
            </a:r>
          </a:p>
          <a:p>
            <a:pPr algn="ctr"/>
            <a:r>
              <a:rPr lang="pt-BR" sz="1500" b="1" dirty="0"/>
              <a:t>1 (&lt;1%)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A515BA-8CEF-B749-A968-56361EC5E6F8}"/>
              </a:ext>
            </a:extLst>
          </p:cNvPr>
          <p:cNvSpPr txBox="1"/>
          <p:nvPr/>
        </p:nvSpPr>
        <p:spPr>
          <a:xfrm>
            <a:off x="135764" y="6294471"/>
            <a:ext cx="890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 err="1"/>
              <a:t>Rotta</a:t>
            </a:r>
            <a:r>
              <a:rPr lang="en" sz="1200" dirty="0"/>
              <a:t>, I., Souza, T. T., Salgado, T. M., </a:t>
            </a:r>
            <a:r>
              <a:rPr lang="en" sz="1200" dirty="0" err="1"/>
              <a:t>Correr</a:t>
            </a:r>
            <a:r>
              <a:rPr lang="en" sz="1200" dirty="0"/>
              <a:t>, C. J., &amp; Fernandez-</a:t>
            </a:r>
            <a:r>
              <a:rPr lang="en" sz="1200" dirty="0" err="1"/>
              <a:t>Llimos</a:t>
            </a:r>
            <a:r>
              <a:rPr lang="en" sz="1200" dirty="0"/>
              <a:t>, F. (2016). Characterization of published randomized controlled trials assessing clinical pharmacy services around the World. </a:t>
            </a:r>
            <a:r>
              <a:rPr lang="en" sz="1200" i="1" dirty="0"/>
              <a:t>Research in Social and Administrative Pharmacy</a:t>
            </a:r>
            <a:r>
              <a:rPr lang="en" sz="1200" dirty="0"/>
              <a:t>.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235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377" y="1586621"/>
            <a:ext cx="6299246" cy="4809714"/>
          </a:xfrm>
          <a:prstGeom prst="rect">
            <a:avLst/>
          </a:prstGeom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995082" y="6396335"/>
            <a:ext cx="804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latin typeface="Avenir Light" panose="020B0402020203020204" pitchFamily="34" charset="77"/>
              </a:rPr>
              <a:t>Resultados da análise de 201 ensaios clínicos randomizados, feitos em farmácias, ambulatórios ou atenção primária, publicados entre 1973 e 2014. </a:t>
            </a:r>
            <a:r>
              <a:rPr lang="pt-BR" sz="1200" dirty="0" err="1">
                <a:latin typeface="Avenir Light" panose="020B0402020203020204" pitchFamily="34" charset="77"/>
              </a:rPr>
              <a:t>Depict</a:t>
            </a:r>
            <a:r>
              <a:rPr lang="pt-BR" sz="1200" dirty="0">
                <a:latin typeface="Avenir Light" panose="020B0402020203020204" pitchFamily="34" charset="77"/>
              </a:rPr>
              <a:t> Project. </a:t>
            </a:r>
            <a:r>
              <a:rPr lang="pt-BR" sz="1200" dirty="0">
                <a:latin typeface="Avenir Light" panose="020B0402020203020204" pitchFamily="34" charset="77"/>
                <a:hlinkClick r:id="rId3"/>
              </a:rPr>
              <a:t>http://depictproject.org</a:t>
            </a:r>
            <a:r>
              <a:rPr lang="pt-BR" sz="1200" dirty="0">
                <a:latin typeface="Avenir Light" panose="020B0402020203020204" pitchFamily="34" charset="77"/>
              </a:rPr>
              <a:t>  </a:t>
            </a:r>
          </a:p>
        </p:txBody>
      </p:sp>
      <p:sp>
        <p:nvSpPr>
          <p:cNvPr id="2" name="Oval 1"/>
          <p:cNvSpPr/>
          <p:nvPr/>
        </p:nvSpPr>
        <p:spPr>
          <a:xfrm>
            <a:off x="5296019" y="2671622"/>
            <a:ext cx="2158253" cy="625289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BE6D2A-CA4A-7244-A754-32BB7987312E}"/>
              </a:ext>
            </a:extLst>
          </p:cNvPr>
          <p:cNvSpPr txBox="1"/>
          <p:nvPr/>
        </p:nvSpPr>
        <p:spPr>
          <a:xfrm>
            <a:off x="369464" y="218784"/>
            <a:ext cx="846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Point-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of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Care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Testing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são ferramentas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.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 farmacêutico se vale de diversas fontes de dados clínicos para exercer seu trabalho clínico junto ao paciente.</a:t>
            </a:r>
          </a:p>
        </p:txBody>
      </p:sp>
    </p:spTree>
    <p:extLst>
      <p:ext uri="{BB962C8B-B14F-4D97-AF65-F5344CB8AC3E}">
        <p14:creationId xmlns:p14="http://schemas.microsoft.com/office/powerpoint/2010/main" val="42350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F32352-0CFB-2448-A50F-1650B11A8D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09" y="1475751"/>
            <a:ext cx="8113580" cy="494819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33959F-D3C0-2B4F-9934-10C5AD55493E}"/>
              </a:ext>
            </a:extLst>
          </p:cNvPr>
          <p:cNvSpPr txBox="1"/>
          <p:nvPr/>
        </p:nvSpPr>
        <p:spPr>
          <a:xfrm>
            <a:off x="255454" y="198198"/>
            <a:ext cx="863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Na Europa, estudo independente, publicado em 2019, mostra 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point-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testing</a:t>
            </a:r>
            <a:r>
              <a:rPr lang="pt-BR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pt-BR" sz="20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serviço básico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 mais frequente em farmácias, presente em 23 países.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4C46E7-67AD-764D-A22D-0046F2A48A61}"/>
              </a:ext>
            </a:extLst>
          </p:cNvPr>
          <p:cNvSpPr/>
          <p:nvPr/>
        </p:nvSpPr>
        <p:spPr>
          <a:xfrm>
            <a:off x="172517" y="6466807"/>
            <a:ext cx="8884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r"/>
            <a:r>
              <a:rPr lang="pt-BR" sz="1400" i="1" dirty="0"/>
              <a:t>Fonte: </a:t>
            </a:r>
            <a:r>
              <a:rPr lang="pt-BR" sz="1400" i="1" dirty="0" err="1"/>
              <a:t>Research</a:t>
            </a:r>
            <a:r>
              <a:rPr lang="pt-BR" sz="1400" i="1" dirty="0"/>
              <a:t> in Social </a:t>
            </a:r>
            <a:r>
              <a:rPr lang="pt-BR" sz="1400" i="1" dirty="0" err="1"/>
              <a:t>and</a:t>
            </a:r>
            <a:r>
              <a:rPr lang="pt-BR" sz="1400" i="1" dirty="0"/>
              <a:t> </a:t>
            </a:r>
            <a:r>
              <a:rPr lang="pt-BR" sz="1400" i="1" dirty="0" err="1"/>
              <a:t>Administrative</a:t>
            </a:r>
            <a:r>
              <a:rPr lang="pt-BR" sz="1400" i="1" dirty="0"/>
              <a:t> </a:t>
            </a:r>
            <a:r>
              <a:rPr lang="pt-BR" sz="1400" i="1" dirty="0" err="1"/>
              <a:t>Pharmacy</a:t>
            </a:r>
            <a:r>
              <a:rPr lang="pt-BR" sz="1400" dirty="0"/>
              <a:t>. 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doi.org</a:t>
            </a:r>
            <a:r>
              <a:rPr lang="pt-BR" sz="1400" dirty="0"/>
              <a:t>/10.1016/j.sapharm.2019.02.002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B992D4-6E5B-9848-BCA7-3391A28191B8}"/>
              </a:ext>
            </a:extLst>
          </p:cNvPr>
          <p:cNvSpPr/>
          <p:nvPr/>
        </p:nvSpPr>
        <p:spPr>
          <a:xfrm>
            <a:off x="2493818" y="2875180"/>
            <a:ext cx="955964" cy="965153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F4413-AABC-6646-AD92-D76EE8BC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394335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﻿Decreto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del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16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dicembre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2010</a:t>
            </a:r>
          </a:p>
          <a:p>
            <a:pPr marL="0" indent="0">
              <a:buNone/>
            </a:pPr>
            <a:endParaRPr lang="pt-BR" sz="1600" dirty="0"/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Glicemia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Colesterol e triglicerídeos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Hemoglobina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Hemoglobina </a:t>
            </a: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glicada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Creatinina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Transaminases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Hematócrito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Urina: ácido ascórbico, cetonas, urobilinogênio, bilirrubina, leucócitos, nitritos, pH, sangue, albumina.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LH, Beta-HCG, teste de menopausa (hormônio FSH na urina)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Sangue oculto nas fezes (rastreamento de câncer colorretal)</a:t>
            </a:r>
          </a:p>
          <a:p>
            <a:pPr>
              <a:buFont typeface="Wingdings" pitchFamily="2" charset="2"/>
              <a:buChar char="§"/>
            </a:pPr>
            <a:endParaRPr lang="pt-BR" sz="1600" dirty="0"/>
          </a:p>
        </p:txBody>
      </p:sp>
      <p:pic>
        <p:nvPicPr>
          <p:cNvPr id="7" name="Espaço Reservado para Conteúdo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5C4E8F60-DE22-BE4A-B7CF-B4BFAE9E1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32370"/>
            <a:ext cx="3530600" cy="47625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2000" y="6192791"/>
            <a:ext cx="44035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err="1"/>
              <a:t>Italia</a:t>
            </a:r>
            <a:r>
              <a:rPr lang="pt-BR" sz="1100" dirty="0"/>
              <a:t> &amp; </a:t>
            </a:r>
            <a:r>
              <a:rPr lang="pt-BR" sz="1100" dirty="0" err="1"/>
              <a:t>Ministero</a:t>
            </a:r>
            <a:r>
              <a:rPr lang="pt-BR" sz="1100" dirty="0"/>
              <a:t> </a:t>
            </a:r>
            <a:r>
              <a:rPr lang="pt-BR" sz="1100" dirty="0" err="1"/>
              <a:t>della</a:t>
            </a:r>
            <a:r>
              <a:rPr lang="pt-BR" sz="1100" dirty="0"/>
              <a:t> </a:t>
            </a:r>
            <a:r>
              <a:rPr lang="pt-BR" sz="1100" dirty="0" err="1"/>
              <a:t>Salute</a:t>
            </a:r>
            <a:r>
              <a:rPr lang="pt-BR" sz="1100" dirty="0"/>
              <a:t>. Decreto 16 </a:t>
            </a:r>
            <a:r>
              <a:rPr lang="pt-BR" sz="1100" dirty="0" err="1"/>
              <a:t>dicembre</a:t>
            </a:r>
            <a:r>
              <a:rPr lang="pt-BR" sz="1100" dirty="0"/>
              <a:t> 2010. </a:t>
            </a:r>
            <a:r>
              <a:rPr lang="pt-BR" sz="1100" dirty="0" err="1"/>
              <a:t>Erogazione</a:t>
            </a:r>
            <a:r>
              <a:rPr lang="pt-BR" sz="1100" dirty="0"/>
              <a:t> da parte </a:t>
            </a:r>
            <a:r>
              <a:rPr lang="pt-BR" sz="1100" dirty="0" err="1"/>
              <a:t>delle</a:t>
            </a:r>
            <a:r>
              <a:rPr lang="pt-BR" sz="1100" dirty="0"/>
              <a:t> </a:t>
            </a:r>
            <a:r>
              <a:rPr lang="pt-BR" sz="1100" dirty="0" err="1"/>
              <a:t>farmacie</a:t>
            </a:r>
            <a:r>
              <a:rPr lang="pt-BR" sz="1100" dirty="0"/>
              <a:t> </a:t>
            </a:r>
            <a:r>
              <a:rPr lang="pt-BR" sz="1100" dirty="0" err="1"/>
              <a:t>di</a:t>
            </a:r>
            <a:r>
              <a:rPr lang="pt-BR" sz="1100" dirty="0"/>
              <a:t> </a:t>
            </a:r>
            <a:r>
              <a:rPr lang="pt-BR" sz="1100" dirty="0" err="1"/>
              <a:t>specifiche</a:t>
            </a:r>
            <a:r>
              <a:rPr lang="pt-BR" sz="1100" dirty="0"/>
              <a:t> </a:t>
            </a:r>
            <a:r>
              <a:rPr lang="pt-BR" sz="1100" dirty="0" err="1"/>
              <a:t>prestazioni</a:t>
            </a:r>
            <a:r>
              <a:rPr lang="pt-BR" sz="1100" dirty="0"/>
              <a:t> </a:t>
            </a:r>
            <a:r>
              <a:rPr lang="pt-BR" sz="1100" dirty="0" err="1"/>
              <a:t>professionali</a:t>
            </a:r>
            <a:r>
              <a:rPr lang="pt-BR" sz="1100" dirty="0"/>
              <a:t>. 12 (2010).</a:t>
            </a:r>
          </a:p>
          <a:p>
            <a:pPr algn="r"/>
            <a:endParaRPr lang="pt-BR" sz="1100" dirty="0"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378A3C1-7B5C-074B-A516-DDC49D57C48B}"/>
              </a:ext>
            </a:extLst>
          </p:cNvPr>
          <p:cNvSpPr/>
          <p:nvPr/>
        </p:nvSpPr>
        <p:spPr>
          <a:xfrm>
            <a:off x="1926674" y="1113716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CBA4B"/>
                </a:solidFill>
                <a:latin typeface="Avenir Medium" panose="02000503020000020003" pitchFamily="2" charset="0"/>
              </a:rPr>
              <a:t>Itália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091B77C-321D-A846-A297-5EFDA0A81D92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edifício, chão&#10;&#10;Descrição gerada automaticamente">
            <a:extLst>
              <a:ext uri="{FF2B5EF4-FFF2-40B4-BE49-F238E27FC236}">
                <a16:creationId xmlns:a16="http://schemas.microsoft.com/office/drawing/2014/main" id="{60EE030D-1EAE-C44F-8C77-3448CA36E7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722" y="10"/>
            <a:ext cx="56532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4" y="806357"/>
            <a:ext cx="5050915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sinal, ao ar livre, texto, edifício&#10;&#10;Descrição gerada automaticamente">
            <a:extLst>
              <a:ext uri="{FF2B5EF4-FFF2-40B4-BE49-F238E27FC236}">
                <a16:creationId xmlns:a16="http://schemas.microsoft.com/office/drawing/2014/main" id="{89D0E968-6EC0-7D4B-8913-8541FF83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02" y="979071"/>
            <a:ext cx="4807458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394335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Portaria 1429/2007 / Portaria 97/2018</a:t>
            </a:r>
          </a:p>
          <a:p>
            <a:pPr marL="0" indent="0">
              <a:buNone/>
            </a:pPr>
            <a:endParaRPr lang="pt-BR" sz="1600" dirty="0"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HbA1c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Lipídeos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Transaminases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Creatinina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Ácido Úrico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HIV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HCV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HBV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2000" y="6192791"/>
            <a:ext cx="440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/>
              <a:t>Portugal. Ministério da Saúde. Diário da República - Portaria </a:t>
            </a:r>
            <a:r>
              <a:rPr lang="pt-BR" sz="1100" dirty="0" err="1"/>
              <a:t>n.</a:t>
            </a:r>
            <a:r>
              <a:rPr lang="pt-BR" sz="1100" baseline="30000" dirty="0" err="1"/>
              <a:t>o</a:t>
            </a:r>
            <a:r>
              <a:rPr lang="pt-BR" sz="1100" dirty="0"/>
              <a:t> 97/2018 de 9 de abril. 1556–1557 (2018).</a:t>
            </a: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8CC1045-13E4-994A-BFC0-922544A17A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29" y="1909373"/>
            <a:ext cx="2536520" cy="422753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314C571-3FC7-9041-8FEE-EDAD7CBA551A}"/>
              </a:ext>
            </a:extLst>
          </p:cNvPr>
          <p:cNvSpPr/>
          <p:nvPr/>
        </p:nvSpPr>
        <p:spPr>
          <a:xfrm>
            <a:off x="1651334" y="1266092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CBA4B"/>
                </a:solidFill>
                <a:latin typeface="Avenir Medium" panose="02000503020000020003" pitchFamily="2" charset="0"/>
              </a:rPr>
              <a:t>Portugal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FC107F1-859F-E847-BCAB-83D4E112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117E28A-861F-D149-976D-F0D3A85AC7A7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6CA286D-EF5C-3E49-8861-B31355BF42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16200000">
            <a:off x="3603541" y="-983697"/>
            <a:ext cx="4642105" cy="127039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80D1E7-7F21-804D-B73E-D2499323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418" y="-908482"/>
            <a:ext cx="4642105" cy="8064656"/>
          </a:xfrm>
          <a:prstGeom prst="rect">
            <a:avLst/>
          </a:prstGeom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93AADF5F-1D60-804C-B8A0-DCBCD8DB8EC3}"/>
              </a:ext>
            </a:extLst>
          </p:cNvPr>
          <p:cNvSpPr/>
          <p:nvPr/>
        </p:nvSpPr>
        <p:spPr>
          <a:xfrm>
            <a:off x="1232452" y="2182682"/>
            <a:ext cx="7752522" cy="2916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768B53-F372-3749-BF83-93CD0F413008}"/>
              </a:ext>
            </a:extLst>
          </p:cNvPr>
          <p:cNvSpPr txBox="1"/>
          <p:nvPr/>
        </p:nvSpPr>
        <p:spPr>
          <a:xfrm>
            <a:off x="4088997" y="1659462"/>
            <a:ext cx="46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O QUE É UMA FARMÁCIA?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D8349F-18EE-6241-AF9A-A9144F5D594D}"/>
              </a:ext>
            </a:extLst>
          </p:cNvPr>
          <p:cNvSpPr txBox="1"/>
          <p:nvPr/>
        </p:nvSpPr>
        <p:spPr>
          <a:xfrm>
            <a:off x="1441174" y="2556220"/>
            <a:ext cx="7289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“Unidade de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prestação de serviços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destinada a prestar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assistência farmacêutica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</a:t>
            </a:r>
            <a:r>
              <a:rPr lang="pt-BR" sz="2800" dirty="0">
                <a:latin typeface="Avenir Light" panose="020B0402020203020204" pitchFamily="34" charset="77"/>
              </a:rPr>
              <a:t>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assistência à saúde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 orientação sanitária individual e coletiva (...) 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EFA0AE-BE9F-9945-A7C0-8C36B7543180}"/>
              </a:ext>
            </a:extLst>
          </p:cNvPr>
          <p:cNvSpPr txBox="1"/>
          <p:nvPr/>
        </p:nvSpPr>
        <p:spPr>
          <a:xfrm>
            <a:off x="2133382" y="6083224"/>
            <a:ext cx="659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Lei Federal nº 13.021, de 8 de agosto de 2014. Dispõe sobre o exercício e a fiscalização das atividades farmacêuticas.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A1C761-6B5D-A14F-B8C7-985474C18FD8}"/>
              </a:ext>
            </a:extLst>
          </p:cNvPr>
          <p:cNvSpPr/>
          <p:nvPr/>
        </p:nvSpPr>
        <p:spPr>
          <a:xfrm>
            <a:off x="9858046" y="639464"/>
            <a:ext cx="119270" cy="119270"/>
          </a:xfrm>
          <a:prstGeom prst="ellipse">
            <a:avLst/>
          </a:prstGeom>
          <a:solidFill>
            <a:srgbClr val="4DA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5FAF6E3-77DA-1148-BF68-E1494D68A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402" y="1527273"/>
            <a:ext cx="692595" cy="72498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6CBB9A0-0629-8940-9B43-A78E7B74B776}"/>
              </a:ext>
            </a:extLst>
          </p:cNvPr>
          <p:cNvSpPr/>
          <p:nvPr/>
        </p:nvSpPr>
        <p:spPr>
          <a:xfrm>
            <a:off x="4214191" y="2148010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2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5B07A284-4656-994B-9F70-FCB0E24D45B0}"/>
              </a:ext>
            </a:extLst>
          </p:cNvPr>
          <p:cNvGrpSpPr/>
          <p:nvPr/>
        </p:nvGrpSpPr>
        <p:grpSpPr>
          <a:xfrm>
            <a:off x="-1" y="371031"/>
            <a:ext cx="9144000" cy="6115938"/>
            <a:chOff x="0" y="371031"/>
            <a:chExt cx="9144000" cy="6115938"/>
          </a:xfrm>
        </p:grpSpPr>
        <p:pic>
          <p:nvPicPr>
            <p:cNvPr id="5" name="Imagem 4" descr="Uma imagem contendo captura de tela&#10;&#10;Descrição gerada automaticamente">
              <a:extLst>
                <a:ext uri="{FF2B5EF4-FFF2-40B4-BE49-F238E27FC236}">
                  <a16:creationId xmlns:a16="http://schemas.microsoft.com/office/drawing/2014/main" id="{36D22B3A-04B2-C846-989B-801DEDF40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1031"/>
              <a:ext cx="9144000" cy="6115938"/>
            </a:xfrm>
            <a:prstGeom prst="rect">
              <a:avLst/>
            </a:prstGeom>
          </p:spPr>
        </p:pic>
        <p:pic>
          <p:nvPicPr>
            <p:cNvPr id="3" name="Imagem 2" descr="Uma imagem contendo interior&#10;&#10;Descrição gerada automaticamente">
              <a:extLst>
                <a:ext uri="{FF2B5EF4-FFF2-40B4-BE49-F238E27FC236}">
                  <a16:creationId xmlns:a16="http://schemas.microsoft.com/office/drawing/2014/main" id="{3166D45F-869E-5649-AC3D-72E872524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27" y="2726871"/>
              <a:ext cx="6266829" cy="3760097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41CBDD3F-9A5F-164B-9A56-AFF50E2B3E80}"/>
              </a:ext>
            </a:extLst>
          </p:cNvPr>
          <p:cNvSpPr/>
          <p:nvPr/>
        </p:nvSpPr>
        <p:spPr>
          <a:xfrm>
            <a:off x="1" y="968188"/>
            <a:ext cx="6521824" cy="1385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43A2B63-5CFF-1342-8444-D169D2D291D6}"/>
              </a:ext>
            </a:extLst>
          </p:cNvPr>
          <p:cNvSpPr/>
          <p:nvPr/>
        </p:nvSpPr>
        <p:spPr>
          <a:xfrm>
            <a:off x="4867275" y="5889812"/>
            <a:ext cx="1654548" cy="597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0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, interior&#10;&#10;Descrição gerada automaticamente">
            <a:extLst>
              <a:ext uri="{FF2B5EF4-FFF2-40B4-BE49-F238E27FC236}">
                <a16:creationId xmlns:a16="http://schemas.microsoft.com/office/drawing/2014/main" id="{EB7ADB36-4655-074E-B69D-F6F6437D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35"/>
            <a:ext cx="9144000" cy="598753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B184041-8762-CC4A-A414-B283A5EF508D}"/>
              </a:ext>
            </a:extLst>
          </p:cNvPr>
          <p:cNvSpPr/>
          <p:nvPr/>
        </p:nvSpPr>
        <p:spPr>
          <a:xfrm>
            <a:off x="0" y="435235"/>
            <a:ext cx="7799294" cy="1385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5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502" y="1280160"/>
            <a:ext cx="3827847" cy="48968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﻿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Ley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16/1997 /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Ley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29/2006 / Serviços profissionais definidos pelos ﻿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Colegios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Oficiales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de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Farmacéuticos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Rastreamento, detecção de fatores de risco e monitoramento de parâmetros: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Avaliação antropométrica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Pressão arterial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Glicose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Lipídeos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Ácido Úrico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Transaminases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Creatinina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Hemoglobina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RNI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HIV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Câncer Colorretal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Etc.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2001" y="6269793"/>
            <a:ext cx="4393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 err="1"/>
              <a:t>Consejo</a:t>
            </a:r>
            <a:r>
              <a:rPr lang="pt-BR" sz="1100" dirty="0"/>
              <a:t> General de </a:t>
            </a:r>
            <a:r>
              <a:rPr lang="pt-BR" sz="1100" dirty="0" err="1"/>
              <a:t>Colegios</a:t>
            </a:r>
            <a:r>
              <a:rPr lang="pt-BR" sz="1100" dirty="0"/>
              <a:t> </a:t>
            </a:r>
            <a:r>
              <a:rPr lang="pt-BR" sz="1100" dirty="0" err="1"/>
              <a:t>Oficiales</a:t>
            </a:r>
            <a:r>
              <a:rPr lang="pt-BR" sz="1100" dirty="0"/>
              <a:t> de </a:t>
            </a:r>
            <a:r>
              <a:rPr lang="pt-BR" sz="1100" dirty="0" err="1"/>
              <a:t>Farmacéuticos</a:t>
            </a:r>
            <a:r>
              <a:rPr lang="pt-BR" sz="1100" dirty="0"/>
              <a:t>. </a:t>
            </a:r>
            <a:r>
              <a:rPr lang="pt-BR" sz="1100" dirty="0" err="1"/>
              <a:t>Servicios</a:t>
            </a:r>
            <a:r>
              <a:rPr lang="pt-BR" sz="1100" dirty="0"/>
              <a:t> </a:t>
            </a:r>
            <a:r>
              <a:rPr lang="pt-BR" sz="1100" dirty="0" err="1"/>
              <a:t>farmacéuticos</a:t>
            </a:r>
            <a:r>
              <a:rPr lang="pt-BR" sz="1100" dirty="0"/>
              <a:t> : </a:t>
            </a:r>
            <a:r>
              <a:rPr lang="pt-BR" sz="1100" dirty="0" err="1"/>
              <a:t>Definición</a:t>
            </a:r>
            <a:r>
              <a:rPr lang="pt-BR" sz="1100" dirty="0"/>
              <a:t> </a:t>
            </a:r>
            <a:r>
              <a:rPr lang="pt-BR" sz="1100" dirty="0" err="1"/>
              <a:t>y</a:t>
            </a:r>
            <a:r>
              <a:rPr lang="pt-BR" sz="1100" dirty="0"/>
              <a:t> </a:t>
            </a:r>
            <a:r>
              <a:rPr lang="pt-BR" sz="1100" dirty="0" err="1"/>
              <a:t>remuneración</a:t>
            </a:r>
            <a:r>
              <a:rPr lang="pt-BR" sz="1100" dirty="0"/>
              <a:t>. in 1–47 (2013).</a:t>
            </a:r>
            <a:endParaRPr lang="pt-BR" sz="1100" dirty="0">
              <a:effectLst/>
            </a:endParaRPr>
          </a:p>
        </p:txBody>
      </p:sp>
      <p:pic>
        <p:nvPicPr>
          <p:cNvPr id="7" name="Imagem 6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F687BAC-B03A-C241-B979-9C564878D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3" y="2070425"/>
            <a:ext cx="3674091" cy="314922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3474F5E-83B8-234C-888E-C3483CD8B177}"/>
              </a:ext>
            </a:extLst>
          </p:cNvPr>
          <p:cNvSpPr/>
          <p:nvPr/>
        </p:nvSpPr>
        <p:spPr>
          <a:xfrm>
            <a:off x="1617684" y="1280160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ECBA4B"/>
                </a:solidFill>
                <a:latin typeface="Avenir Light" panose="020B0402020203020204" pitchFamily="34" charset="77"/>
              </a:rPr>
              <a:t>Espanha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A60E6FB-9F3B-AB47-898A-FBAC5D3D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BA7890D-71AA-4240-B399-EA0ADA38A807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21CA796B-807B-C140-8EEA-F6FA041C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82"/>
            <a:ext cx="9144000" cy="660603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F1185C2-3210-EC4A-9F67-75FD8D839A6A}"/>
              </a:ext>
            </a:extLst>
          </p:cNvPr>
          <p:cNvSpPr/>
          <p:nvPr/>
        </p:nvSpPr>
        <p:spPr>
          <a:xfrm>
            <a:off x="9525" y="1362075"/>
            <a:ext cx="6029325" cy="126738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1FBDC8D6-963F-7040-B9E9-A2388C2E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131A25-2D26-CF4C-B1CE-D3FAC19E4024}"/>
              </a:ext>
            </a:extLst>
          </p:cNvPr>
          <p:cNvSpPr/>
          <p:nvPr/>
        </p:nvSpPr>
        <p:spPr>
          <a:xfrm>
            <a:off x="76201" y="733425"/>
            <a:ext cx="6153150" cy="1057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3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043198E-1556-EE48-B15B-E6CC88F739A9}"/>
              </a:ext>
            </a:extLst>
          </p:cNvPr>
          <p:cNvSpPr/>
          <p:nvPr/>
        </p:nvSpPr>
        <p:spPr>
          <a:xfrm>
            <a:off x="4544723" y="3412772"/>
            <a:ext cx="4385459" cy="2308324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2D9CC4-BF5C-C948-8606-D36E5DDA675E}"/>
              </a:ext>
            </a:extLst>
          </p:cNvPr>
          <p:cNvSpPr txBox="1">
            <a:spLocks/>
          </p:cNvSpPr>
          <p:nvPr/>
        </p:nvSpPr>
        <p:spPr>
          <a:xfrm>
            <a:off x="333011" y="344526"/>
            <a:ext cx="8916195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451DF0-89CA-584A-AA5D-31CED4583F98}"/>
              </a:ext>
            </a:extLst>
          </p:cNvPr>
          <p:cNvSpPr txBox="1">
            <a:spLocks/>
          </p:cNvSpPr>
          <p:nvPr/>
        </p:nvSpPr>
        <p:spPr>
          <a:xfrm>
            <a:off x="512618" y="1672363"/>
            <a:ext cx="3532909" cy="26138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Rastreamento de 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HIV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em farmácias.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4400" b="1" dirty="0">
              <a:solidFill>
                <a:srgbClr val="ECBA4B"/>
              </a:solidFill>
              <a:latin typeface="Avenir Medium" panose="02000503020000020003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5400" b="1" dirty="0">
                <a:solidFill>
                  <a:srgbClr val="ECBA4B"/>
                </a:solidFill>
                <a:latin typeface="Avenir Medium" panose="02000503020000020003" pitchFamily="2" charset="0"/>
              </a:rPr>
              <a:t>2.168</a:t>
            </a:r>
            <a:br>
              <a:rPr lang="pt-BR" sz="2000" dirty="0">
                <a:latin typeface="Avenir Light" panose="020B0402020203020204" pitchFamily="34" charset="77"/>
              </a:rPr>
            </a:b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pacientes atendidos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10526B-25EB-7044-B916-0AE8241BD9D6}"/>
              </a:ext>
            </a:extLst>
          </p:cNvPr>
          <p:cNvSpPr txBox="1"/>
          <p:nvPr/>
        </p:nvSpPr>
        <p:spPr>
          <a:xfrm>
            <a:off x="4571999" y="1645074"/>
            <a:ext cx="43854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latin typeface="Avenir Light" panose="020B0402020203020204" pitchFamily="34" charset="77"/>
              </a:rPr>
              <a:t>As farmácias foram responsáveis por</a:t>
            </a:r>
          </a:p>
          <a:p>
            <a:endParaRPr lang="pt-BR" sz="1900" dirty="0">
              <a:latin typeface="Avenir Light" panose="020B0402020203020204" pitchFamily="34" charset="77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5125B2-B5A0-9D4E-BDF6-109321A9E3F2}"/>
              </a:ext>
            </a:extLst>
          </p:cNvPr>
          <p:cNvSpPr/>
          <p:nvPr/>
        </p:nvSpPr>
        <p:spPr>
          <a:xfrm>
            <a:off x="631980" y="6040524"/>
            <a:ext cx="7847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Fernández-</a:t>
            </a:r>
            <a:r>
              <a:rPr lang="pt-BR" sz="1200" dirty="0" err="1"/>
              <a:t>Balbuena</a:t>
            </a:r>
            <a:r>
              <a:rPr lang="pt-BR" sz="1200" dirty="0"/>
              <a:t>, S., Marcos, H., Pérez-</a:t>
            </a:r>
            <a:r>
              <a:rPr lang="pt-BR" sz="1200" dirty="0" err="1"/>
              <a:t>Rubio</a:t>
            </a:r>
            <a:r>
              <a:rPr lang="pt-BR" sz="1200" dirty="0"/>
              <a:t>, A., </a:t>
            </a:r>
            <a:r>
              <a:rPr lang="pt-BR" sz="1200" dirty="0" err="1"/>
              <a:t>Hoyos</a:t>
            </a:r>
            <a:r>
              <a:rPr lang="pt-BR" sz="1200" dirty="0"/>
              <a:t>, J., </a:t>
            </a:r>
            <a:r>
              <a:rPr lang="pt-BR" sz="1200" dirty="0" err="1"/>
              <a:t>Belza</a:t>
            </a:r>
            <a:r>
              <a:rPr lang="pt-BR" sz="1200" dirty="0"/>
              <a:t>, M., &amp; de </a:t>
            </a:r>
            <a:r>
              <a:rPr lang="pt-BR" sz="1200" dirty="0" err="1"/>
              <a:t>la</a:t>
            </a:r>
            <a:r>
              <a:rPr lang="pt-BR" sz="1200" dirty="0"/>
              <a:t> Fuente, L. (2015). The </a:t>
            </a:r>
            <a:r>
              <a:rPr lang="pt-BR" sz="1200" dirty="0" err="1"/>
              <a:t>rapid</a:t>
            </a:r>
            <a:r>
              <a:rPr lang="pt-BR" sz="1200" dirty="0"/>
              <a:t> </a:t>
            </a:r>
            <a:r>
              <a:rPr lang="pt-BR" sz="1200" dirty="0" err="1"/>
              <a:t>test</a:t>
            </a:r>
            <a:r>
              <a:rPr lang="pt-BR" sz="1200" dirty="0"/>
              <a:t> in Spanish </a:t>
            </a:r>
            <a:r>
              <a:rPr lang="pt-BR" sz="1200" dirty="0" err="1"/>
              <a:t>pharmacies</a:t>
            </a:r>
            <a:r>
              <a:rPr lang="pt-BR" sz="1200" dirty="0"/>
              <a:t>: a novel </a:t>
            </a:r>
            <a:r>
              <a:rPr lang="pt-BR" sz="1200" dirty="0" err="1"/>
              <a:t>programme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reach</a:t>
            </a:r>
            <a:r>
              <a:rPr lang="pt-BR" sz="1200" dirty="0"/>
              <a:t> </a:t>
            </a:r>
            <a:r>
              <a:rPr lang="pt-BR" sz="1200" dirty="0" err="1"/>
              <a:t>heterosexual</a:t>
            </a:r>
            <a:r>
              <a:rPr lang="pt-BR" sz="1200" dirty="0"/>
              <a:t> </a:t>
            </a:r>
            <a:r>
              <a:rPr lang="pt-BR" sz="1200" dirty="0" err="1"/>
              <a:t>men</a:t>
            </a:r>
            <a:r>
              <a:rPr lang="pt-BR" sz="1200" dirty="0"/>
              <a:t>? </a:t>
            </a:r>
            <a:r>
              <a:rPr lang="pt-BR" sz="1200" i="1" dirty="0"/>
              <a:t>HIV Medicine</a:t>
            </a:r>
            <a:r>
              <a:rPr lang="pt-BR" sz="1200" dirty="0"/>
              <a:t>, </a:t>
            </a:r>
            <a:r>
              <a:rPr lang="pt-BR" sz="1200" i="1" dirty="0"/>
              <a:t>16</a:t>
            </a:r>
            <a:r>
              <a:rPr lang="pt-BR" sz="1200" dirty="0"/>
              <a:t>(6), 362–369. </a:t>
            </a:r>
            <a:r>
              <a:rPr lang="pt-BR" sz="1200" dirty="0" err="1"/>
              <a:t>https</a:t>
            </a:r>
            <a:r>
              <a:rPr lang="pt-BR" sz="1200" dirty="0"/>
              <a:t>://</a:t>
            </a:r>
            <a:r>
              <a:rPr lang="pt-BR" sz="1200" dirty="0" err="1"/>
              <a:t>doi.org</a:t>
            </a:r>
            <a:r>
              <a:rPr lang="pt-BR" sz="1200" dirty="0"/>
              <a:t>/10.1111/hiv.12224</a:t>
            </a:r>
            <a:endParaRPr lang="pt-BR" sz="1200" dirty="0">
              <a:effectLst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77A90A-191E-A845-A0F3-14E3F3EA90BF}"/>
              </a:ext>
            </a:extLst>
          </p:cNvPr>
          <p:cNvSpPr/>
          <p:nvPr/>
        </p:nvSpPr>
        <p:spPr>
          <a:xfrm>
            <a:off x="408213" y="4505936"/>
            <a:ext cx="1234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ECBA4B"/>
                </a:solidFill>
                <a:latin typeface="Avenir Medium" panose="02000503020000020003" pitchFamily="2" charset="0"/>
              </a:rPr>
              <a:t>16</a:t>
            </a:r>
            <a:r>
              <a:rPr lang="pt-BR" sz="7200" dirty="0">
                <a:solidFill>
                  <a:srgbClr val="ECBA4B"/>
                </a:solidFill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12A668-FA3D-C940-A6D4-15CBEB2961D7}"/>
              </a:ext>
            </a:extLst>
          </p:cNvPr>
          <p:cNvSpPr/>
          <p:nvPr/>
        </p:nvSpPr>
        <p:spPr>
          <a:xfrm>
            <a:off x="1457264" y="4620509"/>
            <a:ext cx="2851500" cy="928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farmácias em região urbana, em área com baixa prevalência de HIV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B2453F-2662-8147-988D-1D8D18E0E6D1}"/>
              </a:ext>
            </a:extLst>
          </p:cNvPr>
          <p:cNvSpPr txBox="1"/>
          <p:nvPr/>
        </p:nvSpPr>
        <p:spPr>
          <a:xfrm>
            <a:off x="4649746" y="3357490"/>
            <a:ext cx="4348722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 programa se mostrou efetivo principalmente para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homens heterossexuais</a:t>
            </a:r>
            <a:r>
              <a:rPr lang="pt-BR" sz="2000" dirty="0">
                <a:latin typeface="Avenir Medium" panose="02000503020000020003" pitchFamily="2" charset="0"/>
              </a:rPr>
              <a:t>,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que costumam receber diagnóstico atrasado, 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jovens que nunca haviam feito o teste antes.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B77DEA3-8224-3F42-B1FC-B897DC7D39D2}"/>
              </a:ext>
            </a:extLst>
          </p:cNvPr>
          <p:cNvSpPr/>
          <p:nvPr/>
        </p:nvSpPr>
        <p:spPr>
          <a:xfrm>
            <a:off x="4544723" y="1888418"/>
            <a:ext cx="1475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rgbClr val="ECBA4B"/>
                </a:solidFill>
                <a:latin typeface="Avenir Light" panose="020B0402020203020204" pitchFamily="34" charset="77"/>
              </a:rPr>
              <a:t>6%</a:t>
            </a:r>
            <a:r>
              <a:rPr lang="pt-BR" sz="6000" dirty="0">
                <a:solidFill>
                  <a:srgbClr val="ECBA4B"/>
                </a:solidFill>
                <a:latin typeface="Avenir Light" panose="020B0402020203020204" pitchFamily="34" charset="77"/>
              </a:rPr>
              <a:t> </a:t>
            </a:r>
          </a:p>
          <a:p>
            <a:r>
              <a:rPr lang="pt-BR" sz="7200" dirty="0">
                <a:solidFill>
                  <a:srgbClr val="ECBA4B"/>
                </a:solidFill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BF0DCFF-9013-394D-A6A7-DA80BD0A07CA}"/>
              </a:ext>
            </a:extLst>
          </p:cNvPr>
          <p:cNvSpPr/>
          <p:nvPr/>
        </p:nvSpPr>
        <p:spPr>
          <a:xfrm>
            <a:off x="6020298" y="1997895"/>
            <a:ext cx="2900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de todos os novos casos diagnosticados na região em 2011.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E1872D-BE2E-BE46-BCC3-9CC7ACA2AA7E}"/>
              </a:ext>
            </a:extLst>
          </p:cNvPr>
          <p:cNvSpPr/>
          <p:nvPr/>
        </p:nvSpPr>
        <p:spPr>
          <a:xfrm flipV="1">
            <a:off x="452100" y="761632"/>
            <a:ext cx="8902036" cy="62734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B0E9DB-02FE-DD47-8566-CF40EBE374E1}"/>
              </a:ext>
            </a:extLst>
          </p:cNvPr>
          <p:cNvSpPr/>
          <p:nvPr/>
        </p:nvSpPr>
        <p:spPr>
          <a:xfrm>
            <a:off x="408213" y="885473"/>
            <a:ext cx="320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﻿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﻿HIV Medicine: Espanha (2016)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144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F4413-AABC-6646-AD92-D76EE8BC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84506"/>
            <a:ext cx="8901112" cy="655152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88848"/>
            <a:ext cx="4143375" cy="415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﻿ ﻿JORF n°0181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du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5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août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2016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texte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n°47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Farmácias podem oferecer POCT em um espaço de confidencialidade. </a:t>
            </a:r>
          </a:p>
          <a:p>
            <a:pPr marL="0" indent="0">
              <a:buNone/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Exemplos: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Estreptococos Grupo 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Influenza A/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B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258104" y="5919281"/>
            <a:ext cx="47270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/>
              <a:t>France &amp; Ministre </a:t>
            </a:r>
            <a:r>
              <a:rPr lang="pt-BR" sz="1100" dirty="0" err="1"/>
              <a:t>des</a:t>
            </a:r>
            <a:r>
              <a:rPr lang="pt-BR" sz="1100" dirty="0"/>
              <a:t> </a:t>
            </a:r>
            <a:r>
              <a:rPr lang="pt-BR" sz="1100" dirty="0" err="1"/>
              <a:t>solidarités</a:t>
            </a:r>
            <a:r>
              <a:rPr lang="pt-BR" sz="1100" dirty="0"/>
              <a:t> et de </a:t>
            </a:r>
            <a:r>
              <a:rPr lang="pt-BR" sz="1100" dirty="0" err="1"/>
              <a:t>la</a:t>
            </a:r>
            <a:r>
              <a:rPr lang="pt-BR" sz="1100" dirty="0"/>
              <a:t> </a:t>
            </a:r>
            <a:r>
              <a:rPr lang="pt-BR" sz="1100" dirty="0" err="1"/>
              <a:t>santé</a:t>
            </a:r>
            <a:r>
              <a:rPr lang="pt-BR" sz="1100" dirty="0"/>
              <a:t>. </a:t>
            </a:r>
            <a:r>
              <a:rPr lang="pt-BR" sz="1100" dirty="0" err="1"/>
              <a:t>Arrêté</a:t>
            </a:r>
            <a:r>
              <a:rPr lang="pt-BR" sz="1100" dirty="0"/>
              <a:t> </a:t>
            </a:r>
            <a:r>
              <a:rPr lang="pt-BR" sz="1100" dirty="0" err="1"/>
              <a:t>du</a:t>
            </a:r>
            <a:r>
              <a:rPr lang="pt-BR" sz="1100" dirty="0"/>
              <a:t> 1er </a:t>
            </a:r>
            <a:r>
              <a:rPr lang="pt-BR" sz="1100" dirty="0" err="1"/>
              <a:t>août</a:t>
            </a:r>
            <a:r>
              <a:rPr lang="pt-BR" sz="1100" dirty="0"/>
              <a:t> 2016 </a:t>
            </a:r>
            <a:r>
              <a:rPr lang="pt-BR" sz="1100" dirty="0" err="1"/>
              <a:t>déterminant</a:t>
            </a:r>
            <a:r>
              <a:rPr lang="pt-BR" sz="1100" dirty="0"/>
              <a:t> </a:t>
            </a:r>
            <a:r>
              <a:rPr lang="pt-BR" sz="1100" dirty="0" err="1"/>
              <a:t>la</a:t>
            </a:r>
            <a:r>
              <a:rPr lang="pt-BR" sz="1100" dirty="0"/>
              <a:t> liste </a:t>
            </a:r>
            <a:r>
              <a:rPr lang="pt-BR" sz="1100" dirty="0" err="1"/>
              <a:t>des</a:t>
            </a:r>
            <a:r>
              <a:rPr lang="pt-BR" sz="1100" dirty="0"/>
              <a:t> </a:t>
            </a:r>
            <a:r>
              <a:rPr lang="pt-BR" sz="1100" dirty="0" err="1"/>
              <a:t>tests</a:t>
            </a:r>
            <a:r>
              <a:rPr lang="pt-BR" sz="1100" dirty="0"/>
              <a:t>, </a:t>
            </a:r>
            <a:r>
              <a:rPr lang="pt-BR" sz="1100" dirty="0" err="1"/>
              <a:t>recueils</a:t>
            </a:r>
            <a:r>
              <a:rPr lang="pt-BR" sz="1100" dirty="0"/>
              <a:t> et </a:t>
            </a:r>
            <a:r>
              <a:rPr lang="pt-BR" sz="1100" dirty="0" err="1"/>
              <a:t>traitements</a:t>
            </a:r>
            <a:r>
              <a:rPr lang="pt-BR" sz="1100" dirty="0"/>
              <a:t> de </a:t>
            </a:r>
            <a:r>
              <a:rPr lang="pt-BR" sz="1100" dirty="0" err="1"/>
              <a:t>signaux</a:t>
            </a:r>
            <a:r>
              <a:rPr lang="pt-BR" sz="1100" dirty="0"/>
              <a:t> </a:t>
            </a:r>
            <a:r>
              <a:rPr lang="pt-BR" sz="1100" dirty="0" err="1"/>
              <a:t>biologiques</a:t>
            </a:r>
            <a:r>
              <a:rPr lang="pt-BR" sz="1100" dirty="0"/>
              <a:t> </a:t>
            </a:r>
            <a:r>
              <a:rPr lang="pt-BR" sz="1100" dirty="0" err="1"/>
              <a:t>qui</a:t>
            </a:r>
            <a:r>
              <a:rPr lang="pt-BR" sz="1100" dirty="0"/>
              <a:t> ne </a:t>
            </a:r>
            <a:r>
              <a:rPr lang="pt-BR" sz="1100" dirty="0" err="1"/>
              <a:t>constituent</a:t>
            </a:r>
            <a:r>
              <a:rPr lang="pt-BR" sz="1100" dirty="0"/>
              <a:t> </a:t>
            </a:r>
            <a:r>
              <a:rPr lang="pt-BR" sz="1100" dirty="0" err="1"/>
              <a:t>pas</a:t>
            </a:r>
            <a:r>
              <a:rPr lang="pt-BR" sz="1100" dirty="0"/>
              <a:t> </a:t>
            </a:r>
            <a:r>
              <a:rPr lang="pt-BR" sz="1100" dirty="0" err="1"/>
              <a:t>un</a:t>
            </a:r>
            <a:r>
              <a:rPr lang="pt-BR" sz="1100" dirty="0"/>
              <a:t> </a:t>
            </a:r>
            <a:r>
              <a:rPr lang="pt-BR" sz="1100" dirty="0" err="1"/>
              <a:t>examen</a:t>
            </a:r>
            <a:r>
              <a:rPr lang="pt-BR" sz="1100" dirty="0"/>
              <a:t> de </a:t>
            </a:r>
            <a:r>
              <a:rPr lang="pt-BR" sz="1100" dirty="0" err="1"/>
              <a:t>biologie</a:t>
            </a:r>
            <a:r>
              <a:rPr lang="pt-BR" sz="1100" dirty="0"/>
              <a:t> </a:t>
            </a:r>
            <a:r>
              <a:rPr lang="pt-BR" sz="1100" dirty="0" err="1"/>
              <a:t>médicale</a:t>
            </a:r>
            <a:r>
              <a:rPr lang="pt-BR" sz="1100" dirty="0"/>
              <a:t>, </a:t>
            </a:r>
            <a:r>
              <a:rPr lang="pt-BR" sz="1100" dirty="0" err="1"/>
              <a:t>les</a:t>
            </a:r>
            <a:r>
              <a:rPr lang="pt-BR" sz="1100" dirty="0"/>
              <a:t> </a:t>
            </a:r>
            <a:r>
              <a:rPr lang="pt-BR" sz="1100" dirty="0" err="1"/>
              <a:t>catégories</a:t>
            </a:r>
            <a:r>
              <a:rPr lang="pt-BR" sz="1100" dirty="0"/>
              <a:t> de </a:t>
            </a:r>
            <a:r>
              <a:rPr lang="pt-BR" sz="1100" dirty="0" err="1"/>
              <a:t>personnes</a:t>
            </a:r>
            <a:r>
              <a:rPr lang="pt-BR" sz="1100" dirty="0"/>
              <a:t> </a:t>
            </a:r>
            <a:r>
              <a:rPr lang="pt-BR" sz="1100" dirty="0" err="1"/>
              <a:t>pouvant</a:t>
            </a:r>
            <a:r>
              <a:rPr lang="pt-BR" sz="1100" dirty="0"/>
              <a:t> </a:t>
            </a:r>
            <a:r>
              <a:rPr lang="pt-BR" sz="1100" dirty="0" err="1"/>
              <a:t>les</a:t>
            </a:r>
            <a:r>
              <a:rPr lang="pt-BR" sz="1100" dirty="0"/>
              <a:t> </a:t>
            </a:r>
            <a:r>
              <a:rPr lang="pt-BR" sz="1100" dirty="0" err="1"/>
              <a:t>réaliser</a:t>
            </a:r>
            <a:r>
              <a:rPr lang="pt-BR" sz="1100" dirty="0"/>
              <a:t> et </a:t>
            </a:r>
            <a:r>
              <a:rPr lang="pt-BR" sz="1100" dirty="0" err="1"/>
              <a:t>les</a:t>
            </a:r>
            <a:r>
              <a:rPr lang="pt-BR" sz="1100" dirty="0"/>
              <a:t> </a:t>
            </a:r>
            <a:r>
              <a:rPr lang="pt-BR" sz="1100" dirty="0" err="1"/>
              <a:t>conditions</a:t>
            </a:r>
            <a:r>
              <a:rPr lang="pt-BR" sz="1100" dirty="0"/>
              <a:t> de </a:t>
            </a:r>
            <a:r>
              <a:rPr lang="pt-BR" sz="1100" dirty="0" err="1"/>
              <a:t>réalisation</a:t>
            </a:r>
            <a:r>
              <a:rPr lang="pt-BR" sz="1100" dirty="0"/>
              <a:t> de </a:t>
            </a:r>
            <a:r>
              <a:rPr lang="pt-BR" sz="1100" dirty="0" err="1"/>
              <a:t>certains</a:t>
            </a:r>
            <a:r>
              <a:rPr lang="pt-BR" sz="1100" dirty="0"/>
              <a:t> de. (2016).</a:t>
            </a:r>
          </a:p>
          <a:p>
            <a:pPr algn="r"/>
            <a:endParaRPr lang="pt-BR" sz="1100" dirty="0">
              <a:effectLst/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9A511500-31A6-B74E-86DA-85653D179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07932"/>
            <a:ext cx="3530271" cy="360830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5449D40-7166-954A-B1B5-6CDBE92397AD}"/>
              </a:ext>
            </a:extLst>
          </p:cNvPr>
          <p:cNvSpPr/>
          <p:nvPr/>
        </p:nvSpPr>
        <p:spPr>
          <a:xfrm>
            <a:off x="1810323" y="1245736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C000"/>
                </a:solidFill>
                <a:latin typeface="Avenir Medium" panose="02000503020000020003" pitchFamily="2" charset="0"/>
              </a:rPr>
              <a:t>França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0D1F19-4302-F84D-B300-FC2810896EFC}"/>
              </a:ext>
            </a:extLst>
          </p:cNvPr>
          <p:cNvSpPr/>
          <p:nvPr/>
        </p:nvSpPr>
        <p:spPr>
          <a:xfrm>
            <a:off x="344764" y="906760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308A955C-1E56-2C43-8ED6-FF576819963C}"/>
              </a:ext>
            </a:extLst>
          </p:cNvPr>
          <p:cNvSpPr/>
          <p:nvPr/>
        </p:nvSpPr>
        <p:spPr>
          <a:xfrm>
            <a:off x="4649624" y="1745138"/>
            <a:ext cx="4222914" cy="3961384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2D6724-1411-1142-AC98-97D43017CBCE}"/>
              </a:ext>
            </a:extLst>
          </p:cNvPr>
          <p:cNvSpPr txBox="1">
            <a:spLocks/>
          </p:cNvSpPr>
          <p:nvPr/>
        </p:nvSpPr>
        <p:spPr>
          <a:xfrm>
            <a:off x="665018" y="1837472"/>
            <a:ext cx="3664095" cy="1591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Rastreamento 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Estreptococos Grupo A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em farmácias, em adultos sintomáticos, com protocolo de encaminhamento definido.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600" b="1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CD7E4-6160-EF4E-AE20-A5DDB344AA36}"/>
              </a:ext>
            </a:extLst>
          </p:cNvPr>
          <p:cNvSpPr/>
          <p:nvPr/>
        </p:nvSpPr>
        <p:spPr>
          <a:xfrm>
            <a:off x="512618" y="6040524"/>
            <a:ext cx="796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/>
              <a:t>Demoré</a:t>
            </a:r>
            <a:r>
              <a:rPr lang="pt-BR" sz="1200" dirty="0"/>
              <a:t>, B., Tebano, G., </a:t>
            </a:r>
            <a:r>
              <a:rPr lang="pt-BR" sz="1200" dirty="0" err="1"/>
              <a:t>Gravoulet</a:t>
            </a:r>
            <a:r>
              <a:rPr lang="pt-BR" sz="1200" dirty="0"/>
              <a:t>, J., </a:t>
            </a:r>
            <a:r>
              <a:rPr lang="pt-BR" sz="1200" dirty="0" err="1"/>
              <a:t>Wilcke</a:t>
            </a:r>
            <a:r>
              <a:rPr lang="pt-BR" sz="1200" dirty="0"/>
              <a:t>, C., </a:t>
            </a:r>
            <a:r>
              <a:rPr lang="pt-BR" sz="1200" dirty="0" err="1"/>
              <a:t>Ruspini</a:t>
            </a:r>
            <a:r>
              <a:rPr lang="pt-BR" sz="1200" dirty="0"/>
              <a:t>, E., </a:t>
            </a:r>
            <a:r>
              <a:rPr lang="pt-BR" sz="1200" dirty="0" err="1"/>
              <a:t>Birgé</a:t>
            </a:r>
            <a:r>
              <a:rPr lang="pt-BR" sz="1200" dirty="0"/>
              <a:t>, J., … </a:t>
            </a:r>
            <a:r>
              <a:rPr lang="pt-BR" sz="1200" dirty="0" err="1"/>
              <a:t>Malblanc</a:t>
            </a:r>
            <a:r>
              <a:rPr lang="pt-BR" sz="1200" dirty="0"/>
              <a:t>, S. (2018). </a:t>
            </a:r>
            <a:r>
              <a:rPr lang="pt-BR" sz="1200" dirty="0" err="1"/>
              <a:t>Rapid</a:t>
            </a:r>
            <a:r>
              <a:rPr lang="pt-BR" sz="1200" dirty="0"/>
              <a:t> </a:t>
            </a:r>
            <a:r>
              <a:rPr lang="pt-BR" sz="1200" dirty="0" err="1"/>
              <a:t>antigen</a:t>
            </a:r>
            <a:r>
              <a:rPr lang="pt-BR" sz="1200" dirty="0"/>
              <a:t> </a:t>
            </a:r>
            <a:r>
              <a:rPr lang="pt-BR" sz="1200" dirty="0" err="1"/>
              <a:t>test</a:t>
            </a:r>
            <a:r>
              <a:rPr lang="pt-BR" sz="1200" dirty="0"/>
              <a:t> use for </a:t>
            </a:r>
            <a:r>
              <a:rPr lang="pt-BR" sz="1200" dirty="0" err="1"/>
              <a:t>the</a:t>
            </a:r>
            <a:r>
              <a:rPr lang="pt-BR" sz="1200" dirty="0"/>
              <a:t> management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group</a:t>
            </a:r>
            <a:r>
              <a:rPr lang="pt-BR" sz="1200" dirty="0"/>
              <a:t> A </a:t>
            </a:r>
            <a:r>
              <a:rPr lang="pt-BR" sz="1200" dirty="0" err="1"/>
              <a:t>streptococcal</a:t>
            </a:r>
            <a:r>
              <a:rPr lang="pt-BR" sz="1200" dirty="0"/>
              <a:t> </a:t>
            </a:r>
            <a:r>
              <a:rPr lang="pt-BR" sz="1200" dirty="0" err="1"/>
              <a:t>pharyngitis</a:t>
            </a:r>
            <a:r>
              <a:rPr lang="pt-BR" sz="1200" dirty="0"/>
              <a:t> in </a:t>
            </a:r>
            <a:r>
              <a:rPr lang="pt-BR" sz="1200" dirty="0" err="1"/>
              <a:t>community</a:t>
            </a:r>
            <a:r>
              <a:rPr lang="pt-BR" sz="1200" dirty="0"/>
              <a:t> </a:t>
            </a:r>
            <a:r>
              <a:rPr lang="pt-BR" sz="1200" dirty="0" err="1"/>
              <a:t>pharmacies</a:t>
            </a:r>
            <a:r>
              <a:rPr lang="pt-BR" sz="1200" dirty="0"/>
              <a:t>. </a:t>
            </a:r>
            <a:r>
              <a:rPr lang="pt-BR" sz="1200" i="1" dirty="0" err="1"/>
              <a:t>European</a:t>
            </a:r>
            <a:r>
              <a:rPr lang="pt-BR" sz="1200" i="1" dirty="0"/>
              <a:t> </a:t>
            </a:r>
            <a:r>
              <a:rPr lang="pt-BR" sz="1200" i="1" dirty="0" err="1"/>
              <a:t>Journal</a:t>
            </a:r>
            <a:r>
              <a:rPr lang="pt-BR" sz="1200" i="1" dirty="0"/>
              <a:t> </a:t>
            </a:r>
            <a:r>
              <a:rPr lang="pt-BR" sz="1200" i="1" dirty="0" err="1"/>
              <a:t>of</a:t>
            </a:r>
            <a:r>
              <a:rPr lang="pt-BR" sz="1200" i="1" dirty="0"/>
              <a:t> </a:t>
            </a:r>
            <a:r>
              <a:rPr lang="pt-BR" sz="1200" i="1" dirty="0" err="1"/>
              <a:t>Clinical</a:t>
            </a:r>
            <a:r>
              <a:rPr lang="pt-BR" sz="1200" i="1" dirty="0"/>
              <a:t> </a:t>
            </a:r>
            <a:r>
              <a:rPr lang="pt-BR" sz="1200" i="1" dirty="0" err="1"/>
              <a:t>Microbiology</a:t>
            </a:r>
            <a:r>
              <a:rPr lang="pt-BR" sz="1200" i="1" dirty="0"/>
              <a:t> &amp; </a:t>
            </a:r>
            <a:r>
              <a:rPr lang="pt-BR" sz="1200" i="1" dirty="0" err="1"/>
              <a:t>Infectious</a:t>
            </a:r>
            <a:r>
              <a:rPr lang="pt-BR" sz="1200" i="1" dirty="0"/>
              <a:t> </a:t>
            </a:r>
            <a:r>
              <a:rPr lang="pt-BR" sz="1200" i="1" dirty="0" err="1"/>
              <a:t>Diseases</a:t>
            </a:r>
            <a:r>
              <a:rPr lang="pt-BR" sz="1200" dirty="0"/>
              <a:t>, </a:t>
            </a:r>
            <a:r>
              <a:rPr lang="pt-BR" sz="1200" i="1" dirty="0"/>
              <a:t>37</a:t>
            </a:r>
            <a:r>
              <a:rPr lang="pt-BR" sz="1200" dirty="0"/>
              <a:t>(9), 1637–1645. </a:t>
            </a:r>
            <a:r>
              <a:rPr lang="pt-BR" sz="1200" dirty="0" err="1"/>
              <a:t>https</a:t>
            </a:r>
            <a:r>
              <a:rPr lang="pt-BR" sz="1200" dirty="0"/>
              <a:t>://</a:t>
            </a:r>
            <a:r>
              <a:rPr lang="pt-BR" sz="1200" dirty="0" err="1"/>
              <a:t>doi.org</a:t>
            </a:r>
            <a:r>
              <a:rPr lang="pt-BR" sz="1200" dirty="0"/>
              <a:t>/10.1007/s10096-018-3293-8.</a:t>
            </a:r>
            <a:endParaRPr lang="pt-BR" sz="1200" dirty="0"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ED41B4-7041-BA46-85C2-2753B772FEE7}"/>
              </a:ext>
            </a:extLst>
          </p:cNvPr>
          <p:cNvSpPr txBox="1"/>
          <p:nvPr/>
        </p:nvSpPr>
        <p:spPr>
          <a:xfrm>
            <a:off x="4682838" y="1828536"/>
            <a:ext cx="41897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ECBA4B"/>
                </a:solidFill>
                <a:latin typeface="Avenir Medium" panose="02000503020000020003" pitchFamily="2" charset="0"/>
              </a:rPr>
              <a:t>8,3% </a:t>
            </a:r>
            <a:br>
              <a:rPr lang="pt-BR" dirty="0">
                <a:latin typeface="Avenir Light" panose="020B0402020203020204" pitchFamily="34" charset="77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dos pacientes testados foram positivos para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Strepto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Grupo A</a:t>
            </a:r>
          </a:p>
          <a:p>
            <a:endParaRPr lang="pt-BR" dirty="0">
              <a:latin typeface="Avenir Light" panose="020B0402020203020204" pitchFamily="34" charset="77"/>
            </a:endParaRPr>
          </a:p>
          <a:p>
            <a:r>
              <a:rPr lang="pt-BR" sz="2000" dirty="0">
                <a:latin typeface="Avenir Medium" panose="02000503020000020003" pitchFamily="2" charset="0"/>
              </a:rPr>
              <a:t>Todos foram consultados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pelo médico e receberam antibiótico</a:t>
            </a:r>
          </a:p>
          <a:p>
            <a:endParaRPr lang="pt-BR" dirty="0">
              <a:solidFill>
                <a:srgbClr val="ECBA4B"/>
              </a:solidFill>
              <a:latin typeface="Avenir Light" panose="020B0402020203020204" pitchFamily="34" charset="77"/>
            </a:endParaRPr>
          </a:p>
          <a:p>
            <a:r>
              <a:rPr lang="pt-BR" sz="3200" dirty="0">
                <a:solidFill>
                  <a:srgbClr val="ECBA4B"/>
                </a:solidFill>
                <a:latin typeface="Avenir Medium" panose="02000503020000020003" pitchFamily="2" charset="0"/>
              </a:rPr>
              <a:t>96,5%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Dos pacientes com teste negativo não necessitaram consulta médica posterior e não precisaram receber antibiótico.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C488BF2-8A7E-F149-BC58-5A2D312558AB}"/>
              </a:ext>
            </a:extLst>
          </p:cNvPr>
          <p:cNvSpPr/>
          <p:nvPr/>
        </p:nvSpPr>
        <p:spPr>
          <a:xfrm>
            <a:off x="5944331" y="1934455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24A41BC-EBAC-8446-9D1B-39483088D636}"/>
              </a:ext>
            </a:extLst>
          </p:cNvPr>
          <p:cNvSpPr/>
          <p:nvPr/>
        </p:nvSpPr>
        <p:spPr>
          <a:xfrm>
            <a:off x="5944331" y="1934455"/>
            <a:ext cx="331781" cy="385010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BD26E16-5C48-344F-BC74-5CFA76C5E2A8}"/>
              </a:ext>
            </a:extLst>
          </p:cNvPr>
          <p:cNvSpPr/>
          <p:nvPr/>
        </p:nvSpPr>
        <p:spPr>
          <a:xfrm>
            <a:off x="5944331" y="4072868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7FD22C4-AD08-0540-9390-1F6184682064}"/>
              </a:ext>
            </a:extLst>
          </p:cNvPr>
          <p:cNvSpPr/>
          <p:nvPr/>
        </p:nvSpPr>
        <p:spPr>
          <a:xfrm>
            <a:off x="5944331" y="4072868"/>
            <a:ext cx="2063599" cy="385010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4E65108-DC04-584C-9897-082CCD3B4CF6}"/>
              </a:ext>
            </a:extLst>
          </p:cNvPr>
          <p:cNvSpPr/>
          <p:nvPr/>
        </p:nvSpPr>
        <p:spPr>
          <a:xfrm>
            <a:off x="665018" y="811030"/>
            <a:ext cx="7342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European Journal of Clinical Microbiology &amp; Infectious Diseases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: França (2018)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A546CC3-6464-8B49-8E6A-ABAF1E623912}"/>
              </a:ext>
            </a:extLst>
          </p:cNvPr>
          <p:cNvSpPr/>
          <p:nvPr/>
        </p:nvSpPr>
        <p:spPr>
          <a:xfrm>
            <a:off x="1667100" y="4807683"/>
            <a:ext cx="1717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</a:rPr>
              <a:t>farmácias participantes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852A7B8-2B84-D64D-9AA9-2E9565E30C49}"/>
              </a:ext>
            </a:extLst>
          </p:cNvPr>
          <p:cNvSpPr/>
          <p:nvPr/>
        </p:nvSpPr>
        <p:spPr>
          <a:xfrm>
            <a:off x="704009" y="3686001"/>
            <a:ext cx="1040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</a:rPr>
              <a:t>559</a:t>
            </a:r>
            <a:endParaRPr lang="pt-BR" sz="4400" dirty="0">
              <a:solidFill>
                <a:srgbClr val="ECBA4B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5E40748-80E5-F24A-971A-78F43CEDC964}"/>
              </a:ext>
            </a:extLst>
          </p:cNvPr>
          <p:cNvSpPr/>
          <p:nvPr/>
        </p:nvSpPr>
        <p:spPr>
          <a:xfrm>
            <a:off x="1667100" y="3809111"/>
            <a:ext cx="235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pacientes atendidos </a:t>
            </a:r>
            <a:b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</a:b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em 6 meses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D55E86E-8885-2845-8A58-719342D333BF}"/>
              </a:ext>
            </a:extLst>
          </p:cNvPr>
          <p:cNvSpPr/>
          <p:nvPr/>
        </p:nvSpPr>
        <p:spPr>
          <a:xfrm>
            <a:off x="989344" y="4717125"/>
            <a:ext cx="755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</a:rPr>
              <a:t>98</a:t>
            </a:r>
            <a:endParaRPr lang="pt-BR" sz="4400" dirty="0">
              <a:solidFill>
                <a:srgbClr val="ECBA4B"/>
              </a:solidFill>
            </a:endParaRPr>
          </a:p>
        </p:txBody>
      </p:sp>
      <p:cxnSp>
        <p:nvCxnSpPr>
          <p:cNvPr id="21" name="Conector Angulado 20">
            <a:extLst>
              <a:ext uri="{FF2B5EF4-FFF2-40B4-BE49-F238E27FC236}">
                <a16:creationId xmlns:a16="http://schemas.microsoft.com/office/drawing/2014/main" id="{409F2267-926F-924C-B33C-2B8BA3C85735}"/>
              </a:ext>
            </a:extLst>
          </p:cNvPr>
          <p:cNvCxnSpPr>
            <a:cxnSpLocks/>
            <a:stCxn id="16" idx="3"/>
            <a:endCxn id="19" idx="0"/>
          </p:cNvCxnSpPr>
          <p:nvPr/>
        </p:nvCxnSpPr>
        <p:spPr>
          <a:xfrm flipH="1">
            <a:off x="1367012" y="4132277"/>
            <a:ext cx="2657418" cy="584848"/>
          </a:xfrm>
          <a:prstGeom prst="bentConnector4">
            <a:avLst>
              <a:gd name="adj1" fmla="val -8602"/>
              <a:gd name="adj2" fmla="val 77628"/>
            </a:avLst>
          </a:prstGeom>
          <a:ln>
            <a:solidFill>
              <a:srgbClr val="ECB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do 21">
            <a:extLst>
              <a:ext uri="{FF2B5EF4-FFF2-40B4-BE49-F238E27FC236}">
                <a16:creationId xmlns:a16="http://schemas.microsoft.com/office/drawing/2014/main" id="{A895D33C-7492-0544-86DC-92BE0A190F3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04008" y="4070721"/>
            <a:ext cx="663003" cy="646403"/>
          </a:xfrm>
          <a:prstGeom prst="bentConnector4">
            <a:avLst>
              <a:gd name="adj1" fmla="val 0"/>
              <a:gd name="adj2" fmla="val 79758"/>
            </a:avLst>
          </a:prstGeom>
          <a:ln>
            <a:solidFill>
              <a:srgbClr val="ECB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ítulo 1">
            <a:extLst>
              <a:ext uri="{FF2B5EF4-FFF2-40B4-BE49-F238E27FC236}">
                <a16:creationId xmlns:a16="http://schemas.microsoft.com/office/drawing/2014/main" id="{4D2E0FBF-E45C-FC4E-97EF-0D8621485F9A}"/>
              </a:ext>
            </a:extLst>
          </p:cNvPr>
          <p:cNvSpPr txBox="1">
            <a:spLocks/>
          </p:cNvSpPr>
          <p:nvPr/>
        </p:nvSpPr>
        <p:spPr>
          <a:xfrm>
            <a:off x="333011" y="344526"/>
            <a:ext cx="8916195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D72F3DC-D394-8B4B-87EC-221F3E0C44A4}"/>
              </a:ext>
            </a:extLst>
          </p:cNvPr>
          <p:cNvSpPr/>
          <p:nvPr/>
        </p:nvSpPr>
        <p:spPr>
          <a:xfrm flipV="1">
            <a:off x="452100" y="761632"/>
            <a:ext cx="8902036" cy="62734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830" y="1280160"/>
            <a:ext cx="382052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﻿PTHB / CDP 015 / 2018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Glicose e cetonas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Urinálise por tiras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Teste de gravidez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Coagulação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PCR (Proteína C Reativa)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Creatinina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Lactato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HbA1c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Hemoglobina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Doenças infecciosas (HIV, HCV, etc.)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Bilirrubina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Lipídeos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Etc.</a:t>
            </a:r>
          </a:p>
          <a:p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1999" y="6277429"/>
            <a:ext cx="4451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/>
              <a:t>NHS </a:t>
            </a:r>
            <a:r>
              <a:rPr lang="pt-BR" sz="1100" dirty="0" err="1"/>
              <a:t>Wales</a:t>
            </a:r>
            <a:r>
              <a:rPr lang="pt-BR" sz="1100" dirty="0"/>
              <a:t>. </a:t>
            </a:r>
            <a:r>
              <a:rPr lang="pt-BR" sz="1100" i="1" dirty="0"/>
              <a:t>PTHB / CDP 015. </a:t>
            </a:r>
            <a:r>
              <a:rPr lang="pt-BR" sz="1100" i="1" dirty="0" err="1"/>
              <a:t>Policy</a:t>
            </a:r>
            <a:r>
              <a:rPr lang="pt-BR" sz="1100" i="1" dirty="0"/>
              <a:t> </a:t>
            </a:r>
            <a:r>
              <a:rPr lang="pt-BR" sz="1100" i="1" dirty="0" err="1"/>
              <a:t>on</a:t>
            </a:r>
            <a:r>
              <a:rPr lang="pt-BR" sz="1100" i="1" dirty="0"/>
              <a:t> </a:t>
            </a:r>
            <a:r>
              <a:rPr lang="pt-BR" sz="1100" i="1" dirty="0" err="1"/>
              <a:t>the</a:t>
            </a:r>
            <a:r>
              <a:rPr lang="pt-BR" sz="1100" i="1" dirty="0"/>
              <a:t> management </a:t>
            </a:r>
            <a:r>
              <a:rPr lang="pt-BR" sz="1100" i="1" dirty="0" err="1"/>
              <a:t>of</a:t>
            </a:r>
            <a:r>
              <a:rPr lang="pt-BR" sz="1100" i="1" dirty="0"/>
              <a:t> point </a:t>
            </a:r>
            <a:r>
              <a:rPr lang="pt-BR" sz="1100" i="1" dirty="0" err="1"/>
              <a:t>of</a:t>
            </a:r>
            <a:r>
              <a:rPr lang="pt-BR" sz="1100" i="1" dirty="0"/>
              <a:t> </a:t>
            </a:r>
            <a:r>
              <a:rPr lang="pt-BR" sz="1100" i="1" dirty="0" err="1"/>
              <a:t>care</a:t>
            </a:r>
            <a:r>
              <a:rPr lang="pt-BR" sz="1100" i="1" dirty="0"/>
              <a:t> </a:t>
            </a:r>
            <a:r>
              <a:rPr lang="pt-BR" sz="1100" i="1" dirty="0" err="1"/>
              <a:t>testing</a:t>
            </a:r>
            <a:r>
              <a:rPr lang="pt-BR" sz="1100" i="1" dirty="0"/>
              <a:t> (POCT) - </a:t>
            </a:r>
            <a:r>
              <a:rPr lang="pt-BR" sz="1100" i="1" dirty="0" err="1"/>
              <a:t>What</a:t>
            </a:r>
            <a:r>
              <a:rPr lang="pt-BR" sz="1100" i="1" dirty="0"/>
              <a:t>, </a:t>
            </a:r>
            <a:r>
              <a:rPr lang="pt-BR" sz="1100" i="1" dirty="0" err="1"/>
              <a:t>when</a:t>
            </a:r>
            <a:r>
              <a:rPr lang="pt-BR" sz="1100" i="1" dirty="0"/>
              <a:t> </a:t>
            </a:r>
            <a:r>
              <a:rPr lang="pt-BR" sz="1100" i="1" dirty="0" err="1"/>
              <a:t>and</a:t>
            </a:r>
            <a:r>
              <a:rPr lang="pt-BR" sz="1100" i="1" dirty="0"/>
              <a:t> </a:t>
            </a:r>
            <a:r>
              <a:rPr lang="pt-BR" sz="1100" i="1" dirty="0" err="1"/>
              <a:t>how</a:t>
            </a:r>
            <a:r>
              <a:rPr lang="pt-BR" sz="1100" i="1" dirty="0"/>
              <a:t>?</a:t>
            </a:r>
            <a:r>
              <a:rPr lang="pt-BR" sz="1100" dirty="0"/>
              <a:t> (2018).</a:t>
            </a:r>
            <a:endParaRPr lang="pt-BR" sz="1100" dirty="0">
              <a:effectLst/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0C6F31EB-D253-FD40-BB92-E759ACD2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63" y="2146434"/>
            <a:ext cx="2875903" cy="372429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9A3AAC1-5CE9-AC4C-BB80-F04C06197B0A}"/>
              </a:ext>
            </a:extLst>
          </p:cNvPr>
          <p:cNvSpPr/>
          <p:nvPr/>
        </p:nvSpPr>
        <p:spPr>
          <a:xfrm>
            <a:off x="1112930" y="1167618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Avenir Medium" panose="02000503020000020003" pitchFamily="2" charset="0"/>
              </a:rPr>
              <a:t>UK/País de Gales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ED61F94-C313-0140-B4BD-66C33839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24AC6E4-47E7-8A41-A888-328EE5F359A6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captura de tela, texto&#10;&#10;Descrição gerada automaticamente">
            <a:extLst>
              <a:ext uri="{FF2B5EF4-FFF2-40B4-BE49-F238E27FC236}">
                <a16:creationId xmlns:a16="http://schemas.microsoft.com/office/drawing/2014/main" id="{CF40DDE5-E445-5E42-92D0-D60D703E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9693"/>
            <a:ext cx="9144000" cy="516555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ED0489D-9D1F-F84E-A1E5-222D726BDE40}"/>
              </a:ext>
            </a:extLst>
          </p:cNvPr>
          <p:cNvSpPr/>
          <p:nvPr/>
        </p:nvSpPr>
        <p:spPr>
          <a:xfrm>
            <a:off x="196515" y="6295251"/>
            <a:ext cx="8750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﻿</a:t>
            </a:r>
            <a:r>
              <a:rPr lang="pt-BR" sz="1200" dirty="0" err="1"/>
              <a:t>http</a:t>
            </a:r>
            <a:r>
              <a:rPr lang="pt-BR" sz="1200" dirty="0"/>
              <a:t>://</a:t>
            </a:r>
            <a:r>
              <a:rPr lang="pt-BR" sz="1200" dirty="0" err="1"/>
              <a:t>www.pharmaceutical-journal.com</a:t>
            </a:r>
            <a:r>
              <a:rPr lang="pt-BR" sz="1200" dirty="0"/>
              <a:t>/</a:t>
            </a:r>
            <a:r>
              <a:rPr lang="pt-BR" sz="1200" dirty="0" err="1"/>
              <a:t>news-and-analysis</a:t>
            </a:r>
            <a:r>
              <a:rPr lang="pt-BR" sz="1200" dirty="0"/>
              <a:t>/</a:t>
            </a:r>
            <a:r>
              <a:rPr lang="pt-BR" sz="1200" dirty="0" err="1"/>
              <a:t>news</a:t>
            </a:r>
            <a:r>
              <a:rPr lang="pt-BR" sz="1200" dirty="0"/>
              <a:t>/nice-recommends-hiv-testing-in-community-pharmacy-to-cut-number-of-undiagnosed-cases/20202040.article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33D5A6-CD84-CA45-94DD-3724CEE34F27}"/>
              </a:ext>
            </a:extLst>
          </p:cNvPr>
          <p:cNvSpPr txBox="1"/>
          <p:nvPr/>
        </p:nvSpPr>
        <p:spPr>
          <a:xfrm>
            <a:off x="-1" y="147250"/>
            <a:ext cx="9144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Avenir Light" panose="020B0402020203020204" pitchFamily="34" charset="77"/>
              </a:rPr>
              <a:t>National Institute for Health and Care Excellence (NICE/UK) </a:t>
            </a:r>
            <a:r>
              <a:rPr lang="en" sz="24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recomenda</a:t>
            </a:r>
            <a:r>
              <a:rPr lang="en" sz="2400" dirty="0">
                <a:solidFill>
                  <a:schemeClr val="bg1"/>
                </a:solidFill>
                <a:latin typeface="Avenir Light" panose="020B0402020203020204" pitchFamily="34" charset="77"/>
              </a:rPr>
              <a:t> teste </a:t>
            </a:r>
            <a:r>
              <a:rPr lang="en" sz="24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rápido</a:t>
            </a:r>
            <a:r>
              <a:rPr lang="en" sz="2400" dirty="0">
                <a:solidFill>
                  <a:schemeClr val="bg1"/>
                </a:solidFill>
                <a:latin typeface="Avenir Light" panose="020B0402020203020204" pitchFamily="34" charset="77"/>
              </a:rPr>
              <a:t> de HIV </a:t>
            </a:r>
            <a:r>
              <a:rPr lang="en" sz="24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nas</a:t>
            </a:r>
            <a:r>
              <a:rPr lang="en" sz="2400" dirty="0">
                <a:solidFill>
                  <a:schemeClr val="bg1"/>
                </a:solidFill>
                <a:latin typeface="Avenir Light" panose="020B0402020203020204" pitchFamily="34" charset="77"/>
              </a:rPr>
              <a:t> </a:t>
            </a:r>
            <a:r>
              <a:rPr lang="en" sz="24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farmácias</a:t>
            </a:r>
            <a:endParaRPr lang="pt-BR" sz="24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14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B5F34C-CEE6-5444-A23B-3DD5591079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16200000" flipV="1">
            <a:off x="1529369" y="-1313050"/>
            <a:ext cx="4642105" cy="128382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248B6A-ECDA-D84F-9E1C-7F6EFD04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4796" flipH="1" flipV="1">
            <a:off x="6223713" y="659456"/>
            <a:ext cx="5557004" cy="8508955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F579F7B6-47E8-CE40-8DE7-F4D099587542}"/>
              </a:ext>
            </a:extLst>
          </p:cNvPr>
          <p:cNvSpPr/>
          <p:nvPr/>
        </p:nvSpPr>
        <p:spPr>
          <a:xfrm>
            <a:off x="874643" y="2345634"/>
            <a:ext cx="8127572" cy="31645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15B575-F594-EE4A-A5DA-88CE23A9065C}"/>
              </a:ext>
            </a:extLst>
          </p:cNvPr>
          <p:cNvSpPr txBox="1"/>
          <p:nvPr/>
        </p:nvSpPr>
        <p:spPr>
          <a:xfrm>
            <a:off x="1098894" y="2791468"/>
            <a:ext cx="7647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“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Profissional da área de saúde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com formação centrada nos fármacos, nos medicamentos e</a:t>
            </a:r>
            <a:r>
              <a:rPr lang="pt-BR" sz="2400" dirty="0">
                <a:latin typeface="Avenir Light" panose="020B0402020203020204" pitchFamily="34" charset="77"/>
              </a:rPr>
              <a:t>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na assistência farmacêutica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e, de forma integrada, com formação em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análises clínicas e toxicológicas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em cosméticos e em alimentos, em prol do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cuidado à saúde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 indivíduo, da família e da comunidade”.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8D96E2-BD3F-8A41-9DA9-F82A9F59253A}"/>
              </a:ext>
            </a:extLst>
          </p:cNvPr>
          <p:cNvSpPr txBox="1"/>
          <p:nvPr/>
        </p:nvSpPr>
        <p:spPr>
          <a:xfrm>
            <a:off x="3721213" y="1665442"/>
            <a:ext cx="5025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QUEM É O FARMACÊUTICO?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B30896-B797-2540-9BD6-DC81EBE38FDE}"/>
              </a:ext>
            </a:extLst>
          </p:cNvPr>
          <p:cNvSpPr txBox="1"/>
          <p:nvPr/>
        </p:nvSpPr>
        <p:spPr>
          <a:xfrm>
            <a:off x="2007704" y="6138274"/>
            <a:ext cx="674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Diretrizes Curriculares Nacionais do Curso de Farmácia, publicadas pelo Ministério da Educação por meio da Resolução n</a:t>
            </a:r>
            <a:r>
              <a:rPr lang="pt-B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o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6/2017.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D96A641-C089-0043-8798-15511445D8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948" y="1525332"/>
            <a:ext cx="709656" cy="74284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274AA9B-FF4C-7E4C-B2FD-987CE3E8BC19}"/>
              </a:ext>
            </a:extLst>
          </p:cNvPr>
          <p:cNvSpPr/>
          <p:nvPr/>
        </p:nvSpPr>
        <p:spPr>
          <a:xfrm>
            <a:off x="3830240" y="2111203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1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1522" y="10"/>
            <a:ext cx="565327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830" y="1280160"/>
            <a:ext cx="3820520" cy="4536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﻿Serviços de point-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of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-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care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mais comuns encontrados em farmácias</a:t>
            </a:r>
          </a:p>
          <a:p>
            <a:pPr marL="0" indent="0">
              <a:buNone/>
            </a:pPr>
            <a:endParaRPr lang="pt-BR" sz="1800" dirty="0"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HbA1c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Colesterol Total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Perfil Lipídico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Gravidez (beta-HCG)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Câncer colorretal (sangue oculto)</a:t>
            </a:r>
          </a:p>
          <a:p>
            <a:pPr>
              <a:buFont typeface="Wingdings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Outros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2171700" y="6225798"/>
            <a:ext cx="68519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100" dirty="0"/>
              <a:t>Hovland, R. (2014). </a:t>
            </a:r>
            <a:r>
              <a:rPr lang="nb-NO" sz="1100" i="1" dirty="0"/>
              <a:t>Farmasøyttjenester. Pasientrettede tjenester som tilbys av apotekfarmasøyter. En oversikt over status internasjonalt</a:t>
            </a:r>
            <a:r>
              <a:rPr lang="nb-NO" sz="1100" dirty="0"/>
              <a:t>. </a:t>
            </a:r>
            <a:r>
              <a:rPr lang="nb-NO" sz="1100" dirty="0" err="1"/>
              <a:t>Retrieved</a:t>
            </a:r>
            <a:r>
              <a:rPr lang="nb-NO" sz="1100" dirty="0"/>
              <a:t> from http://</a:t>
            </a:r>
            <a:r>
              <a:rPr lang="nb-NO" sz="1100" dirty="0" err="1"/>
              <a:t>www.apotek.no</a:t>
            </a:r>
            <a:r>
              <a:rPr lang="nb-NO" sz="1100" dirty="0"/>
              <a:t>/Files/Filer_2014/Rapporter/2014-05-06 Rapport </a:t>
            </a:r>
            <a:r>
              <a:rPr lang="nb-NO" sz="1100" dirty="0" err="1"/>
              <a:t>farmasøyttjenester.pdf</a:t>
            </a:r>
            <a:endParaRPr lang="nb-NO" sz="1100" dirty="0">
              <a:effectLst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9A3AAC1-5CE9-AC4C-BB80-F04C06197B0A}"/>
              </a:ext>
            </a:extLst>
          </p:cNvPr>
          <p:cNvSpPr/>
          <p:nvPr/>
        </p:nvSpPr>
        <p:spPr>
          <a:xfrm>
            <a:off x="1664560" y="1181686"/>
            <a:ext cx="162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C000"/>
                </a:solidFill>
                <a:latin typeface="Avenir Medium" panose="02000503020000020003" pitchFamily="2" charset="0"/>
              </a:rPr>
              <a:t>Noruega</a:t>
            </a:r>
          </a:p>
        </p:txBody>
      </p:sp>
      <p:pic>
        <p:nvPicPr>
          <p:cNvPr id="7" name="Imagem 6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4C1D839-6F0D-DD4D-B1D4-9E42DAA1D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39" y="1899320"/>
            <a:ext cx="3079122" cy="337118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91445EB-CED1-D340-A7B2-10EC6EB965C9}"/>
              </a:ext>
            </a:extLst>
          </p:cNvPr>
          <p:cNvSpPr/>
          <p:nvPr/>
        </p:nvSpPr>
        <p:spPr>
          <a:xfrm>
            <a:off x="471056" y="772489"/>
            <a:ext cx="8672944" cy="50628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759E325-AB2B-ED4A-A23A-FEFB9CA4BF77}"/>
              </a:ext>
            </a:extLst>
          </p:cNvPr>
          <p:cNvSpPr txBox="1">
            <a:spLocks/>
          </p:cNvSpPr>
          <p:nvPr/>
        </p:nvSpPr>
        <p:spPr>
          <a:xfrm>
            <a:off x="333012" y="344526"/>
            <a:ext cx="896338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77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, pessoa, homem&#10;&#10;Descrição gerada automaticamente">
            <a:extLst>
              <a:ext uri="{FF2B5EF4-FFF2-40B4-BE49-F238E27FC236}">
                <a16:creationId xmlns:a16="http://schemas.microsoft.com/office/drawing/2014/main" id="{DCBA8548-48DB-D54C-939D-CA9F54C7E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89" y="1469430"/>
            <a:ext cx="7136020" cy="52311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9518AC-8BAD-7A44-B72E-F0ED3AA0D756}"/>
              </a:ext>
            </a:extLst>
          </p:cNvPr>
          <p:cNvSpPr txBox="1"/>
          <p:nvPr/>
        </p:nvSpPr>
        <p:spPr>
          <a:xfrm>
            <a:off x="609599" y="331380"/>
            <a:ext cx="8291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Farmacêutico da farmácia Boots, na Noruega, verifica os níveis de colesterol. </a:t>
            </a:r>
            <a:br>
              <a:rPr lang="pt-BR" dirty="0"/>
            </a:b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“Acho ótimo que a farmácia ofereça esses serviços e que os farmacêuticos tenham novas atribuições”,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relata a paciente da matéria.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671D7E-486C-504C-825F-EDFE53F58264}"/>
              </a:ext>
            </a:extLst>
          </p:cNvPr>
          <p:cNvSpPr txBox="1"/>
          <p:nvPr/>
        </p:nvSpPr>
        <p:spPr>
          <a:xfrm>
            <a:off x="1003989" y="6569810"/>
            <a:ext cx="48974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hlinkClick r:id="rId3"/>
              </a:rPr>
              <a:t>https://www.bt.no/nyheter/okonomi/i/R6Wox/Apotekene-vil-ta-over-legens-jobb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6255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08CB42-CCA1-764A-9D16-A6F639454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0656"/>
            <a:ext cx="3061034" cy="9456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Rastreamento de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Glicemia</a:t>
            </a:r>
            <a:r>
              <a:rPr lang="pt-BR" sz="2200" dirty="0"/>
              <a:t>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</a:t>
            </a:r>
            <a:r>
              <a:rPr lang="pt-BR" sz="2200" dirty="0"/>
              <a:t>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Colesterol Total</a:t>
            </a:r>
            <a:r>
              <a:rPr lang="pt-BR" sz="2200" b="1" dirty="0"/>
              <a:t>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em farmácias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8254C72-0992-7D4C-B294-C5285359A751}"/>
              </a:ext>
            </a:extLst>
          </p:cNvPr>
          <p:cNvSpPr/>
          <p:nvPr/>
        </p:nvSpPr>
        <p:spPr>
          <a:xfrm>
            <a:off x="245532" y="6089121"/>
            <a:ext cx="865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pt-BR" sz="1200" dirty="0"/>
              <a:t>	</a:t>
            </a:r>
            <a:r>
              <a:rPr lang="pt-BR" sz="1200" dirty="0" err="1"/>
              <a:t>Svendsen</a:t>
            </a:r>
            <a:r>
              <a:rPr lang="pt-BR" sz="1200" dirty="0"/>
              <a:t>, </a:t>
            </a:r>
            <a:r>
              <a:rPr lang="pt-BR" sz="1200" dirty="0" err="1"/>
              <a:t>K</a:t>
            </a:r>
            <a:r>
              <a:rPr lang="pt-BR" sz="1200" dirty="0"/>
              <a:t>., </a:t>
            </a:r>
            <a:r>
              <a:rPr lang="pt-BR" sz="1200" dirty="0" err="1"/>
              <a:t>Jacobs</a:t>
            </a:r>
            <a:r>
              <a:rPr lang="pt-BR" sz="1200" dirty="0"/>
              <a:t> Jr, D. R., </a:t>
            </a:r>
            <a:r>
              <a:rPr lang="pt-BR" sz="1200" dirty="0" err="1"/>
              <a:t>Røyseth</a:t>
            </a:r>
            <a:r>
              <a:rPr lang="pt-BR" sz="1200" dirty="0"/>
              <a:t>, I. T., </a:t>
            </a:r>
            <a:r>
              <a:rPr lang="pt-BR" sz="1200" dirty="0" err="1"/>
              <a:t>Garstad</a:t>
            </a:r>
            <a:r>
              <a:rPr lang="pt-BR" sz="1200" dirty="0"/>
              <a:t>, </a:t>
            </a:r>
            <a:r>
              <a:rPr lang="pt-BR" sz="1200" dirty="0" err="1"/>
              <a:t>K</a:t>
            </a:r>
            <a:r>
              <a:rPr lang="pt-BR" sz="1200" dirty="0"/>
              <a:t>. W., </a:t>
            </a:r>
            <a:r>
              <a:rPr lang="pt-BR" sz="1200" dirty="0" err="1"/>
              <a:t>Byfuglien</a:t>
            </a:r>
            <a:r>
              <a:rPr lang="pt-BR" sz="1200" dirty="0"/>
              <a:t>, M. G., </a:t>
            </a:r>
            <a:r>
              <a:rPr lang="pt-BR" sz="1200" dirty="0" err="1"/>
              <a:t>Granlund</a:t>
            </a:r>
            <a:r>
              <a:rPr lang="pt-BR" sz="1200" dirty="0"/>
              <a:t>, L., … </a:t>
            </a:r>
            <a:r>
              <a:rPr lang="pt-BR" sz="1200" dirty="0" err="1"/>
              <a:t>Retterstøl</a:t>
            </a:r>
            <a:r>
              <a:rPr lang="pt-BR" sz="1200" dirty="0"/>
              <a:t>, </a:t>
            </a:r>
            <a:r>
              <a:rPr lang="pt-BR" sz="1200" dirty="0" err="1"/>
              <a:t>K</a:t>
            </a:r>
            <a:r>
              <a:rPr lang="pt-BR" sz="1200" dirty="0"/>
              <a:t>. (2019). </a:t>
            </a:r>
            <a:r>
              <a:rPr lang="pt-BR" sz="1200" dirty="0" err="1"/>
              <a:t>Community</a:t>
            </a:r>
            <a:r>
              <a:rPr lang="pt-BR" sz="1200" dirty="0"/>
              <a:t> </a:t>
            </a:r>
            <a:r>
              <a:rPr lang="pt-BR" sz="1200" dirty="0" err="1"/>
              <a:t>pharmacies</a:t>
            </a:r>
            <a:r>
              <a:rPr lang="pt-BR" sz="1200" dirty="0"/>
              <a:t> </a:t>
            </a:r>
            <a:r>
              <a:rPr lang="pt-BR" sz="1200" dirty="0" err="1"/>
              <a:t>offer</a:t>
            </a:r>
            <a:r>
              <a:rPr lang="pt-BR" sz="1200" dirty="0"/>
              <a:t> a </a:t>
            </a:r>
            <a:r>
              <a:rPr lang="pt-BR" sz="1200" dirty="0" err="1"/>
              <a:t>potential</a:t>
            </a:r>
            <a:r>
              <a:rPr lang="pt-BR" sz="1200" dirty="0"/>
              <a:t> high-</a:t>
            </a:r>
            <a:r>
              <a:rPr lang="pt-BR" sz="1200" dirty="0" err="1"/>
              <a:t>yield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convenient</a:t>
            </a:r>
            <a:r>
              <a:rPr lang="pt-BR" sz="1200" dirty="0"/>
              <a:t> arena for total </a:t>
            </a:r>
            <a:r>
              <a:rPr lang="pt-BR" sz="1200" dirty="0" err="1"/>
              <a:t>cholesterol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CVD </a:t>
            </a:r>
            <a:r>
              <a:rPr lang="pt-BR" sz="1200" dirty="0" err="1"/>
              <a:t>risk</a:t>
            </a:r>
            <a:r>
              <a:rPr lang="pt-BR" sz="1200" dirty="0"/>
              <a:t> </a:t>
            </a:r>
            <a:r>
              <a:rPr lang="pt-BR" sz="1200" dirty="0" err="1"/>
              <a:t>screening</a:t>
            </a:r>
            <a:r>
              <a:rPr lang="pt-BR" sz="1200" dirty="0"/>
              <a:t>. </a:t>
            </a:r>
            <a:r>
              <a:rPr lang="pt-BR" sz="1200" i="1" dirty="0" err="1"/>
              <a:t>European</a:t>
            </a:r>
            <a:r>
              <a:rPr lang="pt-BR" sz="1200" i="1" dirty="0"/>
              <a:t> </a:t>
            </a:r>
            <a:r>
              <a:rPr lang="pt-BR" sz="1200" i="1" dirty="0" err="1"/>
              <a:t>Journal</a:t>
            </a:r>
            <a:r>
              <a:rPr lang="pt-BR" sz="1200" i="1" dirty="0"/>
              <a:t> </a:t>
            </a:r>
            <a:r>
              <a:rPr lang="pt-BR" sz="1200" i="1" dirty="0" err="1"/>
              <a:t>of</a:t>
            </a:r>
            <a:r>
              <a:rPr lang="pt-BR" sz="1200" i="1" dirty="0"/>
              <a:t> </a:t>
            </a:r>
            <a:r>
              <a:rPr lang="pt-BR" sz="1200" i="1" dirty="0" err="1"/>
              <a:t>Public</a:t>
            </a:r>
            <a:r>
              <a:rPr lang="pt-BR" sz="1200" i="1" dirty="0"/>
              <a:t> Health</a:t>
            </a:r>
            <a:r>
              <a:rPr lang="pt-BR" sz="1200" dirty="0"/>
              <a:t>, </a:t>
            </a:r>
            <a:r>
              <a:rPr lang="pt-BR" sz="1200" i="1" dirty="0"/>
              <a:t>29</a:t>
            </a:r>
            <a:r>
              <a:rPr lang="pt-BR" sz="1200" dirty="0"/>
              <a:t>(1), 17–23. </a:t>
            </a:r>
            <a:r>
              <a:rPr lang="pt-BR" sz="1200" dirty="0" err="1"/>
              <a:t>https</a:t>
            </a:r>
            <a:r>
              <a:rPr lang="pt-BR" sz="1200" dirty="0"/>
              <a:t>://</a:t>
            </a:r>
            <a:r>
              <a:rPr lang="pt-BR" sz="1200" dirty="0" err="1"/>
              <a:t>doi.org</a:t>
            </a:r>
            <a:r>
              <a:rPr lang="pt-BR" sz="1200" dirty="0"/>
              <a:t>/10.1093/</a:t>
            </a:r>
            <a:r>
              <a:rPr lang="pt-BR" sz="1200" dirty="0" err="1"/>
              <a:t>eurpub</a:t>
            </a:r>
            <a:r>
              <a:rPr lang="pt-BR" sz="1200" dirty="0"/>
              <a:t>/cky190</a:t>
            </a:r>
            <a:endParaRPr lang="pt-BR" sz="1200" dirty="0"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56CCAE-ECC7-D748-AAAF-142FBC69FE8A}"/>
              </a:ext>
            </a:extLst>
          </p:cNvPr>
          <p:cNvSpPr txBox="1"/>
          <p:nvPr/>
        </p:nvSpPr>
        <p:spPr>
          <a:xfrm>
            <a:off x="4235115" y="1920656"/>
            <a:ext cx="38821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8,3%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Resultados de Colesterol Total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acima de 240 mg/dl</a:t>
            </a:r>
          </a:p>
          <a:p>
            <a:endParaRPr lang="pt-BR" dirty="0">
              <a:latin typeface="Avenir Light" panose="020B0402020203020204" pitchFamily="34" charset="77"/>
            </a:endParaRPr>
          </a:p>
          <a:p>
            <a:endParaRPr lang="pt-BR" sz="3200" b="1" dirty="0">
              <a:solidFill>
                <a:srgbClr val="ECBA4B"/>
              </a:solidFill>
              <a:latin typeface="Avenir Medium" panose="02000503020000020003" pitchFamily="2" charset="0"/>
            </a:endParaRPr>
          </a:p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40%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Da população atendida nunca havia feito um teste de colesterol total ou glicemia antes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2D720E5-DEE0-E64E-90FA-034891BCC388}"/>
              </a:ext>
            </a:extLst>
          </p:cNvPr>
          <p:cNvSpPr/>
          <p:nvPr/>
        </p:nvSpPr>
        <p:spPr>
          <a:xfrm>
            <a:off x="5376365" y="2003604"/>
            <a:ext cx="2727158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03DA73-C8A2-2C44-8D0B-0F308CB2F8E6}"/>
              </a:ext>
            </a:extLst>
          </p:cNvPr>
          <p:cNvSpPr/>
          <p:nvPr/>
        </p:nvSpPr>
        <p:spPr>
          <a:xfrm>
            <a:off x="5307535" y="3765860"/>
            <a:ext cx="2727158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1CCFBE-370A-7C45-84EB-72265D257189}"/>
              </a:ext>
            </a:extLst>
          </p:cNvPr>
          <p:cNvSpPr/>
          <p:nvPr/>
        </p:nvSpPr>
        <p:spPr>
          <a:xfrm>
            <a:off x="5376366" y="2003604"/>
            <a:ext cx="621692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F53A7C0-A43B-7C43-8906-73B476C30A53}"/>
              </a:ext>
            </a:extLst>
          </p:cNvPr>
          <p:cNvSpPr/>
          <p:nvPr/>
        </p:nvSpPr>
        <p:spPr>
          <a:xfrm>
            <a:off x="5307535" y="3765860"/>
            <a:ext cx="1290432" cy="385010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E699EFF-B9FF-AE45-93A9-21F4F3271689}"/>
              </a:ext>
            </a:extLst>
          </p:cNvPr>
          <p:cNvSpPr/>
          <p:nvPr/>
        </p:nvSpPr>
        <p:spPr>
          <a:xfrm>
            <a:off x="1570766" y="4794697"/>
            <a:ext cx="1717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</a:rPr>
              <a:t>farmácias participantes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17349F3-1619-9143-85CE-04ABF5D16D55}"/>
              </a:ext>
            </a:extLst>
          </p:cNvPr>
          <p:cNvSpPr/>
          <p:nvPr/>
        </p:nvSpPr>
        <p:spPr>
          <a:xfrm>
            <a:off x="628650" y="3210101"/>
            <a:ext cx="2279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ECBA4B"/>
                </a:solidFill>
                <a:latin typeface="Avenir Medium" panose="02000503020000020003" pitchFamily="2" charset="0"/>
              </a:rPr>
              <a:t>20.743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92E342A-5AE2-394E-8796-F54027F4575C}"/>
              </a:ext>
            </a:extLst>
          </p:cNvPr>
          <p:cNvSpPr/>
          <p:nvPr/>
        </p:nvSpPr>
        <p:spPr>
          <a:xfrm>
            <a:off x="633159" y="3900383"/>
            <a:ext cx="235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pacientes atendidos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32319E1-D7AF-D34E-8A49-F0CAB6DA586C}"/>
              </a:ext>
            </a:extLst>
          </p:cNvPr>
          <p:cNvSpPr/>
          <p:nvPr/>
        </p:nvSpPr>
        <p:spPr>
          <a:xfrm>
            <a:off x="628650" y="4706771"/>
            <a:ext cx="1040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</a:rPr>
              <a:t>149</a:t>
            </a:r>
            <a:endParaRPr lang="pt-BR" sz="4400" dirty="0">
              <a:solidFill>
                <a:srgbClr val="ECBA4B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1C8DFCE-A684-6242-84D8-A4442C188607}"/>
              </a:ext>
            </a:extLst>
          </p:cNvPr>
          <p:cNvSpPr/>
          <p:nvPr/>
        </p:nvSpPr>
        <p:spPr>
          <a:xfrm>
            <a:off x="366240" y="922190"/>
            <a:ext cx="626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European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</a:t>
            </a:r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Journal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</a:t>
            </a:r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of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</a:t>
            </a:r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Public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Health: Noruega (2019)</a:t>
            </a:r>
          </a:p>
        </p:txBody>
      </p:sp>
      <p:cxnSp>
        <p:nvCxnSpPr>
          <p:cNvPr id="17" name="Conector Angulado 16">
            <a:extLst>
              <a:ext uri="{FF2B5EF4-FFF2-40B4-BE49-F238E27FC236}">
                <a16:creationId xmlns:a16="http://schemas.microsoft.com/office/drawing/2014/main" id="{8BA9B387-32A3-D64F-9B47-E155B6CBC161}"/>
              </a:ext>
            </a:extLst>
          </p:cNvPr>
          <p:cNvCxnSpPr>
            <a:cxnSpLocks/>
            <a:stCxn id="20" idx="3"/>
            <a:endCxn id="21" idx="0"/>
          </p:cNvCxnSpPr>
          <p:nvPr/>
        </p:nvCxnSpPr>
        <p:spPr>
          <a:xfrm flipH="1">
            <a:off x="1148985" y="4085049"/>
            <a:ext cx="1841504" cy="621722"/>
          </a:xfrm>
          <a:prstGeom prst="bentConnector4">
            <a:avLst>
              <a:gd name="adj1" fmla="val -12414"/>
              <a:gd name="adj2" fmla="val 64851"/>
            </a:avLst>
          </a:prstGeom>
          <a:ln>
            <a:solidFill>
              <a:srgbClr val="ECB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do 21">
            <a:extLst>
              <a:ext uri="{FF2B5EF4-FFF2-40B4-BE49-F238E27FC236}">
                <a16:creationId xmlns:a16="http://schemas.microsoft.com/office/drawing/2014/main" id="{4A7E79F2-E0F7-0344-A30D-68738076ED05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85488" y="3991054"/>
            <a:ext cx="663003" cy="646403"/>
          </a:xfrm>
          <a:prstGeom prst="bentConnector4">
            <a:avLst>
              <a:gd name="adj1" fmla="val 0"/>
              <a:gd name="adj2" fmla="val 76424"/>
            </a:avLst>
          </a:prstGeom>
          <a:ln>
            <a:solidFill>
              <a:srgbClr val="ECB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8A5E8DE1-FB95-304B-A771-6B6C5BEFE7D0}"/>
              </a:ext>
            </a:extLst>
          </p:cNvPr>
          <p:cNvSpPr/>
          <p:nvPr/>
        </p:nvSpPr>
        <p:spPr>
          <a:xfrm>
            <a:off x="471056" y="772489"/>
            <a:ext cx="8672944" cy="50628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667371AF-8E77-1D4C-AA73-17AB46FC708E}"/>
              </a:ext>
            </a:extLst>
          </p:cNvPr>
          <p:cNvSpPr txBox="1">
            <a:spLocks/>
          </p:cNvSpPr>
          <p:nvPr/>
        </p:nvSpPr>
        <p:spPr>
          <a:xfrm>
            <a:off x="333012" y="344526"/>
            <a:ext cx="896338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10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394335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﻿Autorização de farmacêuticos para POCT em farmácias pode variar conforme província.</a:t>
            </a:r>
          </a:p>
          <a:p>
            <a:pPr marL="0" indent="0">
              <a:buNone/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Mais comuns: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HbA1c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Colesterol e Perfil lipídico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TSH (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Tireóide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H.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Pylori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Estreptococos Grupo 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Influenza A/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B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Albuminúria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HIV</a:t>
            </a:r>
          </a:p>
          <a:p>
            <a:pPr>
              <a:buFont typeface="Wingdings" pitchFamily="2" charset="2"/>
              <a:buChar char="§"/>
            </a:pPr>
            <a:endParaRPr lang="pt-BR" sz="1600" dirty="0"/>
          </a:p>
          <a:p>
            <a:pPr>
              <a:buFont typeface="Wingdings" pitchFamily="2" charset="2"/>
              <a:buChar char="§"/>
            </a:pPr>
            <a:endParaRPr lang="pt-BR" sz="1600" b="1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2000" y="6192791"/>
            <a:ext cx="44035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/>
              <a:t>Papastergiou</a:t>
            </a:r>
            <a:r>
              <a:rPr lang="pt-BR" sz="1100" dirty="0"/>
              <a:t>, J. Point-</a:t>
            </a:r>
            <a:r>
              <a:rPr lang="pt-BR" sz="1100" dirty="0" err="1"/>
              <a:t>of</a:t>
            </a:r>
            <a:r>
              <a:rPr lang="pt-BR" sz="1100" dirty="0"/>
              <a:t>-</a:t>
            </a:r>
            <a:r>
              <a:rPr lang="pt-BR" sz="1100" dirty="0" err="1"/>
              <a:t>care</a:t>
            </a:r>
            <a:r>
              <a:rPr lang="pt-BR" sz="1100" dirty="0"/>
              <a:t> </a:t>
            </a:r>
            <a:r>
              <a:rPr lang="pt-BR" sz="1100" dirty="0" err="1"/>
              <a:t>screening</a:t>
            </a:r>
            <a:r>
              <a:rPr lang="pt-BR" sz="1100" dirty="0"/>
              <a:t> </a:t>
            </a:r>
            <a:r>
              <a:rPr lang="pt-BR" sz="1100" dirty="0" err="1"/>
              <a:t>programs</a:t>
            </a:r>
            <a:r>
              <a:rPr lang="pt-BR" sz="1100" dirty="0"/>
              <a:t> in </a:t>
            </a:r>
            <a:r>
              <a:rPr lang="pt-BR" sz="1100" dirty="0" err="1"/>
              <a:t>community</a:t>
            </a:r>
            <a:r>
              <a:rPr lang="pt-BR" sz="1100" dirty="0"/>
              <a:t> </a:t>
            </a:r>
            <a:r>
              <a:rPr lang="pt-BR" sz="1100" dirty="0" err="1"/>
              <a:t>pharmacy</a:t>
            </a:r>
            <a:r>
              <a:rPr lang="pt-BR" sz="1100" dirty="0"/>
              <a:t> </a:t>
            </a:r>
            <a:r>
              <a:rPr lang="pt-BR" sz="1100" dirty="0" err="1"/>
              <a:t>practice</a:t>
            </a:r>
            <a:r>
              <a:rPr lang="pt-BR" sz="1100" dirty="0"/>
              <a:t>: </a:t>
            </a:r>
            <a:r>
              <a:rPr lang="pt-BR" sz="1100" dirty="0" err="1"/>
              <a:t>An</a:t>
            </a:r>
            <a:r>
              <a:rPr lang="pt-BR" sz="1100" dirty="0"/>
              <a:t> </a:t>
            </a:r>
            <a:r>
              <a:rPr lang="pt-BR" sz="1100" dirty="0" err="1"/>
              <a:t>innovative</a:t>
            </a:r>
            <a:r>
              <a:rPr lang="pt-BR" sz="1100" dirty="0"/>
              <a:t> approach </a:t>
            </a:r>
            <a:r>
              <a:rPr lang="pt-BR" sz="1100" dirty="0" err="1"/>
              <a:t>to</a:t>
            </a:r>
            <a:r>
              <a:rPr lang="pt-BR" sz="1100" dirty="0"/>
              <a:t> </a:t>
            </a:r>
            <a:r>
              <a:rPr lang="pt-BR" sz="1100" dirty="0" err="1"/>
              <a:t>improving</a:t>
            </a:r>
            <a:r>
              <a:rPr lang="pt-BR" sz="1100" dirty="0"/>
              <a:t> </a:t>
            </a:r>
            <a:r>
              <a:rPr lang="pt-BR" sz="1100" dirty="0" err="1"/>
              <a:t>patient</a:t>
            </a:r>
            <a:r>
              <a:rPr lang="pt-BR" sz="1100" dirty="0"/>
              <a:t> </a:t>
            </a:r>
            <a:r>
              <a:rPr lang="pt-BR" sz="1100" dirty="0" err="1"/>
              <a:t>care</a:t>
            </a:r>
            <a:r>
              <a:rPr lang="pt-BR" sz="1100" dirty="0"/>
              <a:t>. in </a:t>
            </a:r>
            <a:r>
              <a:rPr lang="pt-BR" sz="1100" i="1" dirty="0" err="1"/>
              <a:t>Canadian</a:t>
            </a:r>
            <a:r>
              <a:rPr lang="pt-BR" sz="1100" i="1" dirty="0"/>
              <a:t> </a:t>
            </a:r>
            <a:r>
              <a:rPr lang="pt-BR" sz="1100" i="1" dirty="0" err="1"/>
              <a:t>Pharmacists</a:t>
            </a:r>
            <a:r>
              <a:rPr lang="pt-BR" sz="1100" i="1" dirty="0"/>
              <a:t> </a:t>
            </a:r>
            <a:r>
              <a:rPr lang="pt-BR" sz="1100" i="1" dirty="0" err="1"/>
              <a:t>Conference</a:t>
            </a:r>
            <a:r>
              <a:rPr lang="pt-BR" sz="1100" i="1" dirty="0"/>
              <a:t> 2015</a:t>
            </a:r>
            <a:r>
              <a:rPr lang="pt-BR" sz="1100" dirty="0"/>
              <a:t> 87 (2015).</a:t>
            </a:r>
            <a:endParaRPr lang="pt-BR" sz="1100" dirty="0">
              <a:effectLst/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70AD0BF4-0F42-054E-B0BA-213CF9929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34" y="2148880"/>
            <a:ext cx="3677896" cy="270225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DF257E-7B54-414F-8D27-7B81ECBD99E3}"/>
              </a:ext>
            </a:extLst>
          </p:cNvPr>
          <p:cNvSpPr/>
          <p:nvPr/>
        </p:nvSpPr>
        <p:spPr>
          <a:xfrm>
            <a:off x="1627458" y="1280160"/>
            <a:ext cx="141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ECBA4B"/>
                </a:solidFill>
                <a:latin typeface="Avenir Medium" panose="02000503020000020003" pitchFamily="2" charset="0"/>
              </a:rPr>
              <a:t>Canadá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CDD0039-F530-3741-B732-0FD18B80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CE50CAE-C469-014A-8FF7-753ABC598BFB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ior, chão, parede, janela&#10;&#10;Descrição gerada automaticamente">
            <a:extLst>
              <a:ext uri="{FF2B5EF4-FFF2-40B4-BE49-F238E27FC236}">
                <a16:creationId xmlns:a16="http://schemas.microsoft.com/office/drawing/2014/main" id="{5087D88B-30AE-E649-9361-B06BC608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296" y="10"/>
            <a:ext cx="4571980" cy="6857990"/>
          </a:xfrm>
          <a:prstGeom prst="rect">
            <a:avLst/>
          </a:prstGeom>
        </p:spPr>
      </p:pic>
      <p:pic>
        <p:nvPicPr>
          <p:cNvPr id="3" name="Imagem 2" descr="Uma imagem contendo chão, parede, interior, mesa&#10;&#10;Descrição gerada automaticamente">
            <a:extLst>
              <a:ext uri="{FF2B5EF4-FFF2-40B4-BE49-F238E27FC236}">
                <a16:creationId xmlns:a16="http://schemas.microsoft.com/office/drawing/2014/main" id="{B658F92E-29A9-C640-85EA-4E82F2067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329" y="10"/>
            <a:ext cx="457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BA8E2BB8-41A1-E245-8E11-2E48C283E52C}"/>
              </a:ext>
            </a:extLst>
          </p:cNvPr>
          <p:cNvSpPr/>
          <p:nvPr/>
        </p:nvSpPr>
        <p:spPr>
          <a:xfrm>
            <a:off x="4763690" y="3850350"/>
            <a:ext cx="3992043" cy="2266640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2D6724-1411-1142-AC98-97D43017CBCE}"/>
              </a:ext>
            </a:extLst>
          </p:cNvPr>
          <p:cNvSpPr txBox="1">
            <a:spLocks/>
          </p:cNvSpPr>
          <p:nvPr/>
        </p:nvSpPr>
        <p:spPr>
          <a:xfrm>
            <a:off x="665017" y="1671273"/>
            <a:ext cx="3532909" cy="1488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Teste de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HbA1c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em farmácias para pacientes </a:t>
            </a:r>
            <a:r>
              <a:rPr lang="pt-BR" sz="22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com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diagnóstico prévio de diabetes mellitus, feito pelo farmacêutico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000" dirty="0">
              <a:latin typeface="Avenir Light" panose="020B0402020203020204" pitchFamily="34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9DB48D-4788-4C41-8F60-A23B5C95D396}"/>
              </a:ext>
            </a:extLst>
          </p:cNvPr>
          <p:cNvSpPr txBox="1"/>
          <p:nvPr/>
        </p:nvSpPr>
        <p:spPr>
          <a:xfrm>
            <a:off x="4946076" y="1671273"/>
            <a:ext cx="37166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40,9%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A1c &gt;7 e &lt;9%</a:t>
            </a:r>
          </a:p>
          <a:p>
            <a:endParaRPr lang="pt-BR" b="1" dirty="0">
              <a:latin typeface="Avenir Medium" panose="02000503020000020003" pitchFamily="2" charset="0"/>
            </a:endParaRPr>
          </a:p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15,8%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Igual ou acima de 9%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Intervenções do farmacêutico: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Orientação sobre os resultados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Encaminhamento ao médico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Aconselhamento sobre estilo de vida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Início de acompanhamento</a:t>
            </a:r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CD7E4-6160-EF4E-AE20-A5DDB344AA36}"/>
              </a:ext>
            </a:extLst>
          </p:cNvPr>
          <p:cNvSpPr/>
          <p:nvPr/>
        </p:nvSpPr>
        <p:spPr>
          <a:xfrm>
            <a:off x="489724" y="6201568"/>
            <a:ext cx="8118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/>
              <a:t>Papastergiou</a:t>
            </a:r>
            <a:r>
              <a:rPr lang="pt-BR" sz="1200" dirty="0"/>
              <a:t>, J., </a:t>
            </a:r>
            <a:r>
              <a:rPr lang="pt-BR" sz="1200" dirty="0" err="1"/>
              <a:t>Folkins</a:t>
            </a:r>
            <a:r>
              <a:rPr lang="pt-BR" sz="1200" dirty="0"/>
              <a:t>, C., &amp; Li, W. (2016). </a:t>
            </a:r>
            <a:r>
              <a:rPr lang="pt-BR" sz="1200" dirty="0" err="1"/>
              <a:t>Community</a:t>
            </a:r>
            <a:r>
              <a:rPr lang="pt-BR" sz="1200" dirty="0"/>
              <a:t> </a:t>
            </a:r>
            <a:r>
              <a:rPr lang="pt-BR" sz="1200" dirty="0" err="1"/>
              <a:t>pharmacy-based</a:t>
            </a:r>
            <a:r>
              <a:rPr lang="pt-BR" sz="1200" dirty="0"/>
              <a:t> A1c </a:t>
            </a:r>
            <a:r>
              <a:rPr lang="pt-BR" sz="1200" dirty="0" err="1"/>
              <a:t>screening</a:t>
            </a:r>
            <a:r>
              <a:rPr lang="pt-BR" sz="1200" dirty="0"/>
              <a:t>: A </a:t>
            </a:r>
            <a:r>
              <a:rPr lang="pt-BR" sz="1200" dirty="0" err="1"/>
              <a:t>Canadian</a:t>
            </a:r>
            <a:r>
              <a:rPr lang="pt-BR" sz="1200" dirty="0"/>
              <a:t> </a:t>
            </a:r>
            <a:r>
              <a:rPr lang="pt-BR" sz="1200" dirty="0" err="1"/>
              <a:t>model</a:t>
            </a:r>
            <a:r>
              <a:rPr lang="pt-BR" sz="1200" dirty="0"/>
              <a:t> for diabetes </a:t>
            </a:r>
            <a:r>
              <a:rPr lang="pt-BR" sz="1200" dirty="0" err="1"/>
              <a:t>care</a:t>
            </a:r>
            <a:r>
              <a:rPr lang="pt-BR" sz="1200" dirty="0"/>
              <a:t>. </a:t>
            </a:r>
            <a:r>
              <a:rPr lang="pt-BR" sz="1200" i="1" dirty="0" err="1"/>
              <a:t>International</a:t>
            </a:r>
            <a:r>
              <a:rPr lang="pt-BR" sz="1200" i="1" dirty="0"/>
              <a:t> </a:t>
            </a:r>
            <a:r>
              <a:rPr lang="pt-BR" sz="1200" i="1" dirty="0" err="1"/>
              <a:t>Journal</a:t>
            </a:r>
            <a:r>
              <a:rPr lang="pt-BR" sz="1200" i="1" dirty="0"/>
              <a:t> </a:t>
            </a:r>
            <a:r>
              <a:rPr lang="pt-BR" sz="1200" i="1" dirty="0" err="1"/>
              <a:t>of</a:t>
            </a:r>
            <a:r>
              <a:rPr lang="pt-BR" sz="1200" i="1" dirty="0"/>
              <a:t> </a:t>
            </a:r>
            <a:r>
              <a:rPr lang="pt-BR" sz="1200" i="1" dirty="0" err="1"/>
              <a:t>Pharmacy</a:t>
            </a:r>
            <a:r>
              <a:rPr lang="pt-BR" sz="1200" i="1" dirty="0"/>
              <a:t> </a:t>
            </a:r>
            <a:r>
              <a:rPr lang="pt-BR" sz="1200" i="1" dirty="0" err="1"/>
              <a:t>Practice</a:t>
            </a:r>
            <a:r>
              <a:rPr lang="pt-BR" sz="1200" dirty="0"/>
              <a:t>, </a:t>
            </a:r>
            <a:r>
              <a:rPr lang="pt-BR" sz="1200" i="1" dirty="0"/>
              <a:t>24</a:t>
            </a:r>
            <a:r>
              <a:rPr lang="pt-BR" sz="1200" dirty="0"/>
              <a:t>(3), 189–195. </a:t>
            </a:r>
            <a:r>
              <a:rPr lang="pt-BR" sz="1200" dirty="0" err="1"/>
              <a:t>https</a:t>
            </a:r>
            <a:r>
              <a:rPr lang="pt-BR" sz="1200" dirty="0"/>
              <a:t>://</a:t>
            </a:r>
            <a:r>
              <a:rPr lang="pt-BR" sz="1200" dirty="0" err="1"/>
              <a:t>doi.org</a:t>
            </a:r>
            <a:r>
              <a:rPr lang="pt-BR" sz="1200" dirty="0"/>
              <a:t>/10.1111/ijpp.12228</a:t>
            </a:r>
            <a:endParaRPr lang="pt-BR" sz="1200" dirty="0">
              <a:effectLst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B94873-9DA1-1E48-A7FC-2857179393D8}"/>
              </a:ext>
            </a:extLst>
          </p:cNvPr>
          <p:cNvSpPr/>
          <p:nvPr/>
        </p:nvSpPr>
        <p:spPr>
          <a:xfrm>
            <a:off x="6217044" y="1783510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48E78DE-47EE-A349-ACBA-3EF1D9A161EC}"/>
              </a:ext>
            </a:extLst>
          </p:cNvPr>
          <p:cNvSpPr/>
          <p:nvPr/>
        </p:nvSpPr>
        <p:spPr>
          <a:xfrm>
            <a:off x="6217044" y="1783510"/>
            <a:ext cx="1037699" cy="3850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F01A44F-65B7-734C-AAF6-D3201E2B1DB5}"/>
              </a:ext>
            </a:extLst>
          </p:cNvPr>
          <p:cNvSpPr/>
          <p:nvPr/>
        </p:nvSpPr>
        <p:spPr>
          <a:xfrm>
            <a:off x="6217044" y="2774664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15AD7FC-6097-8C45-B254-4BDC86034FA5}"/>
              </a:ext>
            </a:extLst>
          </p:cNvPr>
          <p:cNvSpPr/>
          <p:nvPr/>
        </p:nvSpPr>
        <p:spPr>
          <a:xfrm>
            <a:off x="6217045" y="2774664"/>
            <a:ext cx="501150" cy="385010"/>
          </a:xfrm>
          <a:prstGeom prst="rect">
            <a:avLst/>
          </a:prstGeom>
          <a:solidFill>
            <a:srgbClr val="FFC000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edifício, céu, ao ar livre, texto&#10;&#10;Descrição gerada automaticamente">
            <a:extLst>
              <a:ext uri="{FF2B5EF4-FFF2-40B4-BE49-F238E27FC236}">
                <a16:creationId xmlns:a16="http://schemas.microsoft.com/office/drawing/2014/main" id="{9561035E-B342-354B-B2F1-8C9D9B162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099" y="4816724"/>
            <a:ext cx="2127826" cy="1117109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28D9828-41AF-FA40-A237-2D9704610937}"/>
              </a:ext>
            </a:extLst>
          </p:cNvPr>
          <p:cNvSpPr/>
          <p:nvPr/>
        </p:nvSpPr>
        <p:spPr>
          <a:xfrm>
            <a:off x="696474" y="3312030"/>
            <a:ext cx="2279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ECBA4B"/>
                </a:solidFill>
                <a:latin typeface="Avenir Medium" panose="02000503020000020003" pitchFamily="2" charset="0"/>
              </a:rPr>
              <a:t>871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57DF83A-4516-6447-8DB3-DD72E7BE88AA}"/>
              </a:ext>
            </a:extLst>
          </p:cNvPr>
          <p:cNvSpPr/>
          <p:nvPr/>
        </p:nvSpPr>
        <p:spPr>
          <a:xfrm>
            <a:off x="700983" y="4002312"/>
            <a:ext cx="235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pacientes atendidos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AB993AD-12C0-5549-85FC-540FD0064D63}"/>
              </a:ext>
            </a:extLst>
          </p:cNvPr>
          <p:cNvSpPr/>
          <p:nvPr/>
        </p:nvSpPr>
        <p:spPr>
          <a:xfrm>
            <a:off x="333012" y="847077"/>
            <a:ext cx="6715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International Journal of Pharmacy Practice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: Canada (2016)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7951BBC-3BB1-E144-B8AE-DCB130366AF5}"/>
              </a:ext>
            </a:extLst>
          </p:cNvPr>
          <p:cNvSpPr/>
          <p:nvPr/>
        </p:nvSpPr>
        <p:spPr>
          <a:xfrm>
            <a:off x="696474" y="49710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Avenir Light" panose="020B0402020203020204" pitchFamily="34" charset="77"/>
              </a:rPr>
              <a:t>Rede</a:t>
            </a:r>
          </a:p>
          <a:p>
            <a:r>
              <a:rPr lang="pt-BR" dirty="0">
                <a:latin typeface="Avenir Light" panose="020B0402020203020204" pitchFamily="34" charset="77"/>
              </a:rPr>
              <a:t>﻿</a:t>
            </a:r>
            <a:r>
              <a:rPr lang="pt-BR" dirty="0" err="1">
                <a:latin typeface="Avenir Light" panose="020B0402020203020204" pitchFamily="34" charset="77"/>
              </a:rPr>
              <a:t>Shoppers</a:t>
            </a:r>
            <a:r>
              <a:rPr lang="pt-BR" dirty="0">
                <a:latin typeface="Avenir Light" panose="020B0402020203020204" pitchFamily="34" charset="77"/>
              </a:rPr>
              <a:t> </a:t>
            </a:r>
          </a:p>
          <a:p>
            <a:r>
              <a:rPr lang="pt-BR" dirty="0" err="1">
                <a:latin typeface="Avenir Light" panose="020B0402020203020204" pitchFamily="34" charset="77"/>
              </a:rPr>
              <a:t>DrugMart</a:t>
            </a:r>
            <a:endParaRPr lang="pt-BR" dirty="0">
              <a:latin typeface="Avenir Light" panose="020B0402020203020204" pitchFamily="34" charset="77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23741DC-642E-F543-90E8-8936AE175FE1}"/>
              </a:ext>
            </a:extLst>
          </p:cNvPr>
          <p:cNvSpPr/>
          <p:nvPr/>
        </p:nvSpPr>
        <p:spPr>
          <a:xfrm>
            <a:off x="471056" y="772489"/>
            <a:ext cx="8672944" cy="50628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8589253-E18B-4244-A3AA-05686C538764}"/>
              </a:ext>
            </a:extLst>
          </p:cNvPr>
          <p:cNvSpPr txBox="1">
            <a:spLocks/>
          </p:cNvSpPr>
          <p:nvPr/>
        </p:nvSpPr>
        <p:spPr>
          <a:xfrm>
            <a:off x="333012" y="344526"/>
            <a:ext cx="896338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39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394335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﻿POCT autorizado no contexto dos serviços do farmacêutico na farmácia: rastreamento e monitoramento.</a:t>
            </a:r>
          </a:p>
          <a:p>
            <a:pPr marL="0" indent="0">
              <a:buNone/>
            </a:pPr>
            <a:endParaRPr lang="pt-BR" sz="1600" dirty="0"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HIV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Câncer colorretal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Glicemia, HbA1c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Perfil Lipídico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RNI / Coagulação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Densitometria óssea*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Função Pulmonar / Espirometria*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Etc.</a:t>
            </a:r>
          </a:p>
          <a:p>
            <a:pPr marL="0" indent="0">
              <a:buNone/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endParaRPr lang="pt-BR" sz="1600" dirty="0">
              <a:latin typeface="Avenir Light" panose="020B0402020203020204" pitchFamily="34" charset="77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572000" y="6192791"/>
            <a:ext cx="440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The </a:t>
            </a:r>
            <a:r>
              <a:rPr lang="pt-BR" sz="1100" dirty="0" err="1"/>
              <a:t>Pharmacy</a:t>
            </a:r>
            <a:r>
              <a:rPr lang="pt-BR" sz="1100" dirty="0"/>
              <a:t> </a:t>
            </a:r>
            <a:r>
              <a:rPr lang="pt-BR" sz="1100" dirty="0" err="1"/>
              <a:t>Guild</a:t>
            </a:r>
            <a:r>
              <a:rPr lang="pt-BR" sz="1100" dirty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Australia</a:t>
            </a:r>
            <a:r>
              <a:rPr lang="pt-BR" sz="1100" dirty="0"/>
              <a:t>. </a:t>
            </a:r>
            <a:r>
              <a:rPr lang="pt-BR" sz="1100" i="1" dirty="0"/>
              <a:t>Health </a:t>
            </a:r>
            <a:r>
              <a:rPr lang="pt-BR" sz="1100" i="1" dirty="0" err="1"/>
              <a:t>Checks</a:t>
            </a:r>
            <a:r>
              <a:rPr lang="pt-BR" sz="1100" i="1" dirty="0"/>
              <a:t> – </a:t>
            </a:r>
            <a:r>
              <a:rPr lang="pt-BR" sz="1100" i="1" dirty="0" err="1"/>
              <a:t>Screening</a:t>
            </a:r>
            <a:r>
              <a:rPr lang="pt-BR" sz="1100" i="1" dirty="0"/>
              <a:t> </a:t>
            </a:r>
            <a:r>
              <a:rPr lang="pt-BR" sz="1100" i="1" dirty="0" err="1"/>
              <a:t>and</a:t>
            </a:r>
            <a:r>
              <a:rPr lang="pt-BR" sz="1100" i="1" dirty="0"/>
              <a:t> </a:t>
            </a:r>
            <a:r>
              <a:rPr lang="pt-BR" sz="1100" i="1" dirty="0" err="1"/>
              <a:t>Monitoring</a:t>
            </a:r>
            <a:r>
              <a:rPr lang="pt-BR" sz="1100" i="1" dirty="0"/>
              <a:t> C – </a:t>
            </a:r>
            <a:r>
              <a:rPr lang="pt-BR" sz="1100" i="1" dirty="0" err="1"/>
              <a:t>In-pharmacy</a:t>
            </a:r>
            <a:r>
              <a:rPr lang="pt-BR" sz="1100" i="1" dirty="0"/>
              <a:t> Health Services </a:t>
            </a:r>
            <a:r>
              <a:rPr lang="pt-BR" sz="1100" i="1" dirty="0" err="1"/>
              <a:t>and</a:t>
            </a:r>
            <a:r>
              <a:rPr lang="pt-BR" sz="1100" i="1" dirty="0"/>
              <a:t> </a:t>
            </a:r>
            <a:r>
              <a:rPr lang="pt-BR" sz="1100" i="1" dirty="0" err="1"/>
              <a:t>Programs</a:t>
            </a:r>
            <a:r>
              <a:rPr lang="pt-BR" sz="1100" dirty="0"/>
              <a:t>. (2015).</a:t>
            </a:r>
            <a:endParaRPr lang="pt-BR" sz="1100" dirty="0">
              <a:effectLst/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331E04C-4446-9848-AF56-8A937BA4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2223338"/>
            <a:ext cx="3327334" cy="301044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080DAB-A29A-364C-BD30-C8EDE0B2366E}"/>
              </a:ext>
            </a:extLst>
          </p:cNvPr>
          <p:cNvSpPr/>
          <p:nvPr/>
        </p:nvSpPr>
        <p:spPr>
          <a:xfrm>
            <a:off x="1632007" y="1303020"/>
            <a:ext cx="160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ECBA4B"/>
                </a:solidFill>
                <a:latin typeface="Avenir Medium" panose="02000503020000020003" pitchFamily="2" charset="0"/>
              </a:rPr>
              <a:t>Austrália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17A891-05F8-CD41-8BCE-51AB1691A397}"/>
              </a:ext>
            </a:extLst>
          </p:cNvPr>
          <p:cNvSpPr txBox="1"/>
          <p:nvPr/>
        </p:nvSpPr>
        <p:spPr>
          <a:xfrm>
            <a:off x="168442" y="6362068"/>
            <a:ext cx="2946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*Também enquadrados como POCT na </a:t>
            </a:r>
            <a:r>
              <a:rPr lang="pt-BR" sz="1100" i="1" dirty="0" err="1"/>
              <a:t>Australia</a:t>
            </a:r>
            <a:endParaRPr lang="pt-BR" sz="1100" i="1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AFFF319-67F2-D546-B9F7-A6BC269F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804241F-68C0-034E-8EC3-F554000A5B6F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&#10;&#10;Descrição gerada automaticamente">
            <a:extLst>
              <a:ext uri="{FF2B5EF4-FFF2-40B4-BE49-F238E27FC236}">
                <a16:creationId xmlns:a16="http://schemas.microsoft.com/office/drawing/2014/main" id="{B3051B40-D2A4-7B48-9C06-10F180D98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5210093-A149-BE4E-84F0-476B8DDE0CC6}"/>
              </a:ext>
            </a:extLst>
          </p:cNvPr>
          <p:cNvSpPr/>
          <p:nvPr/>
        </p:nvSpPr>
        <p:spPr>
          <a:xfrm>
            <a:off x="2171700" y="2501900"/>
            <a:ext cx="6502400" cy="825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7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DD52FE3-14C7-F149-8DC1-EDFCD79DF9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flipV="1">
            <a:off x="-7397581" y="1433619"/>
            <a:ext cx="8355739" cy="15483752"/>
          </a:xfrm>
          <a:prstGeom prst="rect">
            <a:avLst/>
          </a:prstGeom>
          <a:effectLst>
            <a:reflection stA="0" endPos="61000" dist="508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6D6145-B4BE-0944-8343-D9AA74941B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rot="5700316" flipV="1">
            <a:off x="7340862" y="-3254285"/>
            <a:ext cx="6928105" cy="12838249"/>
          </a:xfrm>
          <a:prstGeom prst="rect">
            <a:avLst/>
          </a:prstGeom>
          <a:effectLst>
            <a:reflection stA="0" endPos="61000" dist="50800" dir="5400000" sy="-100000" algn="bl" rotWithShape="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15B575-F594-EE4A-A5DA-88CE23A9065C}"/>
              </a:ext>
            </a:extLst>
          </p:cNvPr>
          <p:cNvSpPr txBox="1"/>
          <p:nvPr/>
        </p:nvSpPr>
        <p:spPr>
          <a:xfrm>
            <a:off x="442911" y="1248244"/>
            <a:ext cx="71866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dirty="0" err="1">
                <a:solidFill>
                  <a:srgbClr val="ECBA4B"/>
                </a:solidFill>
                <a:latin typeface="Avenir Light" panose="020B0402020203020204" pitchFamily="34" charset="77"/>
              </a:rPr>
              <a:t>I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– (...) realização da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anamnese farmacêutica e registro das informações referentes ao cuidado em saúde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(...);</a:t>
            </a:r>
          </a:p>
          <a:p>
            <a:pPr fontAlgn="base"/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fontAlgn="base"/>
            <a:r>
              <a:rPr lang="pt-BR" dirty="0">
                <a:solidFill>
                  <a:srgbClr val="ECBA4B"/>
                </a:solidFill>
                <a:latin typeface="Avenir Light" panose="020B0402020203020204" pitchFamily="34" charset="77"/>
              </a:rPr>
              <a:t>III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-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Solicitação, realização e interpretação de exames clínico-laboratoriais e toxicológicos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verificação e avaliação de parâmetros fisiológicos, bioquímicos e farmacocinéticos, para fins de acompanhamento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farmacoterapêutico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e de provisão de outros serviços farmacêuticos; (...)</a:t>
            </a:r>
          </a:p>
          <a:p>
            <a:pPr fontAlgn="base"/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fontAlgn="base"/>
            <a:r>
              <a:rPr lang="pt-BR" dirty="0">
                <a:solidFill>
                  <a:srgbClr val="ECBA4B"/>
                </a:solidFill>
                <a:latin typeface="Avenir Light" panose="020B0402020203020204" pitchFamily="34" charset="77"/>
              </a:rPr>
              <a:t>V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- Identificação de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situações de alerta para o encaminhamento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a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outro profissional ou serviço de saúde (...);</a:t>
            </a:r>
          </a:p>
          <a:p>
            <a:pPr fontAlgn="base"/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fontAlgn="base"/>
            <a:r>
              <a:rPr lang="pt-BR" dirty="0" err="1">
                <a:solidFill>
                  <a:srgbClr val="ECBA4B"/>
                </a:solidFill>
                <a:latin typeface="Avenir Light" panose="020B0402020203020204" pitchFamily="34" charset="77"/>
              </a:rPr>
              <a:t>X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-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 Rastreamento em saúde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educação em saúde, manejo de problemas de saúde autolimitados, monitorização terapêutica de medicamentos, conciliação de medicamentos, revisão da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farmacoterapia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acompanhamento 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farmacoterapêutico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gestão da clínica, entre outros serviços farmacêuticos; (...)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8D96E2-BD3F-8A41-9DA9-F82A9F59253A}"/>
              </a:ext>
            </a:extLst>
          </p:cNvPr>
          <p:cNvSpPr txBox="1"/>
          <p:nvPr/>
        </p:nvSpPr>
        <p:spPr>
          <a:xfrm>
            <a:off x="442911" y="332021"/>
            <a:ext cx="811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QUE COMPETÊNCIAS TEM O FARMACÊUTICO?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B30896-B797-2540-9BD6-DC81EBE38FDE}"/>
              </a:ext>
            </a:extLst>
          </p:cNvPr>
          <p:cNvSpPr txBox="1"/>
          <p:nvPr/>
        </p:nvSpPr>
        <p:spPr>
          <a:xfrm>
            <a:off x="2748790" y="6150173"/>
            <a:ext cx="6222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Diretrizes Curriculares Nacionais do Curso de Farmácia, publicadas pelo Ministério da Educação por meio da Resolução n</a:t>
            </a:r>
            <a:r>
              <a:rPr lang="pt-B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6/2017.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87F78A0-140E-EE49-8788-F51FD82F03C1}"/>
              </a:ext>
            </a:extLst>
          </p:cNvPr>
          <p:cNvSpPr/>
          <p:nvPr/>
        </p:nvSpPr>
        <p:spPr>
          <a:xfrm>
            <a:off x="526774" y="814601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F262E1-69B4-3644-9278-80E9C848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3943350" cy="4896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Farmácias registradas podem realizar POCT -﻿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Clinical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Laboratory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Improvement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Amendments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(CLIA)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waived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marL="0" indent="0"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Glicemia, HbA1c, Lipídeos, TSH, Ácido Úrico, Creatinina, Ureia, Bilirrubina, hematócrito, LH, Beta-HCG, etc.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Estreptococos Grupo A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Influenza A/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B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HIV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HCV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Sífilis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Helicobacter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Pylori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RSV (Vírus Sincicial Respiratório)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Etc.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CD2103-C0DD-5746-BF29-9A7BE57EDCC4}"/>
              </a:ext>
            </a:extLst>
          </p:cNvPr>
          <p:cNvSpPr/>
          <p:nvPr/>
        </p:nvSpPr>
        <p:spPr>
          <a:xfrm>
            <a:off x="4366860" y="6192791"/>
            <a:ext cx="46471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U.S. </a:t>
            </a:r>
            <a:r>
              <a:rPr lang="pt-BR" sz="1100" dirty="0" err="1"/>
              <a:t>Food</a:t>
            </a:r>
            <a:r>
              <a:rPr lang="pt-BR" sz="1100" dirty="0"/>
              <a:t> </a:t>
            </a:r>
            <a:r>
              <a:rPr lang="pt-BR" sz="1100" dirty="0" err="1"/>
              <a:t>and</a:t>
            </a:r>
            <a:r>
              <a:rPr lang="pt-BR" sz="1100" dirty="0"/>
              <a:t> </a:t>
            </a:r>
            <a:r>
              <a:rPr lang="pt-BR" sz="1100" dirty="0" err="1"/>
              <a:t>Drug</a:t>
            </a:r>
            <a:r>
              <a:rPr lang="pt-BR" sz="1100" dirty="0"/>
              <a:t> </a:t>
            </a:r>
            <a:r>
              <a:rPr lang="pt-BR" sz="1100" dirty="0" err="1"/>
              <a:t>Administration</a:t>
            </a:r>
            <a:r>
              <a:rPr lang="pt-BR" sz="1100" dirty="0"/>
              <a:t>. </a:t>
            </a:r>
            <a:r>
              <a:rPr lang="pt-BR" sz="1100" dirty="0" err="1"/>
              <a:t>Public</a:t>
            </a:r>
            <a:r>
              <a:rPr lang="pt-BR" sz="1100" dirty="0"/>
              <a:t> Health </a:t>
            </a:r>
            <a:r>
              <a:rPr lang="pt-BR" sz="1100" dirty="0" err="1"/>
              <a:t>Advisory</a:t>
            </a:r>
            <a:r>
              <a:rPr lang="pt-BR" sz="1100" dirty="0"/>
              <a:t>. CLIA - </a:t>
            </a:r>
            <a:r>
              <a:rPr lang="pt-BR" sz="1100" dirty="0" err="1"/>
              <a:t>Clinical</a:t>
            </a:r>
            <a:r>
              <a:rPr lang="pt-BR" sz="1100" dirty="0"/>
              <a:t> </a:t>
            </a:r>
            <a:r>
              <a:rPr lang="pt-BR" sz="1100" dirty="0" err="1"/>
              <a:t>Laboratory</a:t>
            </a:r>
            <a:r>
              <a:rPr lang="pt-BR" sz="1100" dirty="0"/>
              <a:t> </a:t>
            </a:r>
            <a:r>
              <a:rPr lang="pt-BR" sz="1100" dirty="0" err="1"/>
              <a:t>Improvement</a:t>
            </a:r>
            <a:r>
              <a:rPr lang="pt-BR" sz="1100" dirty="0"/>
              <a:t> </a:t>
            </a:r>
            <a:r>
              <a:rPr lang="pt-BR" sz="1100" dirty="0" err="1"/>
              <a:t>Amendments</a:t>
            </a:r>
            <a:r>
              <a:rPr lang="pt-BR" sz="1100" dirty="0"/>
              <a:t> - </a:t>
            </a:r>
            <a:r>
              <a:rPr lang="pt-BR" sz="1100" dirty="0" err="1"/>
              <a:t>Currently</a:t>
            </a:r>
            <a:r>
              <a:rPr lang="pt-BR" sz="1100" dirty="0"/>
              <a:t> </a:t>
            </a:r>
            <a:r>
              <a:rPr lang="pt-BR" sz="1100" dirty="0" err="1"/>
              <a:t>Waived</a:t>
            </a:r>
            <a:r>
              <a:rPr lang="pt-BR" sz="1100" dirty="0"/>
              <a:t> </a:t>
            </a:r>
            <a:r>
              <a:rPr lang="pt-BR" sz="1100" dirty="0" err="1"/>
              <a:t>Analytes</a:t>
            </a:r>
            <a:r>
              <a:rPr lang="pt-BR" sz="1100" dirty="0"/>
              <a:t>. </a:t>
            </a:r>
            <a:r>
              <a:rPr lang="pt-BR" sz="1100" i="1" dirty="0"/>
              <a:t>FDA</a:t>
            </a:r>
            <a:r>
              <a:rPr lang="pt-BR" sz="1100" dirty="0"/>
              <a:t> 9 (2018).</a:t>
            </a:r>
            <a:endParaRPr lang="pt-BR" sz="1100" dirty="0">
              <a:effectLst/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A8A9AEC9-F479-4841-B2F5-9DF0303609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4" y="2152971"/>
            <a:ext cx="4081117" cy="255205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9DCACC7-ED79-B048-84E8-88F2A62EB83F}"/>
              </a:ext>
            </a:extLst>
          </p:cNvPr>
          <p:cNvSpPr/>
          <p:nvPr/>
        </p:nvSpPr>
        <p:spPr>
          <a:xfrm>
            <a:off x="1275865" y="1355792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ECBA4B"/>
                </a:solidFill>
                <a:latin typeface="Avenir Medium" panose="02000503020000020003" pitchFamily="2" charset="0"/>
              </a:rPr>
              <a:t>Estados Unidos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D8597A4-9DD4-3B49-AD4C-2D466913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26" y="281513"/>
            <a:ext cx="7346674" cy="655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EXEMPLOS DE PAÍSES COM POCT EM FARMÁCIAS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E0104CA-83BA-264E-B0F6-84F6E6C319D7}"/>
              </a:ext>
            </a:extLst>
          </p:cNvPr>
          <p:cNvSpPr/>
          <p:nvPr/>
        </p:nvSpPr>
        <p:spPr>
          <a:xfrm>
            <a:off x="845126" y="777397"/>
            <a:ext cx="8298873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B8E76E44-8925-4A48-BAB2-3A3836A5BE3B}"/>
              </a:ext>
            </a:extLst>
          </p:cNvPr>
          <p:cNvSpPr/>
          <p:nvPr/>
        </p:nvSpPr>
        <p:spPr>
          <a:xfrm>
            <a:off x="0" y="1378508"/>
            <a:ext cx="4197927" cy="2050492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26D0BB-B1DD-8340-BF39-2C0810BB1060}"/>
              </a:ext>
            </a:extLst>
          </p:cNvPr>
          <p:cNvSpPr txBox="1">
            <a:spLocks/>
          </p:cNvSpPr>
          <p:nvPr/>
        </p:nvSpPr>
        <p:spPr>
          <a:xfrm>
            <a:off x="356972" y="498913"/>
            <a:ext cx="8901112" cy="8539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" sz="2400" i="1" dirty="0"/>
              <a:t>﻿</a:t>
            </a:r>
            <a:br>
              <a:rPr lang="en" sz="2400" i="1" dirty="0"/>
            </a:br>
            <a:endParaRPr lang="pt-BR" sz="24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  <a:p>
            <a:r>
              <a:rPr lang="en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﻿Public Health Reports</a:t>
            </a:r>
            <a:r>
              <a:rPr lang="pt-B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: USA (2018)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2D6724-1411-1142-AC98-97D43017CBCE}"/>
              </a:ext>
            </a:extLst>
          </p:cNvPr>
          <p:cNvSpPr txBox="1">
            <a:spLocks/>
          </p:cNvSpPr>
          <p:nvPr/>
        </p:nvSpPr>
        <p:spPr>
          <a:xfrm>
            <a:off x="665018" y="1481789"/>
            <a:ext cx="3532909" cy="19472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Rastreamento de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HIV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em farmácias, em horário estendido, em áreas de população de baixa renda.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Abordagem “No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Wrong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Door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”.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9DB48D-4788-4C41-8F60-A23B5C95D396}"/>
              </a:ext>
            </a:extLst>
          </p:cNvPr>
          <p:cNvSpPr txBox="1"/>
          <p:nvPr/>
        </p:nvSpPr>
        <p:spPr>
          <a:xfrm>
            <a:off x="4554036" y="1839197"/>
            <a:ext cx="35329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46%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Dos pacientes nunca antes testados</a:t>
            </a:r>
          </a:p>
          <a:p>
            <a:endParaRPr lang="pt-BR" dirty="0">
              <a:latin typeface="Avenir Medium" panose="02000503020000020003" pitchFamily="2" charset="0"/>
            </a:endParaRPr>
          </a:p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0,8% 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de testes positivos</a:t>
            </a:r>
          </a:p>
          <a:p>
            <a:endParaRPr lang="pt-BR" dirty="0">
              <a:latin typeface="Avenir Light" panose="020B0402020203020204" pitchFamily="34" charset="77"/>
            </a:endParaRPr>
          </a:p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84,6%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Dos pacientes positivos conectados com sucesso ao serviço de saúde</a:t>
            </a:r>
            <a:r>
              <a:rPr lang="pt-BR" dirty="0">
                <a:latin typeface="Avenir Light" panose="020B0402020203020204" pitchFamily="34" charset="77"/>
              </a:rPr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CD7E4-6160-EF4E-AE20-A5DDB344AA36}"/>
              </a:ext>
            </a:extLst>
          </p:cNvPr>
          <p:cNvSpPr/>
          <p:nvPr/>
        </p:nvSpPr>
        <p:spPr>
          <a:xfrm>
            <a:off x="512618" y="6040524"/>
            <a:ext cx="796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/>
              <a:t>Collins, B., Bronson, H., </a:t>
            </a:r>
            <a:r>
              <a:rPr lang="en" sz="1200" dirty="0" err="1"/>
              <a:t>Elamin</a:t>
            </a:r>
            <a:r>
              <a:rPr lang="en" sz="1200" dirty="0"/>
              <a:t>, F., Yerkes, L., &amp; Martin, E. (2018). The “No Wrong Door” Approach to HIV Testing: Results From a Statewide Retail Pharmacy–Based HIV Testing Program in Virginia, 2014-2016. </a:t>
            </a:r>
            <a:r>
              <a:rPr lang="en" sz="1200" i="1" dirty="0"/>
              <a:t>Public Health Reports</a:t>
            </a:r>
            <a:r>
              <a:rPr lang="en" sz="1200" dirty="0"/>
              <a:t>, </a:t>
            </a:r>
            <a:r>
              <a:rPr lang="en" sz="1200" i="1" dirty="0"/>
              <a:t>133</a:t>
            </a:r>
            <a:r>
              <a:rPr lang="en" sz="1200" dirty="0"/>
              <a:t>(2_suppl), 34S-42S. https://</a:t>
            </a:r>
            <a:r>
              <a:rPr lang="en" sz="1200" dirty="0" err="1"/>
              <a:t>doi.org</a:t>
            </a:r>
            <a:r>
              <a:rPr lang="en" sz="1200" dirty="0"/>
              <a:t>/10.1177/0033354918801026</a:t>
            </a:r>
            <a:endParaRPr lang="en" sz="1200" dirty="0">
              <a:effectLst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557FF1B-8C37-EB4F-BE8C-6CF87028F5D5}"/>
              </a:ext>
            </a:extLst>
          </p:cNvPr>
          <p:cNvSpPr/>
          <p:nvPr/>
        </p:nvSpPr>
        <p:spPr>
          <a:xfrm>
            <a:off x="5875056" y="1927005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2503E34-A011-A346-BF18-053EAEA120EE}"/>
              </a:ext>
            </a:extLst>
          </p:cNvPr>
          <p:cNvSpPr/>
          <p:nvPr/>
        </p:nvSpPr>
        <p:spPr>
          <a:xfrm>
            <a:off x="5875057" y="1927005"/>
            <a:ext cx="1010652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8DF99D1-CBEE-B14B-92F6-61CF4F11F23E}"/>
              </a:ext>
            </a:extLst>
          </p:cNvPr>
          <p:cNvSpPr/>
          <p:nvPr/>
        </p:nvSpPr>
        <p:spPr>
          <a:xfrm>
            <a:off x="5875056" y="3238892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06D5D8D-32F5-D447-B165-0F2896981641}"/>
              </a:ext>
            </a:extLst>
          </p:cNvPr>
          <p:cNvSpPr/>
          <p:nvPr/>
        </p:nvSpPr>
        <p:spPr>
          <a:xfrm>
            <a:off x="5875057" y="3238892"/>
            <a:ext cx="179380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6106B4-9619-424B-B838-BF5B5D19E1A4}"/>
              </a:ext>
            </a:extLst>
          </p:cNvPr>
          <p:cNvSpPr/>
          <p:nvPr/>
        </p:nvSpPr>
        <p:spPr>
          <a:xfrm>
            <a:off x="5875056" y="4255624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2CB888A-1BC6-3A41-8685-D8E0ED8BDB74}"/>
              </a:ext>
            </a:extLst>
          </p:cNvPr>
          <p:cNvSpPr/>
          <p:nvPr/>
        </p:nvSpPr>
        <p:spPr>
          <a:xfrm>
            <a:off x="5875056" y="4255624"/>
            <a:ext cx="1883489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87B0AA2-BAAD-2143-A5BC-E18BF05C711B}"/>
              </a:ext>
            </a:extLst>
          </p:cNvPr>
          <p:cNvSpPr/>
          <p:nvPr/>
        </p:nvSpPr>
        <p:spPr>
          <a:xfrm>
            <a:off x="1373921" y="5025007"/>
            <a:ext cx="1717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</a:rPr>
              <a:t>farmácias participantes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ADDD3E7-102D-4840-B49F-3E45F757A292}"/>
              </a:ext>
            </a:extLst>
          </p:cNvPr>
          <p:cNvSpPr/>
          <p:nvPr/>
        </p:nvSpPr>
        <p:spPr>
          <a:xfrm>
            <a:off x="727110" y="3607746"/>
            <a:ext cx="2279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ECBA4B"/>
                </a:solidFill>
                <a:latin typeface="Avenir Medium" panose="02000503020000020003" pitchFamily="2" charset="0"/>
              </a:rPr>
              <a:t>3.630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6702380-3709-A64A-9649-37D9C6F8CA63}"/>
              </a:ext>
            </a:extLst>
          </p:cNvPr>
          <p:cNvSpPr/>
          <p:nvPr/>
        </p:nvSpPr>
        <p:spPr>
          <a:xfrm>
            <a:off x="731619" y="4298028"/>
            <a:ext cx="235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pacientes atendidos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7A7C047-CFD1-3C4A-BC6C-D0E017AC3F01}"/>
              </a:ext>
            </a:extLst>
          </p:cNvPr>
          <p:cNvSpPr/>
          <p:nvPr/>
        </p:nvSpPr>
        <p:spPr>
          <a:xfrm>
            <a:off x="727110" y="496922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ECBA4B"/>
                </a:solidFill>
                <a:latin typeface="Avenir Medium" panose="02000503020000020003" pitchFamily="2" charset="0"/>
              </a:rPr>
              <a:t>32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CB84F18-AE50-D34A-9ED4-A110547A6641}"/>
              </a:ext>
            </a:extLst>
          </p:cNvPr>
          <p:cNvSpPr/>
          <p:nvPr/>
        </p:nvSpPr>
        <p:spPr>
          <a:xfrm>
            <a:off x="471056" y="772489"/>
            <a:ext cx="8672944" cy="50628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0F3F5C1-C6EA-3444-973D-9CD93992ECDB}"/>
              </a:ext>
            </a:extLst>
          </p:cNvPr>
          <p:cNvSpPr txBox="1">
            <a:spLocks/>
          </p:cNvSpPr>
          <p:nvPr/>
        </p:nvSpPr>
        <p:spPr>
          <a:xfrm>
            <a:off x="333012" y="344526"/>
            <a:ext cx="896338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  <p:cxnSp>
        <p:nvCxnSpPr>
          <p:cNvPr id="25" name="Conector Angulado 24">
            <a:extLst>
              <a:ext uri="{FF2B5EF4-FFF2-40B4-BE49-F238E27FC236}">
                <a16:creationId xmlns:a16="http://schemas.microsoft.com/office/drawing/2014/main" id="{7134D571-1919-A444-A642-2331887C8F96}"/>
              </a:ext>
            </a:extLst>
          </p:cNvPr>
          <p:cNvCxnSpPr>
            <a:cxnSpLocks/>
          </p:cNvCxnSpPr>
          <p:nvPr/>
        </p:nvCxnSpPr>
        <p:spPr>
          <a:xfrm flipH="1">
            <a:off x="1247445" y="4439470"/>
            <a:ext cx="1841504" cy="621722"/>
          </a:xfrm>
          <a:prstGeom prst="bentConnector4">
            <a:avLst>
              <a:gd name="adj1" fmla="val -12414"/>
              <a:gd name="adj2" fmla="val 64851"/>
            </a:avLst>
          </a:prstGeom>
          <a:ln>
            <a:solidFill>
              <a:srgbClr val="ECB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do 25">
            <a:extLst>
              <a:ext uri="{FF2B5EF4-FFF2-40B4-BE49-F238E27FC236}">
                <a16:creationId xmlns:a16="http://schemas.microsoft.com/office/drawing/2014/main" id="{3E5C1BB2-1F10-6846-8D74-AB2A3B8AB123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83948" y="4370876"/>
            <a:ext cx="663003" cy="646403"/>
          </a:xfrm>
          <a:prstGeom prst="bentConnector4">
            <a:avLst>
              <a:gd name="adj1" fmla="val 0"/>
              <a:gd name="adj2" fmla="val 73805"/>
            </a:avLst>
          </a:prstGeom>
          <a:ln>
            <a:solidFill>
              <a:srgbClr val="ECB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6D0BB-B1DD-8340-BF39-2C0810BB1060}"/>
              </a:ext>
            </a:extLst>
          </p:cNvPr>
          <p:cNvSpPr txBox="1">
            <a:spLocks/>
          </p:cNvSpPr>
          <p:nvPr/>
        </p:nvSpPr>
        <p:spPr>
          <a:xfrm>
            <a:off x="238253" y="245065"/>
            <a:ext cx="888916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 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" sz="2400" i="1" dirty="0"/>
              <a:t>﻿</a:t>
            </a:r>
            <a:br>
              <a:rPr lang="en" sz="2400" i="1" dirty="0"/>
            </a:br>
            <a:r>
              <a:rPr lang="en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﻿﻿</a:t>
            </a:r>
            <a:r>
              <a:rPr lang="pt-B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﻿</a:t>
            </a:r>
            <a:r>
              <a:rPr lang="pt-BR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Gastroenterology</a:t>
            </a:r>
            <a:r>
              <a:rPr lang="pt-B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 &amp; </a:t>
            </a:r>
            <a:r>
              <a:rPr lang="pt-BR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Hepatology</a:t>
            </a:r>
            <a:r>
              <a:rPr lang="pt-B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 Oblique" panose="020B0402020203090204" pitchFamily="34" charset="77"/>
              </a:rPr>
              <a:t>: USA (2017)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2D6724-1411-1142-AC98-97D43017CBCE}"/>
              </a:ext>
            </a:extLst>
          </p:cNvPr>
          <p:cNvSpPr txBox="1">
            <a:spLocks/>
          </p:cNvSpPr>
          <p:nvPr/>
        </p:nvSpPr>
        <p:spPr>
          <a:xfrm>
            <a:off x="665018" y="1586782"/>
            <a:ext cx="3532909" cy="42030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Rastreamento de 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Hepatite C (</a:t>
            </a:r>
            <a:r>
              <a:rPr lang="pt-B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Anti-HCV</a:t>
            </a:r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)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em farmácias, em adultos com fatores de risco.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CD7E4-6160-EF4E-AE20-A5DDB344AA36}"/>
              </a:ext>
            </a:extLst>
          </p:cNvPr>
          <p:cNvSpPr/>
          <p:nvPr/>
        </p:nvSpPr>
        <p:spPr>
          <a:xfrm>
            <a:off x="512618" y="6040524"/>
            <a:ext cx="796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/>
              <a:t>Kugelmas</a:t>
            </a:r>
            <a:r>
              <a:rPr lang="pt-BR" sz="1200" dirty="0"/>
              <a:t>, M., </a:t>
            </a:r>
            <a:r>
              <a:rPr lang="pt-BR" sz="1200" dirty="0" err="1"/>
              <a:t>Pedicone</a:t>
            </a:r>
            <a:r>
              <a:rPr lang="pt-BR" sz="1200" dirty="0"/>
              <a:t>, L. D., Lio, I., Simon, S., &amp; </a:t>
            </a:r>
            <a:r>
              <a:rPr lang="pt-BR" sz="1200" dirty="0" err="1"/>
              <a:t>Pietrandoni</a:t>
            </a:r>
            <a:r>
              <a:rPr lang="pt-BR" sz="1200" dirty="0"/>
              <a:t>, G. (2017). </a:t>
            </a:r>
            <a:r>
              <a:rPr lang="pt-BR" sz="1200" dirty="0" err="1"/>
              <a:t>Hepatitis</a:t>
            </a:r>
            <a:r>
              <a:rPr lang="pt-BR" sz="1200" dirty="0"/>
              <a:t> C Point-</a:t>
            </a:r>
            <a:r>
              <a:rPr lang="pt-BR" sz="1200" dirty="0" err="1"/>
              <a:t>of</a:t>
            </a:r>
            <a:r>
              <a:rPr lang="pt-BR" sz="1200" dirty="0"/>
              <a:t>-</a:t>
            </a:r>
            <a:r>
              <a:rPr lang="pt-BR" sz="1200" dirty="0" err="1"/>
              <a:t>Care</a:t>
            </a:r>
            <a:r>
              <a:rPr lang="pt-BR" sz="1200" dirty="0"/>
              <a:t> </a:t>
            </a:r>
            <a:r>
              <a:rPr lang="pt-BR" sz="1200" dirty="0" err="1"/>
              <a:t>Screening</a:t>
            </a:r>
            <a:r>
              <a:rPr lang="pt-BR" sz="1200" dirty="0"/>
              <a:t> in </a:t>
            </a:r>
            <a:r>
              <a:rPr lang="pt-BR" sz="1200" dirty="0" err="1"/>
              <a:t>Retail</a:t>
            </a:r>
            <a:r>
              <a:rPr lang="pt-BR" sz="1200" dirty="0"/>
              <a:t> </a:t>
            </a:r>
            <a:r>
              <a:rPr lang="pt-BR" sz="1200" dirty="0" err="1"/>
              <a:t>Pharmacies</a:t>
            </a:r>
            <a:r>
              <a:rPr lang="pt-BR" sz="1200" dirty="0"/>
              <a:t> in </a:t>
            </a:r>
            <a:r>
              <a:rPr lang="pt-BR" sz="1200" dirty="0" err="1"/>
              <a:t>the</a:t>
            </a:r>
            <a:r>
              <a:rPr lang="pt-BR" sz="1200" dirty="0"/>
              <a:t> United </a:t>
            </a:r>
            <a:r>
              <a:rPr lang="pt-BR" sz="1200" dirty="0" err="1"/>
              <a:t>States</a:t>
            </a:r>
            <a:r>
              <a:rPr lang="pt-BR" sz="1200" dirty="0"/>
              <a:t>. </a:t>
            </a:r>
            <a:r>
              <a:rPr lang="pt-BR" sz="1200" i="1" dirty="0" err="1"/>
              <a:t>Gastroenterology</a:t>
            </a:r>
            <a:r>
              <a:rPr lang="pt-BR" sz="1200" i="1" dirty="0"/>
              <a:t> &amp; </a:t>
            </a:r>
            <a:r>
              <a:rPr lang="pt-BR" sz="1200" i="1" dirty="0" err="1"/>
              <a:t>Hepatology</a:t>
            </a:r>
            <a:r>
              <a:rPr lang="pt-BR" sz="1200" dirty="0"/>
              <a:t>, </a:t>
            </a:r>
            <a:r>
              <a:rPr lang="pt-BR" sz="1200" i="1" dirty="0"/>
              <a:t>13</a:t>
            </a:r>
            <a:r>
              <a:rPr lang="pt-BR" sz="1200" dirty="0"/>
              <a:t>(2), 98–104. </a:t>
            </a:r>
            <a:r>
              <a:rPr lang="pt-BR" sz="1200" dirty="0" err="1"/>
              <a:t>Retrieved</a:t>
            </a:r>
            <a:r>
              <a:rPr lang="pt-BR" sz="1200" dirty="0"/>
              <a:t> </a:t>
            </a:r>
            <a:r>
              <a:rPr lang="pt-BR" sz="1200" dirty="0" err="1"/>
              <a:t>from</a:t>
            </a:r>
            <a:r>
              <a:rPr lang="pt-BR" sz="1200" dirty="0"/>
              <a:t> </a:t>
            </a:r>
            <a:r>
              <a:rPr lang="pt-BR" sz="1200" dirty="0" err="1"/>
              <a:t>http</a:t>
            </a:r>
            <a:r>
              <a:rPr lang="pt-BR" sz="1200" dirty="0"/>
              <a:t>://</a:t>
            </a:r>
            <a:r>
              <a:rPr lang="pt-BR" sz="1200" dirty="0" err="1"/>
              <a:t>www.ncbi.nlm.nih.gov</a:t>
            </a:r>
            <a:r>
              <a:rPr lang="pt-BR" sz="1200" dirty="0"/>
              <a:t>/</a:t>
            </a:r>
            <a:r>
              <a:rPr lang="pt-BR" sz="1200" dirty="0" err="1"/>
              <a:t>pubmed</a:t>
            </a:r>
            <a:r>
              <a:rPr lang="pt-BR" sz="1200" dirty="0"/>
              <a:t>/28450816</a:t>
            </a:r>
            <a:endParaRPr lang="pt-BR" sz="1200" dirty="0"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ED41B4-7041-BA46-85C2-2753B772FEE7}"/>
              </a:ext>
            </a:extLst>
          </p:cNvPr>
          <p:cNvSpPr txBox="1"/>
          <p:nvPr/>
        </p:nvSpPr>
        <p:spPr>
          <a:xfrm>
            <a:off x="4689641" y="1880563"/>
            <a:ext cx="343592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CBA4B"/>
                </a:solidFill>
                <a:latin typeface="Avenir Medium" panose="02000503020000020003" pitchFamily="2" charset="0"/>
              </a:rPr>
              <a:t>8%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Pessoas com teste positivo</a:t>
            </a:r>
          </a:p>
          <a:p>
            <a:endParaRPr lang="pt-BR" sz="2000" dirty="0">
              <a:latin typeface="Avenir Light" panose="020B0402020203020204" pitchFamily="34" charset="77"/>
            </a:endParaRPr>
          </a:p>
          <a:p>
            <a:r>
              <a:rPr lang="pt-BR" sz="2800" b="1" dirty="0">
                <a:solidFill>
                  <a:srgbClr val="ECBA4B"/>
                </a:solidFill>
                <a:latin typeface="Avenir Medium" panose="02000503020000020003" pitchFamily="2" charset="0"/>
              </a:rPr>
              <a:t>88%</a:t>
            </a:r>
            <a:endParaRPr lang="pt-BR" sz="2000" b="1" dirty="0">
              <a:solidFill>
                <a:srgbClr val="ECBA4B"/>
              </a:solidFill>
              <a:latin typeface="Avenir Medium" panose="02000503020000020003" pitchFamily="2" charset="0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Contatados em até 3 dias pós-teste para encaminhamento</a:t>
            </a:r>
          </a:p>
          <a:p>
            <a:endParaRPr lang="pt-BR" sz="2000" b="1" dirty="0">
              <a:solidFill>
                <a:srgbClr val="ECBA4B"/>
              </a:solidFill>
              <a:latin typeface="Avenir Medium" panose="02000503020000020003" pitchFamily="2" charset="0"/>
            </a:endParaRPr>
          </a:p>
          <a:p>
            <a:r>
              <a:rPr lang="pt-BR" sz="2800" b="1" dirty="0">
                <a:solidFill>
                  <a:srgbClr val="ECBA4B"/>
                </a:solidFill>
                <a:latin typeface="Avenir Medium" panose="02000503020000020003" pitchFamily="2" charset="0"/>
              </a:rPr>
              <a:t>62%</a:t>
            </a:r>
            <a:br>
              <a:rPr lang="pt-BR" sz="2800" dirty="0">
                <a:latin typeface="Avenir Light" panose="020B0402020203020204" pitchFamily="34" charset="77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passaram por consulta com especialista médico em até 28 dias pós-teste.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98B82B7-7859-844A-8B99-5E5594AC3128}"/>
              </a:ext>
            </a:extLst>
          </p:cNvPr>
          <p:cNvSpPr/>
          <p:nvPr/>
        </p:nvSpPr>
        <p:spPr>
          <a:xfrm>
            <a:off x="5604775" y="1995239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ECF0AC8-4AC5-0A4A-94F5-9BC61A7F3593}"/>
              </a:ext>
            </a:extLst>
          </p:cNvPr>
          <p:cNvSpPr/>
          <p:nvPr/>
        </p:nvSpPr>
        <p:spPr>
          <a:xfrm>
            <a:off x="5604776" y="1995239"/>
            <a:ext cx="220938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F41BD63-E02E-DE4A-83D2-711074E309FB}"/>
              </a:ext>
            </a:extLst>
          </p:cNvPr>
          <p:cNvSpPr/>
          <p:nvPr/>
        </p:nvSpPr>
        <p:spPr>
          <a:xfrm>
            <a:off x="5604775" y="2976153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E91C4F-3682-0B40-ACD5-20E9E2E5DFF9}"/>
              </a:ext>
            </a:extLst>
          </p:cNvPr>
          <p:cNvSpPr/>
          <p:nvPr/>
        </p:nvSpPr>
        <p:spPr>
          <a:xfrm>
            <a:off x="5604775" y="2976153"/>
            <a:ext cx="1689520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5CB6289-2EE2-FB47-8547-3F6F583F3083}"/>
              </a:ext>
            </a:extLst>
          </p:cNvPr>
          <p:cNvSpPr/>
          <p:nvPr/>
        </p:nvSpPr>
        <p:spPr>
          <a:xfrm>
            <a:off x="5604775" y="4270314"/>
            <a:ext cx="2229853" cy="385010"/>
          </a:xfrm>
          <a:prstGeom prst="rect">
            <a:avLst/>
          </a:prstGeom>
          <a:solidFill>
            <a:schemeClr val="bg1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C2C880D-6338-9146-B813-8FC36EF1D8A4}"/>
              </a:ext>
            </a:extLst>
          </p:cNvPr>
          <p:cNvSpPr/>
          <p:nvPr/>
        </p:nvSpPr>
        <p:spPr>
          <a:xfrm>
            <a:off x="5604775" y="4270314"/>
            <a:ext cx="1343156" cy="385010"/>
          </a:xfrm>
          <a:prstGeom prst="rect">
            <a:avLst/>
          </a:prstGeom>
          <a:solidFill>
            <a:srgbClr val="ECBA4B"/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4CD248-D573-4141-84B2-43291503FD29}"/>
              </a:ext>
            </a:extLst>
          </p:cNvPr>
          <p:cNvSpPr/>
          <p:nvPr/>
        </p:nvSpPr>
        <p:spPr>
          <a:xfrm>
            <a:off x="1345155" y="4866505"/>
            <a:ext cx="2664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farmácias participantes, situadas em 9 cidades.</a:t>
            </a:r>
          </a:p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7815D36-DC78-3C43-84DB-3749D64592E4}"/>
              </a:ext>
            </a:extLst>
          </p:cNvPr>
          <p:cNvSpPr/>
          <p:nvPr/>
        </p:nvSpPr>
        <p:spPr>
          <a:xfrm>
            <a:off x="677369" y="3253882"/>
            <a:ext cx="2279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ECBA4B"/>
                </a:solidFill>
                <a:latin typeface="Avenir Medium" panose="02000503020000020003" pitchFamily="2" charset="0"/>
              </a:rPr>
              <a:t>1.298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A339FD4-F983-5741-B520-34EA85691651}"/>
              </a:ext>
            </a:extLst>
          </p:cNvPr>
          <p:cNvSpPr/>
          <p:nvPr/>
        </p:nvSpPr>
        <p:spPr>
          <a:xfrm>
            <a:off x="681878" y="3944164"/>
            <a:ext cx="235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pacientes testadas em 7 meses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AF4FC69-0F6F-2847-96A7-12784817CA79}"/>
              </a:ext>
            </a:extLst>
          </p:cNvPr>
          <p:cNvSpPr/>
          <p:nvPr/>
        </p:nvSpPr>
        <p:spPr>
          <a:xfrm>
            <a:off x="677369" y="4750552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ECBA4B"/>
                </a:solidFill>
                <a:latin typeface="Avenir Medium" panose="02000503020000020003" pitchFamily="2" charset="0"/>
              </a:rPr>
              <a:t>45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17D8F01-91C9-1B43-AFCC-464449E07FF0}"/>
              </a:ext>
            </a:extLst>
          </p:cNvPr>
          <p:cNvSpPr/>
          <p:nvPr/>
        </p:nvSpPr>
        <p:spPr>
          <a:xfrm>
            <a:off x="471056" y="772489"/>
            <a:ext cx="8672944" cy="50628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9B16ABCD-1A75-E540-9069-5DA9E4CB44D5}"/>
              </a:ext>
            </a:extLst>
          </p:cNvPr>
          <p:cNvSpPr txBox="1">
            <a:spLocks/>
          </p:cNvSpPr>
          <p:nvPr/>
        </p:nvSpPr>
        <p:spPr>
          <a:xfrm>
            <a:off x="333012" y="344526"/>
            <a:ext cx="8963388" cy="11080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Benefícios do POCT em farmácias no rastreamento em saúde: </a:t>
            </a:r>
            <a:r>
              <a:rPr lang="en" sz="2800" i="1" dirty="0"/>
              <a:t>﻿</a:t>
            </a:r>
            <a:br>
              <a:rPr lang="en" sz="2800" i="1" dirty="0"/>
            </a:br>
            <a:endParaRPr lang="pt-BR" sz="2200" i="1" dirty="0">
              <a:solidFill>
                <a:schemeClr val="tx1">
                  <a:lumMod val="50000"/>
                  <a:lumOff val="50000"/>
                </a:schemeClr>
              </a:solidFill>
              <a:latin typeface="Avenir Light Oblique" panose="020B0402020203090204" pitchFamily="34" charset="77"/>
            </a:endParaRPr>
          </a:p>
        </p:txBody>
      </p:sp>
      <p:cxnSp>
        <p:nvCxnSpPr>
          <p:cNvPr id="26" name="Conector Angulado 25">
            <a:extLst>
              <a:ext uri="{FF2B5EF4-FFF2-40B4-BE49-F238E27FC236}">
                <a16:creationId xmlns:a16="http://schemas.microsoft.com/office/drawing/2014/main" id="{7867F71E-B4C8-0441-8BAA-2DBBBF3139C2}"/>
              </a:ext>
            </a:extLst>
          </p:cNvPr>
          <p:cNvCxnSpPr>
            <a:cxnSpLocks/>
          </p:cNvCxnSpPr>
          <p:nvPr/>
        </p:nvCxnSpPr>
        <p:spPr>
          <a:xfrm flipH="1">
            <a:off x="1118544" y="4245806"/>
            <a:ext cx="1841504" cy="621722"/>
          </a:xfrm>
          <a:prstGeom prst="bentConnector4">
            <a:avLst>
              <a:gd name="adj1" fmla="val -12414"/>
              <a:gd name="adj2" fmla="val 64851"/>
            </a:avLst>
          </a:prstGeom>
          <a:ln>
            <a:solidFill>
              <a:srgbClr val="ECBA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do 26">
            <a:extLst>
              <a:ext uri="{FF2B5EF4-FFF2-40B4-BE49-F238E27FC236}">
                <a16:creationId xmlns:a16="http://schemas.microsoft.com/office/drawing/2014/main" id="{C516509E-10A1-7A49-86A1-9B23D27E00D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55047" y="4177212"/>
            <a:ext cx="663003" cy="646403"/>
          </a:xfrm>
          <a:prstGeom prst="bentConnector4">
            <a:avLst>
              <a:gd name="adj1" fmla="val 0"/>
              <a:gd name="adj2" fmla="val 73805"/>
            </a:avLst>
          </a:prstGeom>
          <a:ln>
            <a:solidFill>
              <a:srgbClr val="ECB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7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37" y="1506700"/>
            <a:ext cx="8239553" cy="49448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47009" y="292111"/>
            <a:ext cx="8626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POCT será mais comum que vacinas.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Mais de 10 mil farmácias já oferecem serviços de Point-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of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-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Care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Testing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, de um total de 63 mil farmácias no país.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19564" y="6536215"/>
            <a:ext cx="2624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Dados de 2015. DOI </a:t>
            </a:r>
            <a:r>
              <a:rPr lang="hr-HR" sz="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﻿10.1016/j.sapharm.2015.09.006</a:t>
            </a:r>
            <a:endParaRPr lang="pt-BR" sz="9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3806E63-094C-E546-B2F8-CC9A3C233172}"/>
              </a:ext>
            </a:extLst>
          </p:cNvPr>
          <p:cNvSpPr/>
          <p:nvPr/>
        </p:nvSpPr>
        <p:spPr>
          <a:xfrm>
            <a:off x="5898454" y="1627632"/>
            <a:ext cx="3245546" cy="1501179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 descr="Captura de Tela 2016-01-22 às 13.4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2" y="485321"/>
            <a:ext cx="5791522" cy="61114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E7FB0D-AD11-D349-B3A7-67D6F263D7BB}"/>
              </a:ext>
            </a:extLst>
          </p:cNvPr>
          <p:cNvSpPr txBox="1"/>
          <p:nvPr/>
        </p:nvSpPr>
        <p:spPr>
          <a:xfrm>
            <a:off x="5784153" y="1767006"/>
            <a:ext cx="29739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Cochrane</a:t>
            </a:r>
          </a:p>
          <a:p>
            <a:pPr algn="ctr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Revisão Sistemática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Os efeitos dos serviços farmacêuticos (além da dispensação) sobre desfechos dos pacientes, utilização do serviço de saúde e custo, em países em desenvolvimento.</a:t>
            </a:r>
          </a:p>
        </p:txBody>
      </p:sp>
    </p:spTree>
    <p:extLst>
      <p:ext uri="{BB962C8B-B14F-4D97-AF65-F5344CB8AC3E}">
        <p14:creationId xmlns:p14="http://schemas.microsoft.com/office/powerpoint/2010/main" val="8820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71562767"/>
              </p:ext>
            </p:extLst>
          </p:nvPr>
        </p:nvGraphicFramePr>
        <p:xfrm>
          <a:off x="1133639" y="1647309"/>
          <a:ext cx="7138654" cy="4233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63056" y="256218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mmHg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0976" y="334897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mmHg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966" y="225440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2472" y="5667267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mg/dl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605" y="3348976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mg/dl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2412" y="1164052"/>
            <a:ext cx="83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Pressão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Sistólica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4682" y="1164052"/>
            <a:ext cx="96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Pressão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Diastólica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0824" y="124484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HbA1c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635" y="1164052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Colesterol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Total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2697" y="1244843"/>
            <a:ext cx="1250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Triglicerídeos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746" y="309251"/>
            <a:ext cx="851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Impacto do </a:t>
            </a:r>
            <a:r>
              <a:rPr lang="pt-BR" sz="2000" dirty="0">
                <a:latin typeface="Avenir Medium" panose="02000503020000020003" pitchFamily="2" charset="0"/>
              </a:rPr>
              <a:t>cuidado farmacêutico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ambulatorial sobre desfechos em </a:t>
            </a:r>
            <a:r>
              <a:rPr lang="pt-BR" sz="2000" dirty="0">
                <a:latin typeface="Avenir Medium" panose="02000503020000020003" pitchFamily="2" charset="0"/>
              </a:rPr>
              <a:t>pacientes crônicos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em comparação ao grupo controle (cuidado usual)</a:t>
            </a:r>
          </a:p>
        </p:txBody>
      </p:sp>
      <p:pic>
        <p:nvPicPr>
          <p:cNvPr id="18" name="Picture 3" descr="Captura de Tela 2016-01-22 às 13.44.33.png">
            <a:extLst>
              <a:ext uri="{FF2B5EF4-FFF2-40B4-BE49-F238E27FC236}">
                <a16:creationId xmlns:a16="http://schemas.microsoft.com/office/drawing/2014/main" id="{2C7DA182-D379-7046-9D7B-9500DDFC7F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134" y="5938070"/>
            <a:ext cx="616646" cy="751312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77F4B528-1C7C-1C4B-B014-DE6C20EC00F6}"/>
              </a:ext>
            </a:extLst>
          </p:cNvPr>
          <p:cNvSpPr/>
          <p:nvPr/>
        </p:nvSpPr>
        <p:spPr>
          <a:xfrm>
            <a:off x="116220" y="6089218"/>
            <a:ext cx="81649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Pande</a:t>
            </a:r>
            <a:r>
              <a:rPr lang="en-US" sz="1100" dirty="0"/>
              <a:t> S, Hiller JE, </a:t>
            </a:r>
            <a:r>
              <a:rPr lang="en-US" sz="1100" dirty="0" err="1"/>
              <a:t>Nkansah</a:t>
            </a:r>
            <a:r>
              <a:rPr lang="en-US" sz="1100" dirty="0"/>
              <a:t> N, </a:t>
            </a:r>
            <a:r>
              <a:rPr lang="en-US" sz="1100" dirty="0" err="1"/>
              <a:t>Bero</a:t>
            </a:r>
            <a:r>
              <a:rPr lang="en-US" sz="1100" dirty="0"/>
              <a:t> L. The effect of pharmacist-provided non-dispensing services on patient outcomes, health service </a:t>
            </a:r>
            <a:r>
              <a:rPr lang="en-US" sz="1100" dirty="0" err="1"/>
              <a:t>utilisation</a:t>
            </a:r>
            <a:r>
              <a:rPr lang="en-US" sz="1100" dirty="0"/>
              <a:t> and costs in low- and middle-income countries. Cochrane Database </a:t>
            </a:r>
            <a:r>
              <a:rPr lang="en-US" sz="1100" dirty="0" err="1"/>
              <a:t>Syst</a:t>
            </a:r>
            <a:r>
              <a:rPr lang="en-US" sz="1100" dirty="0"/>
              <a:t> Rev [Internet]. 2013 Jan;2:CD010398. </a:t>
            </a:r>
            <a:br>
              <a:rPr lang="en-US" sz="1100" dirty="0"/>
            </a:br>
            <a:r>
              <a:rPr lang="en-US" sz="1100" dirty="0"/>
              <a:t>Available from: </a:t>
            </a:r>
            <a:r>
              <a:rPr lang="en-US" sz="1100" dirty="0">
                <a:hlinkClick r:id="rId4"/>
              </a:rPr>
              <a:t>http://www.ncbi.nlm.nih.gov/pubmed/23450614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f7d2fb0b84b33a6b4274d670dda5072.jpg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7794"/>
            <a:ext cx="2556026" cy="3820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762" y="318887"/>
            <a:ext cx="8280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venir Book" panose="02000503020000020003" pitchFamily="2" charset="0"/>
              </a:rPr>
              <a:t>Os serviços farmacêuticos possuem eficácia comparável à maioria dos tratamento orais para diabetes tipo 2. É possível, assim, potencializar os efeitos do tratamento com a ajuda do farmacêutico.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0969" y="1852173"/>
            <a:ext cx="7042062" cy="343940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/>
              <a:t>Biguanidas                                      </a:t>
            </a:r>
            <a:r>
              <a:rPr lang="pt-BR" i="1" dirty="0"/>
              <a:t>(ex. Metformina)</a:t>
            </a:r>
          </a:p>
          <a:p>
            <a:pPr>
              <a:lnSpc>
                <a:spcPct val="130000"/>
              </a:lnSpc>
            </a:pPr>
            <a:r>
              <a:rPr lang="pt-BR" dirty="0"/>
              <a:t>Sulfoniluréias                                 </a:t>
            </a:r>
            <a:r>
              <a:rPr lang="pt-BR" i="1" dirty="0"/>
              <a:t>(ex. Glibenclamida)</a:t>
            </a:r>
          </a:p>
          <a:p>
            <a:pPr>
              <a:lnSpc>
                <a:spcPct val="130000"/>
              </a:lnSpc>
            </a:pPr>
            <a:r>
              <a:rPr lang="pt-BR" dirty="0"/>
              <a:t>Glinidas                                           </a:t>
            </a:r>
            <a:r>
              <a:rPr lang="pt-BR" i="1" dirty="0"/>
              <a:t>(ex. Repaglinida)</a:t>
            </a:r>
          </a:p>
          <a:p>
            <a:pPr>
              <a:lnSpc>
                <a:spcPct val="130000"/>
              </a:lnSpc>
            </a:pPr>
            <a:r>
              <a:rPr lang="pt-BR" sz="2000" b="1" dirty="0">
                <a:solidFill>
                  <a:srgbClr val="10255D"/>
                </a:solidFill>
              </a:rPr>
              <a:t>Farmacêutico                           (Serviço clínico)</a:t>
            </a:r>
          </a:p>
          <a:p>
            <a:pPr>
              <a:lnSpc>
                <a:spcPct val="130000"/>
              </a:lnSpc>
            </a:pPr>
            <a:r>
              <a:rPr lang="pt-BR" dirty="0"/>
              <a:t>Glitazonas                                       </a:t>
            </a:r>
            <a:r>
              <a:rPr lang="pt-BR" i="1" dirty="0"/>
              <a:t>(ex. Pioglitazona)</a:t>
            </a:r>
          </a:p>
          <a:p>
            <a:pPr>
              <a:lnSpc>
                <a:spcPct val="130000"/>
              </a:lnSpc>
            </a:pPr>
            <a:r>
              <a:rPr lang="pt-BR" dirty="0"/>
              <a:t>GLP-1 análogos                              </a:t>
            </a:r>
            <a:r>
              <a:rPr lang="pt-BR" i="1" dirty="0"/>
              <a:t>(ex. Liraglutida)</a:t>
            </a:r>
          </a:p>
          <a:p>
            <a:pPr>
              <a:lnSpc>
                <a:spcPct val="130000"/>
              </a:lnSpc>
            </a:pPr>
            <a:r>
              <a:rPr lang="pt-BR" dirty="0"/>
              <a:t>Inibidores DPP-IV                          </a:t>
            </a:r>
            <a:r>
              <a:rPr lang="pt-BR" i="1" dirty="0"/>
              <a:t>(ex. Vidagliptina)</a:t>
            </a:r>
          </a:p>
          <a:p>
            <a:pPr>
              <a:lnSpc>
                <a:spcPct val="130000"/>
              </a:lnSpc>
            </a:pPr>
            <a:r>
              <a:rPr lang="pt-BR" dirty="0"/>
              <a:t>Inibidores SGLT-2                          </a:t>
            </a:r>
            <a:r>
              <a:rPr lang="pt-BR" i="1" dirty="0"/>
              <a:t>(ex. Dapagliflozina)</a:t>
            </a:r>
          </a:p>
          <a:p>
            <a:pPr>
              <a:lnSpc>
                <a:spcPct val="130000"/>
              </a:lnSpc>
            </a:pPr>
            <a:r>
              <a:rPr lang="pt-BR" dirty="0"/>
              <a:t>Inibidores Alfa-Glucosidase         </a:t>
            </a:r>
            <a:r>
              <a:rPr lang="pt-BR" i="1" dirty="0"/>
              <a:t>(ex. Acarbose)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5423" y="1818153"/>
            <a:ext cx="1428948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/>
              <a:t>-1,5 a -2,0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-1,5 a -2,0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-1,0 a -1,5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10255D"/>
                </a:solidFill>
              </a:rPr>
              <a:t>-</a:t>
            </a:r>
            <a:r>
              <a:rPr lang="en-US" sz="2000" b="1" dirty="0">
                <a:solidFill>
                  <a:srgbClr val="10255D"/>
                </a:solidFill>
              </a:rPr>
              <a:t>1,0 a -1,5</a:t>
            </a:r>
            <a:endParaRPr lang="en-US" sz="2400" b="1" dirty="0">
              <a:solidFill>
                <a:srgbClr val="10255D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dirty="0"/>
              <a:t>-0,5 a -1,4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-0,8 a -1,2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-0,6 a -0,8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-0,5 a -1,0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-0,5 a -0,8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5379" y="1466842"/>
            <a:ext cx="40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%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2309" y="1889509"/>
            <a:ext cx="699670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96329" y="5234876"/>
            <a:ext cx="699670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62309" y="2291394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2309" y="2659258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2309" y="3022145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2309" y="3419053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7669" y="4859261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6329" y="4496374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96329" y="4133487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2309" y="3781940"/>
            <a:ext cx="6996702" cy="0"/>
          </a:xfrm>
          <a:prstGeom prst="line">
            <a:avLst/>
          </a:prstGeom>
          <a:ln w="9525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aptura de Tela 2016-01-22 às 13.44.33.png">
            <a:extLst>
              <a:ext uri="{FF2B5EF4-FFF2-40B4-BE49-F238E27FC236}">
                <a16:creationId xmlns:a16="http://schemas.microsoft.com/office/drawing/2014/main" id="{1A51BD58-073F-1240-A58F-E1F5C096E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134" y="5938070"/>
            <a:ext cx="616646" cy="751312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317BE74B-5795-2240-89B9-8508E480F1B1}"/>
              </a:ext>
            </a:extLst>
          </p:cNvPr>
          <p:cNvSpPr/>
          <p:nvPr/>
        </p:nvSpPr>
        <p:spPr>
          <a:xfrm>
            <a:off x="116220" y="6089218"/>
            <a:ext cx="81649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Pande</a:t>
            </a:r>
            <a:r>
              <a:rPr lang="en-US" sz="1100" dirty="0"/>
              <a:t> S, Hiller JE, </a:t>
            </a:r>
            <a:r>
              <a:rPr lang="en-US" sz="1100" dirty="0" err="1"/>
              <a:t>Nkansah</a:t>
            </a:r>
            <a:r>
              <a:rPr lang="en-US" sz="1100" dirty="0"/>
              <a:t> N, </a:t>
            </a:r>
            <a:r>
              <a:rPr lang="en-US" sz="1100" dirty="0" err="1"/>
              <a:t>Bero</a:t>
            </a:r>
            <a:r>
              <a:rPr lang="en-US" sz="1100" dirty="0"/>
              <a:t> L. The effect of pharmacist-provided non-dispensing services on patient outcomes, health service </a:t>
            </a:r>
            <a:r>
              <a:rPr lang="en-US" sz="1100" dirty="0" err="1"/>
              <a:t>utilisation</a:t>
            </a:r>
            <a:r>
              <a:rPr lang="en-US" sz="1100" dirty="0"/>
              <a:t> and costs in low- and middle-income countries. Cochrane Database </a:t>
            </a:r>
            <a:r>
              <a:rPr lang="en-US" sz="1100" dirty="0" err="1"/>
              <a:t>Syst</a:t>
            </a:r>
            <a:r>
              <a:rPr lang="en-US" sz="1100" dirty="0"/>
              <a:t> Rev [Internet]. 2013 Jan;2:CD010398. </a:t>
            </a:r>
            <a:br>
              <a:rPr lang="en-US" sz="1100" dirty="0"/>
            </a:br>
            <a:r>
              <a:rPr lang="en-US" sz="1100" dirty="0"/>
              <a:t>Available from: </a:t>
            </a:r>
            <a:r>
              <a:rPr lang="en-US" sz="1100" dirty="0">
                <a:hlinkClick r:id="rId4"/>
              </a:rPr>
              <a:t>http://www.ncbi.nlm.nih.gov/pubmed/23450614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0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9601A1B3-BD68-6E4A-B25D-F14D1E717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19" y="1369100"/>
            <a:ext cx="6305134" cy="4744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6DA181-5F3B-BA47-8EA9-7D2ECC2AC866}"/>
              </a:ext>
            </a:extLst>
          </p:cNvPr>
          <p:cNvSpPr txBox="1"/>
          <p:nvPr/>
        </p:nvSpPr>
        <p:spPr>
          <a:xfrm>
            <a:off x="1604211" y="6338806"/>
            <a:ext cx="7192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/>
              <a:t>Fonte: </a:t>
            </a:r>
            <a:r>
              <a:rPr lang="pt-BR" sz="1000" dirty="0" err="1"/>
              <a:t>Buss</a:t>
            </a:r>
            <a:r>
              <a:rPr lang="pt-BR" sz="1000" dirty="0"/>
              <a:t>, V. H., </a:t>
            </a:r>
            <a:r>
              <a:rPr lang="pt-BR" sz="1000" dirty="0" err="1"/>
              <a:t>Deeks</a:t>
            </a:r>
            <a:r>
              <a:rPr lang="pt-BR" sz="1000" dirty="0"/>
              <a:t>, L. S., </a:t>
            </a:r>
            <a:r>
              <a:rPr lang="pt-BR" sz="1000" dirty="0" err="1"/>
              <a:t>Shield</a:t>
            </a:r>
            <a:r>
              <a:rPr lang="pt-BR" sz="1000" dirty="0"/>
              <a:t>, A., </a:t>
            </a:r>
            <a:r>
              <a:rPr lang="pt-BR" sz="1000" dirty="0" err="1"/>
              <a:t>Kosari</a:t>
            </a:r>
            <a:r>
              <a:rPr lang="pt-BR" sz="1000" dirty="0"/>
              <a:t>, S. &amp; </a:t>
            </a:r>
            <a:r>
              <a:rPr lang="pt-BR" sz="1000" dirty="0" err="1"/>
              <a:t>Naunton</a:t>
            </a:r>
            <a:r>
              <a:rPr lang="pt-BR" sz="1000" dirty="0"/>
              <a:t>, M. </a:t>
            </a:r>
            <a:r>
              <a:rPr lang="pt-BR" sz="1000" dirty="0" err="1"/>
              <a:t>Analytical</a:t>
            </a:r>
            <a:r>
              <a:rPr lang="pt-BR" sz="1000" dirty="0"/>
              <a:t> </a:t>
            </a:r>
            <a:r>
              <a:rPr lang="pt-BR" sz="1000" dirty="0" err="1"/>
              <a:t>quality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</a:t>
            </a:r>
            <a:r>
              <a:rPr lang="pt-BR" sz="1000" dirty="0" err="1"/>
              <a:t>effectiveness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point-</a:t>
            </a:r>
            <a:r>
              <a:rPr lang="pt-BR" sz="1000" dirty="0" err="1"/>
              <a:t>of</a:t>
            </a:r>
            <a:r>
              <a:rPr lang="pt-BR" sz="1000" dirty="0"/>
              <a:t>-</a:t>
            </a:r>
            <a:r>
              <a:rPr lang="pt-BR" sz="1000" dirty="0" err="1"/>
              <a:t>care</a:t>
            </a:r>
            <a:r>
              <a:rPr lang="pt-BR" sz="1000" dirty="0"/>
              <a:t> </a:t>
            </a:r>
            <a:r>
              <a:rPr lang="pt-BR" sz="1000" dirty="0" err="1"/>
              <a:t>testing</a:t>
            </a:r>
            <a:r>
              <a:rPr lang="pt-BR" sz="1000" dirty="0"/>
              <a:t> in </a:t>
            </a:r>
            <a:r>
              <a:rPr lang="pt-BR" sz="1000" dirty="0" err="1"/>
              <a:t>community</a:t>
            </a:r>
            <a:r>
              <a:rPr lang="pt-BR" sz="1000" dirty="0"/>
              <a:t> </a:t>
            </a:r>
            <a:r>
              <a:rPr lang="pt-BR" sz="1000" dirty="0" err="1"/>
              <a:t>pharmacies</a:t>
            </a:r>
            <a:r>
              <a:rPr lang="pt-BR" sz="1000" dirty="0"/>
              <a:t>: A </a:t>
            </a:r>
            <a:r>
              <a:rPr lang="pt-BR" sz="1000" dirty="0" err="1"/>
              <a:t>systematic</a:t>
            </a:r>
            <a:r>
              <a:rPr lang="pt-BR" sz="1000" dirty="0"/>
              <a:t> </a:t>
            </a:r>
            <a:r>
              <a:rPr lang="pt-BR" sz="1000" dirty="0" err="1"/>
              <a:t>literature</a:t>
            </a:r>
            <a:r>
              <a:rPr lang="pt-BR" sz="1000" dirty="0"/>
              <a:t> </a:t>
            </a:r>
            <a:r>
              <a:rPr lang="pt-BR" sz="1000" dirty="0" err="1"/>
              <a:t>review</a:t>
            </a:r>
            <a:r>
              <a:rPr lang="pt-BR" sz="1000" dirty="0"/>
              <a:t>. </a:t>
            </a:r>
            <a:r>
              <a:rPr lang="pt-BR" sz="1000" i="1" dirty="0"/>
              <a:t>Res. Soc. Adm. </a:t>
            </a:r>
            <a:r>
              <a:rPr lang="pt-BR" sz="1000" i="1" dirty="0" err="1"/>
              <a:t>Pharm</a:t>
            </a:r>
            <a:r>
              <a:rPr lang="pt-BR" sz="1000" i="1" dirty="0"/>
              <a:t>.</a:t>
            </a:r>
            <a:r>
              <a:rPr lang="pt-BR" sz="1000" dirty="0"/>
              <a:t> </a:t>
            </a:r>
            <a:r>
              <a:rPr lang="pt-BR" sz="1000" b="1" dirty="0"/>
              <a:t>15</a:t>
            </a:r>
            <a:r>
              <a:rPr lang="pt-BR" sz="1000" dirty="0"/>
              <a:t>, 483–495 (2019).</a:t>
            </a:r>
          </a:p>
          <a:p>
            <a:pPr algn="r"/>
            <a:endParaRPr lang="pt-BR" sz="10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30DAD1-9D63-BB4C-9031-BE17F8C8BA36}"/>
              </a:ext>
            </a:extLst>
          </p:cNvPr>
          <p:cNvSpPr/>
          <p:nvPr/>
        </p:nvSpPr>
        <p:spPr>
          <a:xfrm>
            <a:off x="1411119" y="174901"/>
            <a:ext cx="63051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Revisão sistemática </a:t>
            </a:r>
          </a:p>
          <a:p>
            <a:pPr algn="ctr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Qualidade analítica e efetividade do point-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of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care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testing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em farmácias (2019)</a:t>
            </a:r>
          </a:p>
        </p:txBody>
      </p:sp>
    </p:spTree>
    <p:extLst>
      <p:ext uri="{BB962C8B-B14F-4D97-AF65-F5344CB8AC3E}">
        <p14:creationId xmlns:p14="http://schemas.microsoft.com/office/powerpoint/2010/main" val="3357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95DBEF5-A33B-F64D-8508-100052D313C9}"/>
              </a:ext>
            </a:extLst>
          </p:cNvPr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9601A1B3-BD68-6E4A-B25D-F14D1E717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19" y="2068257"/>
            <a:ext cx="4234781" cy="3186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6DA181-5F3B-BA47-8EA9-7D2ECC2AC866}"/>
              </a:ext>
            </a:extLst>
          </p:cNvPr>
          <p:cNvSpPr txBox="1"/>
          <p:nvPr/>
        </p:nvSpPr>
        <p:spPr>
          <a:xfrm>
            <a:off x="101600" y="6222414"/>
            <a:ext cx="432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/>
              <a:t>Fonte: </a:t>
            </a:r>
            <a:r>
              <a:rPr lang="pt-BR" sz="1000" dirty="0" err="1"/>
              <a:t>Buss</a:t>
            </a:r>
            <a:r>
              <a:rPr lang="pt-BR" sz="1000" dirty="0"/>
              <a:t>, V. H., </a:t>
            </a:r>
            <a:r>
              <a:rPr lang="pt-BR" sz="1000" dirty="0" err="1"/>
              <a:t>Deeks</a:t>
            </a:r>
            <a:r>
              <a:rPr lang="pt-BR" sz="1000" dirty="0"/>
              <a:t>, L. S., </a:t>
            </a:r>
            <a:r>
              <a:rPr lang="pt-BR" sz="1000" dirty="0" err="1"/>
              <a:t>Shield</a:t>
            </a:r>
            <a:r>
              <a:rPr lang="pt-BR" sz="1000" dirty="0"/>
              <a:t>, A., </a:t>
            </a:r>
            <a:r>
              <a:rPr lang="pt-BR" sz="1000" dirty="0" err="1"/>
              <a:t>Kosari</a:t>
            </a:r>
            <a:r>
              <a:rPr lang="pt-BR" sz="1000" dirty="0"/>
              <a:t>, S. &amp; </a:t>
            </a:r>
            <a:r>
              <a:rPr lang="pt-BR" sz="1000" dirty="0" err="1"/>
              <a:t>Naunton</a:t>
            </a:r>
            <a:r>
              <a:rPr lang="pt-BR" sz="1000" dirty="0"/>
              <a:t>, M. </a:t>
            </a:r>
            <a:r>
              <a:rPr lang="pt-BR" sz="1000" dirty="0" err="1"/>
              <a:t>Analytical</a:t>
            </a:r>
            <a:r>
              <a:rPr lang="pt-BR" sz="1000" dirty="0"/>
              <a:t> </a:t>
            </a:r>
            <a:r>
              <a:rPr lang="pt-BR" sz="1000" dirty="0" err="1"/>
              <a:t>quality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</a:t>
            </a:r>
            <a:r>
              <a:rPr lang="pt-BR" sz="1000" dirty="0" err="1"/>
              <a:t>effectiveness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point-</a:t>
            </a:r>
            <a:r>
              <a:rPr lang="pt-BR" sz="1000" dirty="0" err="1"/>
              <a:t>of</a:t>
            </a:r>
            <a:r>
              <a:rPr lang="pt-BR" sz="1000" dirty="0"/>
              <a:t>-</a:t>
            </a:r>
            <a:r>
              <a:rPr lang="pt-BR" sz="1000" dirty="0" err="1"/>
              <a:t>care</a:t>
            </a:r>
            <a:r>
              <a:rPr lang="pt-BR" sz="1000" dirty="0"/>
              <a:t> </a:t>
            </a:r>
            <a:r>
              <a:rPr lang="pt-BR" sz="1000" dirty="0" err="1"/>
              <a:t>testing</a:t>
            </a:r>
            <a:r>
              <a:rPr lang="pt-BR" sz="1000" dirty="0"/>
              <a:t> in </a:t>
            </a:r>
            <a:r>
              <a:rPr lang="pt-BR" sz="1000" dirty="0" err="1"/>
              <a:t>community</a:t>
            </a:r>
            <a:r>
              <a:rPr lang="pt-BR" sz="1000" dirty="0"/>
              <a:t> </a:t>
            </a:r>
            <a:r>
              <a:rPr lang="pt-BR" sz="1000" dirty="0" err="1"/>
              <a:t>pharmacies</a:t>
            </a:r>
            <a:r>
              <a:rPr lang="pt-BR" sz="1000" dirty="0"/>
              <a:t>: A </a:t>
            </a:r>
            <a:r>
              <a:rPr lang="pt-BR" sz="1000" dirty="0" err="1"/>
              <a:t>systematic</a:t>
            </a:r>
            <a:r>
              <a:rPr lang="pt-BR" sz="1000" dirty="0"/>
              <a:t> </a:t>
            </a:r>
            <a:r>
              <a:rPr lang="pt-BR" sz="1000" dirty="0" err="1"/>
              <a:t>literature</a:t>
            </a:r>
            <a:r>
              <a:rPr lang="pt-BR" sz="1000" dirty="0"/>
              <a:t> </a:t>
            </a:r>
            <a:r>
              <a:rPr lang="pt-BR" sz="1000" dirty="0" err="1"/>
              <a:t>review</a:t>
            </a:r>
            <a:r>
              <a:rPr lang="pt-BR" sz="1000" dirty="0"/>
              <a:t>. </a:t>
            </a:r>
            <a:r>
              <a:rPr lang="pt-BR" sz="1000" i="1" dirty="0"/>
              <a:t>Res. Soc. Adm. </a:t>
            </a:r>
            <a:r>
              <a:rPr lang="pt-BR" sz="1000" i="1" dirty="0" err="1"/>
              <a:t>Pharm</a:t>
            </a:r>
            <a:r>
              <a:rPr lang="pt-BR" sz="1000" i="1" dirty="0"/>
              <a:t>.</a:t>
            </a:r>
            <a:r>
              <a:rPr lang="pt-BR" sz="1000" dirty="0"/>
              <a:t> </a:t>
            </a:r>
            <a:r>
              <a:rPr lang="pt-BR" sz="1000" b="1" dirty="0"/>
              <a:t>15</a:t>
            </a:r>
            <a:r>
              <a:rPr lang="pt-BR" sz="1000" dirty="0"/>
              <a:t>, 483–495 (2019).</a:t>
            </a:r>
          </a:p>
          <a:p>
            <a:pPr algn="r"/>
            <a:endParaRPr lang="pt-BR" sz="1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517010-297C-9D41-ABCE-8576096EE6A8}"/>
              </a:ext>
            </a:extLst>
          </p:cNvPr>
          <p:cNvSpPr txBox="1"/>
          <p:nvPr/>
        </p:nvSpPr>
        <p:spPr>
          <a:xfrm>
            <a:off x="4687617" y="281643"/>
            <a:ext cx="41095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Conclusões dos autores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1600" dirty="0"/>
          </a:p>
          <a:p>
            <a:pPr marL="214313" indent="-214313">
              <a:buFont typeface="Wingdings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revisão da literatura mostrou que as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farmácias podem conduzir POCT com qualidade e efetividade satisfatórias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14313" indent="-214313">
              <a:buFont typeface="Wingdings" pitchFamily="2" charset="2"/>
              <a:buChar char="§"/>
            </a:pPr>
            <a:endParaRPr lang="pt-B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Pacientes podem receber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rastreamento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(detecção oportuna),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tratamento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acompanhamento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com potencial de redução de custos sociais e otimização do trabalho de outros profissionais da saúde.</a:t>
            </a:r>
          </a:p>
          <a:p>
            <a:pPr marL="214313" indent="-214313">
              <a:buFont typeface="Wingdings" pitchFamily="2" charset="2"/>
              <a:buChar char="§"/>
            </a:pPr>
            <a:endParaRPr lang="pt-B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POCT permite que os farmacêuticos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compartilhem com os demais profissionais uma responsabilidade maior pelo cuidado do pacientes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gerando melhoria na continuidade do cuidado.</a:t>
            </a:r>
          </a:p>
          <a:p>
            <a:pPr marL="214313" indent="-214313">
              <a:buFont typeface="Wingdings" pitchFamily="2" charset="2"/>
              <a:buChar char="§"/>
            </a:pPr>
            <a:endParaRPr lang="pt-B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Estes resultados 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encorajam políticas de incentivo a programas de POCT nas farmácias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uma ampla gama de rastreamentos para fatores de risco e doenças.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30DAD1-9D63-BB4C-9031-BE17F8C8BA36}"/>
              </a:ext>
            </a:extLst>
          </p:cNvPr>
          <p:cNvSpPr/>
          <p:nvPr/>
        </p:nvSpPr>
        <p:spPr>
          <a:xfrm>
            <a:off x="191919" y="281643"/>
            <a:ext cx="42644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Revisão sistemática </a:t>
            </a:r>
          </a:p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Qualidade analítica e efetividade do point-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of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care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testing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 em farmácias (2019)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63B3C3A-7D85-3548-A11D-7AA2C9E6A878}"/>
              </a:ext>
            </a:extLst>
          </p:cNvPr>
          <p:cNvSpPr/>
          <p:nvPr/>
        </p:nvSpPr>
        <p:spPr>
          <a:xfrm>
            <a:off x="4693444" y="677899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CDBFD99-D04E-E140-86DD-CE43BEFE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87350"/>
            <a:ext cx="5981700" cy="6083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62DBAF-1165-C847-B963-D073E206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6866"/>
            <a:ext cx="4642105" cy="80646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339F5D-70A7-EA41-9866-BD5453854ED8}"/>
              </a:ext>
            </a:extLst>
          </p:cNvPr>
          <p:cNvSpPr txBox="1"/>
          <p:nvPr/>
        </p:nvSpPr>
        <p:spPr>
          <a:xfrm>
            <a:off x="901700" y="2907326"/>
            <a:ext cx="5469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</a:rPr>
              <a:t>E NO BRASIL?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053595D-2F40-7A4E-B6CA-E1F606E2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76746">
            <a:off x="6785440" y="-4751603"/>
            <a:ext cx="4642105" cy="806465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56320E9-BFB4-FD4B-8B15-6D4DEFBE595D}"/>
              </a:ext>
            </a:extLst>
          </p:cNvPr>
          <p:cNvSpPr/>
          <p:nvPr/>
        </p:nvSpPr>
        <p:spPr>
          <a:xfrm>
            <a:off x="-3100832" y="3763576"/>
            <a:ext cx="9274654" cy="6004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2FDBA24-9281-8C4E-B0EA-5D310991FF27}"/>
              </a:ext>
            </a:extLst>
          </p:cNvPr>
          <p:cNvSpPr/>
          <p:nvPr/>
        </p:nvSpPr>
        <p:spPr>
          <a:xfrm>
            <a:off x="0" y="2397760"/>
            <a:ext cx="9144000" cy="3027679"/>
          </a:xfrm>
          <a:prstGeom prst="rect">
            <a:avLst/>
          </a:prstGeom>
          <a:solidFill>
            <a:srgbClr val="F8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79B5E4-9479-F248-96C1-8797B007F196}"/>
              </a:ext>
            </a:extLst>
          </p:cNvPr>
          <p:cNvSpPr txBox="1"/>
          <p:nvPr/>
        </p:nvSpPr>
        <p:spPr>
          <a:xfrm>
            <a:off x="3210560" y="1228123"/>
            <a:ext cx="5619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QUAL É O PAPEL DO FARMACÊUTICO NA FARMÁCIA?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3C0CF0-9F22-184D-A909-A5818709B991}"/>
              </a:ext>
            </a:extLst>
          </p:cNvPr>
          <p:cNvSpPr txBox="1"/>
          <p:nvPr/>
        </p:nvSpPr>
        <p:spPr>
          <a:xfrm>
            <a:off x="591818" y="2798196"/>
            <a:ext cx="8237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(...) Art. 20. As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atribuições</a:t>
            </a:r>
            <a:r>
              <a:rPr lang="pt-BR" sz="2800" dirty="0">
                <a:latin typeface="Avenir Light" panose="020B0402020203020204" pitchFamily="34" charset="77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 farmacêutico responsável técnico são aquelas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estabelecidas pelos conselhos federal e regional de farmácia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</a:t>
            </a:r>
            <a:r>
              <a:rPr lang="pt-BR" sz="2800" dirty="0">
                <a:latin typeface="Avenir Light" panose="020B0402020203020204" pitchFamily="34" charset="77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observadas a legislação sanitária vigente para farmácias e drogarias. (...)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61993D-7A17-7241-926B-5ADE3934A17F}"/>
              </a:ext>
            </a:extLst>
          </p:cNvPr>
          <p:cNvSpPr txBox="1"/>
          <p:nvPr/>
        </p:nvSpPr>
        <p:spPr>
          <a:xfrm>
            <a:off x="3886200" y="5722486"/>
            <a:ext cx="494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Resolução da diretoria colegiada – RDC nº 44, de 17 de agosto de 2009.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BAAF681-6789-0C4D-9E51-A651FABBEA92}"/>
              </a:ext>
            </a:extLst>
          </p:cNvPr>
          <p:cNvSpPr/>
          <p:nvPr/>
        </p:nvSpPr>
        <p:spPr>
          <a:xfrm>
            <a:off x="3312160" y="2121270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1C679C0-65DD-9E48-9B4F-EE6BDFB22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760" y="1388571"/>
            <a:ext cx="1025255" cy="107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8" y="1673682"/>
            <a:ext cx="2939142" cy="1653267"/>
          </a:xfrm>
          <a:prstGeom prst="rect">
            <a:avLst/>
          </a:prstGeom>
        </p:spPr>
      </p:pic>
      <p:pic>
        <p:nvPicPr>
          <p:cNvPr id="3" name="Picture 1" descr="Momento Saúde_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831" y="1659850"/>
            <a:ext cx="1113565" cy="1667098"/>
          </a:xfrm>
          <a:prstGeom prst="rect">
            <a:avLst/>
          </a:prstGeom>
        </p:spPr>
      </p:pic>
      <p:pic>
        <p:nvPicPr>
          <p:cNvPr id="4" name="Picture 2" descr="Momento Saúde_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448" y="1645972"/>
            <a:ext cx="1815737" cy="1667098"/>
          </a:xfrm>
          <a:prstGeom prst="rect">
            <a:avLst/>
          </a:prstGeom>
        </p:spPr>
      </p:pic>
      <p:pic>
        <p:nvPicPr>
          <p:cNvPr id="5" name="Picture 2" descr="IMG_506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042" y="1673682"/>
            <a:ext cx="1141979" cy="1653267"/>
          </a:xfrm>
          <a:prstGeom prst="rect">
            <a:avLst/>
          </a:prstGeom>
        </p:spPr>
      </p:pic>
      <p:pic>
        <p:nvPicPr>
          <p:cNvPr id="6" name="Picture 3" descr="IMG_5063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669" y="1685579"/>
            <a:ext cx="1793923" cy="162946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8" y="3379201"/>
            <a:ext cx="2944826" cy="16569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611" y="3379707"/>
            <a:ext cx="1717134" cy="166174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873" y="3379707"/>
            <a:ext cx="1233136" cy="165645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134" y="3379201"/>
            <a:ext cx="2707456" cy="165695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8" y="5123599"/>
            <a:ext cx="2726942" cy="1533904"/>
          </a:xfrm>
          <a:prstGeom prst="rect">
            <a:avLst/>
          </a:prstGeom>
        </p:spPr>
      </p:pic>
      <p:pic>
        <p:nvPicPr>
          <p:cNvPr id="12" name="Picture 5" descr="IMG_0394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334" y="5139745"/>
            <a:ext cx="1924839" cy="153390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859" y="5123599"/>
            <a:ext cx="2066733" cy="15500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288" y="5126485"/>
            <a:ext cx="2041358" cy="1531018"/>
          </a:xfrm>
          <a:prstGeom prst="rect">
            <a:avLst/>
          </a:prstGeom>
        </p:spPr>
      </p:pic>
      <p:pic>
        <p:nvPicPr>
          <p:cNvPr id="16" name="Imagem 15" descr="Uma imagem contendo interior, parede, branco, armário&#10;&#10;Descrição gerada automaticamente">
            <a:extLst>
              <a:ext uri="{FF2B5EF4-FFF2-40B4-BE49-F238E27FC236}">
                <a16:creationId xmlns:a16="http://schemas.microsoft.com/office/drawing/2014/main" id="{CB5F6C27-35DD-C843-903D-19DF06233B6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900" y="56557"/>
            <a:ext cx="2309800" cy="1539317"/>
          </a:xfrm>
          <a:prstGeom prst="rect">
            <a:avLst/>
          </a:prstGeom>
        </p:spPr>
      </p:pic>
      <p:pic>
        <p:nvPicPr>
          <p:cNvPr id="18" name="Imagem 17" descr="Uma imagem contendo parede, interior, mesa, pessoa&#10;&#10;Descrição gerada automaticamente">
            <a:extLst>
              <a:ext uri="{FF2B5EF4-FFF2-40B4-BE49-F238E27FC236}">
                <a16:creationId xmlns:a16="http://schemas.microsoft.com/office/drawing/2014/main" id="{D1F1C91D-DE93-7E42-B379-D10573EAAE0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9" y="43607"/>
            <a:ext cx="2024742" cy="1570310"/>
          </a:xfrm>
          <a:prstGeom prst="rect">
            <a:avLst/>
          </a:prstGeom>
        </p:spPr>
      </p:pic>
      <p:pic>
        <p:nvPicPr>
          <p:cNvPr id="20" name="Imagem 19" descr="Uma imagem contendo interior, pessoa, parede, sentado&#10;&#10;Descrição gerada automaticamente">
            <a:extLst>
              <a:ext uri="{FF2B5EF4-FFF2-40B4-BE49-F238E27FC236}">
                <a16:creationId xmlns:a16="http://schemas.microsoft.com/office/drawing/2014/main" id="{782D41F1-AC59-3D49-B5D9-DAB5EB8865D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56557"/>
            <a:ext cx="2309800" cy="1541596"/>
          </a:xfrm>
          <a:prstGeom prst="rect">
            <a:avLst/>
          </a:prstGeom>
        </p:spPr>
      </p:pic>
      <p:pic>
        <p:nvPicPr>
          <p:cNvPr id="22" name="Imagem 21" descr="Uma imagem contendo pessoa, interior, laptop, computador&#10;&#10;Descrição gerada automaticamente">
            <a:extLst>
              <a:ext uri="{FF2B5EF4-FFF2-40B4-BE49-F238E27FC236}">
                <a16:creationId xmlns:a16="http://schemas.microsoft.com/office/drawing/2014/main" id="{7C3A376D-7D8F-994E-A61C-137D7D0C120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89540"/>
            <a:ext cx="2223054" cy="1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0" y="46683"/>
            <a:ext cx="2879634" cy="16197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218" y="46683"/>
            <a:ext cx="2879634" cy="1619794"/>
          </a:xfrm>
          <a:prstGeom prst="rect">
            <a:avLst/>
          </a:prstGeom>
        </p:spPr>
      </p:pic>
      <p:pic>
        <p:nvPicPr>
          <p:cNvPr id="4" name="Picture 2" descr="2016-10-28-PHOTO-000000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646" y="48714"/>
            <a:ext cx="1881051" cy="1615732"/>
          </a:xfrm>
          <a:prstGeom prst="rect">
            <a:avLst/>
          </a:prstGeom>
        </p:spPr>
      </p:pic>
      <p:pic>
        <p:nvPicPr>
          <p:cNvPr id="5" name="Picture 1" descr="2016-10-28-PHOTO-0000002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96" y="41659"/>
            <a:ext cx="977904" cy="1629840"/>
          </a:xfrm>
          <a:prstGeom prst="rect">
            <a:avLst/>
          </a:prstGeom>
        </p:spPr>
      </p:pic>
      <p:pic>
        <p:nvPicPr>
          <p:cNvPr id="6" name="Picture 1" descr="IMG_2754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2" y="1720759"/>
            <a:ext cx="2915353" cy="163988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791" y="1732836"/>
            <a:ext cx="2872412" cy="16157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001" y="1727131"/>
            <a:ext cx="2892697" cy="16271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2" y="3413909"/>
            <a:ext cx="1846349" cy="16459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765" y="3413909"/>
            <a:ext cx="1065616" cy="16459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157" y="3416923"/>
            <a:ext cx="2915353" cy="163988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285" y="3429000"/>
            <a:ext cx="2872412" cy="1615732"/>
          </a:xfrm>
          <a:prstGeom prst="rect">
            <a:avLst/>
          </a:prstGeom>
        </p:spPr>
      </p:pic>
      <p:pic>
        <p:nvPicPr>
          <p:cNvPr id="14" name="Imagem 13" descr="Uma imagem contendo pessoa, interior, sentado, mesa&#10;&#10;Descrição gerada automaticamente">
            <a:extLst>
              <a:ext uri="{FF2B5EF4-FFF2-40B4-BE49-F238E27FC236}">
                <a16:creationId xmlns:a16="http://schemas.microsoft.com/office/drawing/2014/main" id="{0ADC5061-0CE8-F047-8E36-E7AE097D735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9" y="5108077"/>
            <a:ext cx="3200403" cy="1674878"/>
          </a:xfrm>
          <a:prstGeom prst="rect">
            <a:avLst/>
          </a:prstGeom>
        </p:spPr>
      </p:pic>
      <p:pic>
        <p:nvPicPr>
          <p:cNvPr id="16" name="Imagem 15" descr="Uma imagem contendo interior, pessoa, parede&#10;&#10;Descrição gerada automaticamente">
            <a:extLst>
              <a:ext uri="{FF2B5EF4-FFF2-40B4-BE49-F238E27FC236}">
                <a16:creationId xmlns:a16="http://schemas.microsoft.com/office/drawing/2014/main" id="{24B26D59-B2AC-2C43-B365-02A15F3C991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016" y="5108077"/>
            <a:ext cx="977904" cy="1740436"/>
          </a:xfrm>
          <a:prstGeom prst="rect">
            <a:avLst/>
          </a:prstGeom>
        </p:spPr>
      </p:pic>
      <p:pic>
        <p:nvPicPr>
          <p:cNvPr id="18" name="Imagem 17" descr="Uma imagem contendo interior, chão, pessoa, edifício&#10;&#10;Descrição gerada automaticamente">
            <a:extLst>
              <a:ext uri="{FF2B5EF4-FFF2-40B4-BE49-F238E27FC236}">
                <a16:creationId xmlns:a16="http://schemas.microsoft.com/office/drawing/2014/main" id="{EDF65C09-221A-0A4E-8917-05319AEAB0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894" y="5108078"/>
            <a:ext cx="2206163" cy="1694156"/>
          </a:xfrm>
          <a:prstGeom prst="rect">
            <a:avLst/>
          </a:prstGeom>
        </p:spPr>
      </p:pic>
      <p:pic>
        <p:nvPicPr>
          <p:cNvPr id="20" name="Imagem 19" descr="Uma imagem contendo parede, interior, pessoa, vaso sanitário&#10;&#10;Descrição gerada automaticamente">
            <a:extLst>
              <a:ext uri="{FF2B5EF4-FFF2-40B4-BE49-F238E27FC236}">
                <a16:creationId xmlns:a16="http://schemas.microsoft.com/office/drawing/2014/main" id="{EDA96755-A8A8-3E4D-88D8-594E2322183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031" y="5119459"/>
            <a:ext cx="2302330" cy="16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567C9F4-0265-6247-BE20-539DB8FE630A}"/>
              </a:ext>
            </a:extLst>
          </p:cNvPr>
          <p:cNvSpPr/>
          <p:nvPr/>
        </p:nvSpPr>
        <p:spPr>
          <a:xfrm>
            <a:off x="-1" y="0"/>
            <a:ext cx="1755427" cy="6858000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9E5D71-E15A-2440-B01C-75EA6985C955}"/>
              </a:ext>
            </a:extLst>
          </p:cNvPr>
          <p:cNvSpPr txBox="1"/>
          <p:nvPr/>
        </p:nvSpPr>
        <p:spPr>
          <a:xfrm>
            <a:off x="480061" y="2413022"/>
            <a:ext cx="2064265" cy="2031956"/>
          </a:xfrm>
          <a:prstGeom prst="ellipse">
            <a:avLst/>
          </a:prstGeom>
          <a:solidFill>
            <a:srgbClr val="F4F7FE"/>
          </a:solidFill>
          <a:ln w="174625" cmpd="thinThick">
            <a:solidFill>
              <a:srgbClr val="ECBA4B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Desde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2017, o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número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+mj-ea"/>
                <a:cs typeface="+mj-cs"/>
              </a:rPr>
              <a:t>farmácias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com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serviços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farmacêuticos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cresceu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+mj-ea"/>
                <a:cs typeface="+mj-cs"/>
              </a:rPr>
              <a:t> 212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%</a:t>
            </a:r>
          </a:p>
        </p:txBody>
      </p:sp>
      <p:pic>
        <p:nvPicPr>
          <p:cNvPr id="11" name="Picture 15" descr="ABRAFARMA.jpg">
            <a:extLst>
              <a:ext uri="{FF2B5EF4-FFF2-40B4-BE49-F238E27FC236}">
                <a16:creationId xmlns:a16="http://schemas.microsoft.com/office/drawing/2014/main" id="{EA04E714-9CDC-BD47-8B8F-8D831A0531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483" y="6197363"/>
            <a:ext cx="1563598" cy="42309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D9CBBD-2EBE-F74D-BC7B-D0DC5A2DA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80" y="6064003"/>
            <a:ext cx="854758" cy="689812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91445B9-7F7C-2A46-A518-7AEB77DA3F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053626"/>
              </p:ext>
            </p:extLst>
          </p:nvPr>
        </p:nvGraphicFramePr>
        <p:xfrm>
          <a:off x="2688348" y="1680208"/>
          <a:ext cx="6057564" cy="369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09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0" grpId="1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hutterstock_578751301_01.jpg">
            <a:extLst>
              <a:ext uri="{FF2B5EF4-FFF2-40B4-BE49-F238E27FC236}">
                <a16:creationId xmlns:a16="http://schemas.microsoft.com/office/drawing/2014/main" id="{39BB5789-851B-D941-BA63-B25B9ECFD5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75" name="logo_CFF-01.png">
            <a:extLst>
              <a:ext uri="{FF2B5EF4-FFF2-40B4-BE49-F238E27FC236}">
                <a16:creationId xmlns:a16="http://schemas.microsoft.com/office/drawing/2014/main" id="{C61E9ECD-BA7E-B44A-B463-22FCF3258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2225675"/>
            <a:ext cx="29146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313D399-26C3-D24C-8DFE-EF68369ACAA6}"/>
              </a:ext>
            </a:extLst>
          </p:cNvPr>
          <p:cNvSpPr txBox="1"/>
          <p:nvPr/>
        </p:nvSpPr>
        <p:spPr>
          <a:xfrm>
            <a:off x="332098" y="354264"/>
            <a:ext cx="86214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Rastreamento de casos suspeitos de Diabetes Mellitus: </a:t>
            </a:r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Novembro Diabetes Azul 2018 </a:t>
            </a: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77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logo_CFF-01.png">
            <a:extLst>
              <a:ext uri="{FF2B5EF4-FFF2-40B4-BE49-F238E27FC236}">
                <a16:creationId xmlns:a16="http://schemas.microsoft.com/office/drawing/2014/main" id="{AB988EF2-3BDF-8E45-B4FD-55CA78E0D9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950" y="6048110"/>
            <a:ext cx="51593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99" name="Logo SBD  (Vetor).pdf">
            <a:extLst>
              <a:ext uri="{FF2B5EF4-FFF2-40B4-BE49-F238E27FC236}">
                <a16:creationId xmlns:a16="http://schemas.microsoft.com/office/drawing/2014/main" id="{09616F01-DA2B-B34D-A7EC-EFEB62F29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825" y="6129072"/>
            <a:ext cx="6477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100" name="Logo-CFF-marrom.pdf">
            <a:extLst>
              <a:ext uri="{FF2B5EF4-FFF2-40B4-BE49-F238E27FC236}">
                <a16:creationId xmlns:a16="http://schemas.microsoft.com/office/drawing/2014/main" id="{F7AB01ED-18AE-4141-AD35-893A1BD0B1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263" y="6143360"/>
            <a:ext cx="1117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0" name="Shape 120">
            <a:extLst>
              <a:ext uri="{FF2B5EF4-FFF2-40B4-BE49-F238E27FC236}">
                <a16:creationId xmlns:a16="http://schemas.microsoft.com/office/drawing/2014/main" id="{6482D6DF-82E9-5B4E-BDE1-EF86AFA68C9A}"/>
              </a:ext>
            </a:extLst>
          </p:cNvPr>
          <p:cNvSpPr/>
          <p:nvPr/>
        </p:nvSpPr>
        <p:spPr>
          <a:xfrm>
            <a:off x="0" y="0"/>
            <a:ext cx="9172576" cy="238126"/>
          </a:xfrm>
          <a:prstGeom prst="rect">
            <a:avLst/>
          </a:prstGeom>
          <a:gradFill>
            <a:gsLst>
              <a:gs pos="0">
                <a:srgbClr val="F4F7FE"/>
              </a:gs>
              <a:gs pos="100000">
                <a:srgbClr val="ECBA4B"/>
              </a:gs>
            </a:gsLst>
            <a:lin ang="10800000"/>
          </a:gradFill>
          <a:ln>
            <a:noFill/>
          </a:ln>
          <a:effectLst>
            <a:outerShdw blurRad="38100" dist="23000" dir="5400000" rotWithShape="0">
              <a:schemeClr val="bg1"/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76ED08-4345-C841-833F-D4BD356843AE}"/>
              </a:ext>
            </a:extLst>
          </p:cNvPr>
          <p:cNvSpPr txBox="1"/>
          <p:nvPr/>
        </p:nvSpPr>
        <p:spPr>
          <a:xfrm>
            <a:off x="421693" y="1813174"/>
            <a:ext cx="3101029" cy="3231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r>
              <a:rPr lang="pt-BR" sz="6600" b="1" dirty="0">
                <a:solidFill>
                  <a:srgbClr val="ECBA4B"/>
                </a:solidFill>
                <a:latin typeface="Avenir Black" panose="02000503020000020003" pitchFamily="2" charset="0"/>
                <a:sym typeface="Calibri"/>
              </a:rPr>
              <a:t>989</a:t>
            </a:r>
            <a:endParaRPr lang="pt-BR" sz="6000" b="1" dirty="0">
              <a:solidFill>
                <a:srgbClr val="ECBA4B"/>
              </a:solidFill>
              <a:latin typeface="Avenir Black" panose="02000503020000020003" pitchFamily="2" charset="0"/>
              <a:sym typeface="Calibri"/>
            </a:endParaRPr>
          </a:p>
          <a:p>
            <a:pPr algn="ctr" defTabSz="914400" hangingPunct="0"/>
            <a:r>
              <a:rPr lang="pt-BR" sz="2400" dirty="0">
                <a:solidFill>
                  <a:srgbClr val="000000"/>
                </a:solidFill>
                <a:latin typeface="Avenir Book" panose="02000503020000020003" pitchFamily="2" charset="0"/>
                <a:sym typeface="Calibri"/>
              </a:rPr>
              <a:t>farmacêuticos, </a:t>
            </a:r>
            <a:r>
              <a:rPr lang="pt-BR" sz="2400" dirty="0">
                <a:latin typeface="Avenir Book" panose="02000503020000020003" pitchFamily="2" charset="0"/>
                <a:sym typeface="Calibri"/>
              </a:rPr>
              <a:t>d</a:t>
            </a:r>
            <a:r>
              <a:rPr lang="pt-BR" sz="2400" dirty="0">
                <a:solidFill>
                  <a:srgbClr val="000000"/>
                </a:solidFill>
                <a:latin typeface="Avenir Book" panose="02000503020000020003" pitchFamily="2" charset="0"/>
                <a:sym typeface="Calibri"/>
              </a:rPr>
              <a:t>e </a:t>
            </a:r>
          </a:p>
          <a:p>
            <a:pPr algn="ctr" defTabSz="914400" hangingPunct="0"/>
            <a:endParaRPr lang="pt-BR" sz="2400" dirty="0">
              <a:solidFill>
                <a:srgbClr val="000000"/>
              </a:solidFill>
              <a:latin typeface="Avenir Book" panose="02000503020000020003" pitchFamily="2" charset="0"/>
              <a:sym typeface="Calibri"/>
            </a:endParaRPr>
          </a:p>
          <a:p>
            <a:pPr algn="ctr" defTabSz="914400" hangingPunct="0"/>
            <a:r>
              <a:rPr lang="pt-BR" sz="6600" b="1" dirty="0">
                <a:solidFill>
                  <a:srgbClr val="ECBA4B"/>
                </a:solidFill>
                <a:latin typeface="Avenir Black" panose="02000503020000020003" pitchFamily="2" charset="0"/>
                <a:sym typeface="Calibri"/>
              </a:rPr>
              <a:t>345</a:t>
            </a:r>
            <a:endParaRPr lang="pt-BR" sz="3200" b="1" dirty="0">
              <a:solidFill>
                <a:srgbClr val="ECBA4B"/>
              </a:solidFill>
              <a:latin typeface="Avenir Black" panose="02000503020000020003" pitchFamily="2" charset="0"/>
              <a:sym typeface="Calibri"/>
            </a:endParaRPr>
          </a:p>
          <a:p>
            <a:pPr algn="ctr" defTabSz="914400" hangingPunct="0"/>
            <a:r>
              <a:rPr lang="pt-BR" sz="2400" dirty="0">
                <a:latin typeface="Avenir Book" panose="02000503020000020003" pitchFamily="2" charset="0"/>
                <a:sym typeface="Calibri"/>
              </a:rPr>
              <a:t>municípios</a:t>
            </a:r>
            <a:endParaRPr lang="pt-BR" sz="1400" dirty="0">
              <a:solidFill>
                <a:srgbClr val="000000"/>
              </a:solidFill>
              <a:latin typeface="Avenir Book" panose="02000503020000020003" pitchFamily="2" charset="0"/>
              <a:sym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69C662-6177-1946-B98A-B12886C16385}"/>
              </a:ext>
            </a:extLst>
          </p:cNvPr>
          <p:cNvSpPr txBox="1"/>
          <p:nvPr/>
        </p:nvSpPr>
        <p:spPr>
          <a:xfrm>
            <a:off x="4283270" y="1997840"/>
            <a:ext cx="3963793" cy="280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t-BR" sz="8000" b="1" dirty="0">
                <a:solidFill>
                  <a:srgbClr val="213963"/>
                </a:solidFill>
                <a:latin typeface="Avenir Black" panose="02000503020000020003" pitchFamily="2" charset="0"/>
                <a:cs typeface="Arial" panose="020B0604020202020204" pitchFamily="34" charset="0"/>
                <a:sym typeface="Calibri"/>
              </a:rPr>
              <a:t>17.580</a:t>
            </a:r>
            <a:r>
              <a:rPr lang="pt-BR" sz="5400" dirty="0">
                <a:solidFill>
                  <a:srgbClr val="213963"/>
                </a:solidFill>
                <a:latin typeface="Avenir Book" panose="02000503020000020003" pitchFamily="2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algn="ctr"/>
            <a:r>
              <a:rPr lang="pt-BR" sz="2400" dirty="0">
                <a:latin typeface="Avenir Book" panose="02000503020000020003" pitchFamily="2" charset="0"/>
                <a:cs typeface="Arial" panose="020B0604020202020204" pitchFamily="34" charset="0"/>
                <a:sym typeface="Calibri"/>
              </a:rPr>
              <a:t>pacientes entre 20 e 79 anos, atendidos em todos os Estados e DF.</a:t>
            </a:r>
          </a:p>
          <a:p>
            <a:pPr algn="ctr"/>
            <a:endParaRPr lang="pt-BR" sz="2400" dirty="0">
              <a:latin typeface="Avenir Book" panose="02000503020000020003" pitchFamily="2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E45FCAC7-39F9-EF43-84CE-358E3CE8A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715" y="6230219"/>
            <a:ext cx="698195" cy="4703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A711F2-84F3-D040-929F-9E73CA5231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46" y="6052473"/>
            <a:ext cx="345546" cy="7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 descr="Uma imagem contendo chão, pessoa, interior, parede&#10;&#10;Descrição gerada automaticamente">
            <a:extLst>
              <a:ext uri="{FF2B5EF4-FFF2-40B4-BE49-F238E27FC236}">
                <a16:creationId xmlns:a16="http://schemas.microsoft.com/office/drawing/2014/main" id="{47059CA8-E3A0-D144-988D-7938982D1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2324" y="10"/>
            <a:ext cx="4511676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5" descr="Uma imagem contendo chão, parede, interior, pessoa&#10;&#10;Descrição gerada automaticamente">
            <a:extLst>
              <a:ext uri="{FF2B5EF4-FFF2-40B4-BE49-F238E27FC236}">
                <a16:creationId xmlns:a16="http://schemas.microsoft.com/office/drawing/2014/main" id="{F41CB07E-3F86-8346-AF4C-4785003C9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4069976"/>
            <a:ext cx="2651478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Uma imagem contendo chão, interior, parede, pessoa&#10;&#10;Descrição gerada automaticamente">
            <a:extLst>
              <a:ext uri="{FF2B5EF4-FFF2-40B4-BE49-F238E27FC236}">
                <a16:creationId xmlns:a16="http://schemas.microsoft.com/office/drawing/2014/main" id="{A2D4D184-0BC7-814E-8165-4153D7153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  <a:noFill/>
        </p:spPr>
      </p:pic>
      <p:pic>
        <p:nvPicPr>
          <p:cNvPr id="8" name="Picture 3" descr="Uma imagem contendo interior, parede, pessoa, chão&#10;&#10;Descrição gerada automaticamente">
            <a:extLst>
              <a:ext uri="{FF2B5EF4-FFF2-40B4-BE49-F238E27FC236}">
                <a16:creationId xmlns:a16="http://schemas.microsoft.com/office/drawing/2014/main" id="{B35A808A-A9D3-584C-9797-D3092EE70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511656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6" descr="Uma imagem contendo pessoa, interior, parede, cozinha&#10;&#10;Descrição gerada automaticamente">
            <a:extLst>
              <a:ext uri="{FF2B5EF4-FFF2-40B4-BE49-F238E27FC236}">
                <a16:creationId xmlns:a16="http://schemas.microsoft.com/office/drawing/2014/main" id="{526512CD-2A96-F040-83ED-ACB04D8B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484620" y="4069976"/>
            <a:ext cx="265938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BC8263-7CB9-FC43-A275-088BAAE6D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4" y="186818"/>
            <a:ext cx="6532194" cy="5754274"/>
          </a:xfrm>
          <a:prstGeom prst="rect">
            <a:avLst/>
          </a:prstGeom>
        </p:spPr>
      </p:pic>
      <p:pic>
        <p:nvPicPr>
          <p:cNvPr id="4098" name="logo_CFF-01.png">
            <a:extLst>
              <a:ext uri="{FF2B5EF4-FFF2-40B4-BE49-F238E27FC236}">
                <a16:creationId xmlns:a16="http://schemas.microsoft.com/office/drawing/2014/main" id="{AB988EF2-3BDF-8E45-B4FD-55CA78E0D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235" y="6039054"/>
            <a:ext cx="51593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99" name="Logo SBD  (Vetor).pdf">
            <a:extLst>
              <a:ext uri="{FF2B5EF4-FFF2-40B4-BE49-F238E27FC236}">
                <a16:creationId xmlns:a16="http://schemas.microsoft.com/office/drawing/2014/main" id="{09616F01-DA2B-B34D-A7EC-EFEB62F29F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110" y="6120016"/>
            <a:ext cx="6477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100" name="Logo-CFF-marrom.pdf">
            <a:extLst>
              <a:ext uri="{FF2B5EF4-FFF2-40B4-BE49-F238E27FC236}">
                <a16:creationId xmlns:a16="http://schemas.microsoft.com/office/drawing/2014/main" id="{F7AB01ED-18AE-4141-AD35-893A1BD0B1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548" y="6134304"/>
            <a:ext cx="1117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A76ED08-4345-C841-833F-D4BD356843AE}"/>
              </a:ext>
            </a:extLst>
          </p:cNvPr>
          <p:cNvSpPr txBox="1"/>
          <p:nvPr/>
        </p:nvSpPr>
        <p:spPr>
          <a:xfrm>
            <a:off x="5866298" y="1510201"/>
            <a:ext cx="2961536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r>
              <a:rPr lang="pt-BR" dirty="0">
                <a:solidFill>
                  <a:srgbClr val="000000"/>
                </a:solidFill>
                <a:latin typeface="Avenir Light" panose="020B0402020203020204" pitchFamily="34" charset="77"/>
                <a:sym typeface="Calibri"/>
              </a:rPr>
              <a:t>A prevalência de glicemia elevada* no Brasil foi de </a:t>
            </a:r>
            <a:r>
              <a:rPr lang="pt-BR" sz="4800" b="1" dirty="0">
                <a:solidFill>
                  <a:srgbClr val="ECBA4B"/>
                </a:solidFill>
                <a:latin typeface="Avenir Black" panose="02000503020000020003" pitchFamily="2" charset="0"/>
                <a:sym typeface="Calibri"/>
              </a:rPr>
              <a:t>18,4%</a:t>
            </a:r>
            <a:endParaRPr lang="pt-BR" sz="3600" b="1" dirty="0">
              <a:solidFill>
                <a:srgbClr val="ECBA4B"/>
              </a:solidFill>
              <a:latin typeface="Avenir Black" panose="02000503020000020003" pitchFamily="2" charset="0"/>
              <a:sym typeface="Calibri"/>
            </a:endParaRPr>
          </a:p>
          <a:p>
            <a:pPr algn="ctr" defTabSz="914400" hangingPunct="0"/>
            <a:endParaRPr lang="pt-BR" sz="1200" dirty="0">
              <a:latin typeface="Avenir Book" panose="02000503020000020003" pitchFamily="2" charset="0"/>
              <a:sym typeface="Calibri"/>
            </a:endParaRPr>
          </a:p>
          <a:p>
            <a:pPr algn="ctr" defTabSz="914400" hangingPunct="0"/>
            <a:r>
              <a:rPr lang="pt-BR" sz="1600" dirty="0">
                <a:solidFill>
                  <a:srgbClr val="000000"/>
                </a:solidFill>
                <a:latin typeface="Avenir Light" panose="020B0402020203020204" pitchFamily="34" charset="77"/>
                <a:sym typeface="Calibri"/>
              </a:rPr>
              <a:t>A região com maior prevalência foi o Centro-Oeste (24,6%).</a:t>
            </a:r>
          </a:p>
          <a:p>
            <a:pPr algn="ctr" defTabSz="914400" hangingPunct="0"/>
            <a:endParaRPr lang="pt-BR" sz="1600" dirty="0">
              <a:latin typeface="Avenir Light" panose="020B0402020203020204" pitchFamily="34" charset="77"/>
              <a:sym typeface="Calibri"/>
            </a:endParaRPr>
          </a:p>
          <a:p>
            <a:pPr algn="ctr" defTabSz="914400" hangingPunct="0"/>
            <a:r>
              <a:rPr lang="pt-BR" sz="1600" dirty="0">
                <a:solidFill>
                  <a:srgbClr val="000000"/>
                </a:solidFill>
                <a:latin typeface="Avenir Light" panose="020B0402020203020204" pitchFamily="34" charset="77"/>
                <a:sym typeface="Calibri"/>
              </a:rPr>
              <a:t>A região com menor prevalência foi o Sudeste (15,6%).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3482DB0-30A9-7048-9996-D655359430ED}"/>
              </a:ext>
            </a:extLst>
          </p:cNvPr>
          <p:cNvSpPr/>
          <p:nvPr/>
        </p:nvSpPr>
        <p:spPr>
          <a:xfrm>
            <a:off x="2306326" y="2968756"/>
            <a:ext cx="16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/>
              <a:t>24,6% </a:t>
            </a:r>
          </a:p>
          <a:p>
            <a:pPr algn="ctr"/>
            <a:r>
              <a:rPr lang="pt-BR" sz="1400"/>
              <a:t>(IC95%: 22,4─27,0)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9A565CA-9FD3-F44A-9241-B292503F428C}"/>
              </a:ext>
            </a:extLst>
          </p:cNvPr>
          <p:cNvSpPr/>
          <p:nvPr/>
        </p:nvSpPr>
        <p:spPr>
          <a:xfrm>
            <a:off x="3970478" y="2092872"/>
            <a:ext cx="16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19,8 %</a:t>
            </a:r>
          </a:p>
          <a:p>
            <a:pPr algn="ctr"/>
            <a:r>
              <a:rPr lang="pt-BR" sz="1400" dirty="0"/>
              <a:t> (IC95%:18,8─20,8)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8C3B87B-FE75-3A48-8E4B-5154D60B3818}"/>
              </a:ext>
            </a:extLst>
          </p:cNvPr>
          <p:cNvSpPr/>
          <p:nvPr/>
        </p:nvSpPr>
        <p:spPr>
          <a:xfrm>
            <a:off x="1532606" y="1562430"/>
            <a:ext cx="1728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22,5% </a:t>
            </a:r>
            <a:br>
              <a:rPr lang="pt-BR" sz="1400" b="1" dirty="0"/>
            </a:br>
            <a:r>
              <a:rPr lang="pt-BR" sz="1400" dirty="0"/>
              <a:t>(IC95% : 20,4─24,8)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9340C91-DB53-AD40-92A4-53C1DF53CF19}"/>
              </a:ext>
            </a:extLst>
          </p:cNvPr>
          <p:cNvSpPr/>
          <p:nvPr/>
        </p:nvSpPr>
        <p:spPr>
          <a:xfrm>
            <a:off x="3203893" y="3665567"/>
            <a:ext cx="1705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15,6% 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(IC95%:14,7─16,5)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BD26B5-EFEF-1244-9237-EC9AEF12390F}"/>
              </a:ext>
            </a:extLst>
          </p:cNvPr>
          <p:cNvSpPr/>
          <p:nvPr/>
        </p:nvSpPr>
        <p:spPr>
          <a:xfrm>
            <a:off x="2586791" y="4692964"/>
            <a:ext cx="1643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16,5 </a:t>
            </a:r>
          </a:p>
          <a:p>
            <a:pPr algn="ctr"/>
            <a:r>
              <a:rPr lang="pt-BR" sz="1400" dirty="0"/>
              <a:t>(IC95%:15,1─18,0)</a:t>
            </a:r>
          </a:p>
        </p:txBody>
      </p:sp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2DE7471D-D22C-2F4A-AE4C-BE436F2129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221163"/>
            <a:ext cx="698195" cy="4703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AA2AA8-EFCA-D343-8F59-886A1C52FA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31" y="6043417"/>
            <a:ext cx="345546" cy="72320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89322C9-2381-EB41-8D16-BD42BB8F6690}"/>
              </a:ext>
            </a:extLst>
          </p:cNvPr>
          <p:cNvSpPr/>
          <p:nvPr/>
        </p:nvSpPr>
        <p:spPr>
          <a:xfrm>
            <a:off x="208451" y="6271283"/>
            <a:ext cx="402225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dirty="0">
                <a:latin typeface="Avenir Book" panose="02000503020000020003" pitchFamily="2" charset="0"/>
              </a:rPr>
              <a:t>Prevalência no Brasil: 18,4% (IC95%: 17,9─19,0%)</a:t>
            </a:r>
          </a:p>
          <a:p>
            <a:pPr algn="ctr"/>
            <a:r>
              <a:rPr lang="pt-BR" sz="1100" dirty="0">
                <a:latin typeface="Avenir Book" panose="02000503020000020003" pitchFamily="2" charset="0"/>
              </a:rPr>
              <a:t>*Glicemia elevada: jejum&gt;=100mg/dl ou casual &gt;=140mg/dl</a:t>
            </a:r>
          </a:p>
        </p:txBody>
      </p:sp>
      <p:sp>
        <p:nvSpPr>
          <p:cNvPr id="19" name="Shape 120">
            <a:extLst>
              <a:ext uri="{FF2B5EF4-FFF2-40B4-BE49-F238E27FC236}">
                <a16:creationId xmlns:a16="http://schemas.microsoft.com/office/drawing/2014/main" id="{78D82E38-5CEC-094B-9FC5-A11781FD147D}"/>
              </a:ext>
            </a:extLst>
          </p:cNvPr>
          <p:cNvSpPr/>
          <p:nvPr/>
        </p:nvSpPr>
        <p:spPr>
          <a:xfrm>
            <a:off x="0" y="0"/>
            <a:ext cx="9172576" cy="238126"/>
          </a:xfrm>
          <a:prstGeom prst="rect">
            <a:avLst/>
          </a:prstGeom>
          <a:gradFill>
            <a:gsLst>
              <a:gs pos="0">
                <a:srgbClr val="F4F7FE"/>
              </a:gs>
              <a:gs pos="100000">
                <a:srgbClr val="ECBA4B"/>
              </a:gs>
            </a:gsLst>
            <a:lin ang="10800000"/>
          </a:gradFill>
          <a:ln>
            <a:noFill/>
          </a:ln>
          <a:effectLst>
            <a:outerShdw blurRad="38100" dist="23000" dir="5400000" rotWithShape="0">
              <a:schemeClr val="bg1"/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8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strada, céu, ao ar livre, texto&#10;&#10;Descrição gerada automaticamente">
            <a:extLst>
              <a:ext uri="{FF2B5EF4-FFF2-40B4-BE49-F238E27FC236}">
                <a16:creationId xmlns:a16="http://schemas.microsoft.com/office/drawing/2014/main" id="{448DB7D9-1A21-5440-8E0C-DCE0F14BA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4C38E5-38B6-A44F-847D-0D64AE6272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098" y="6125292"/>
            <a:ext cx="1022546" cy="53172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91AE10-560E-B641-BBCB-BFBF8D9F73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994" y="6180744"/>
            <a:ext cx="1055370" cy="4762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06EDE51-6C42-B54A-8D8A-F53D6B994BF4}"/>
              </a:ext>
            </a:extLst>
          </p:cNvPr>
          <p:cNvSpPr txBox="1"/>
          <p:nvPr/>
        </p:nvSpPr>
        <p:spPr>
          <a:xfrm>
            <a:off x="4479660" y="6291921"/>
            <a:ext cx="2323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Informações </a:t>
            </a:r>
            <a:r>
              <a:rPr lang="pt-BR" sz="1050" dirty="0">
                <a:latin typeface="Avenir Book" panose="02000503020000020003" pitchFamily="2" charset="0"/>
              </a:rPr>
              <a:t>gentilmente</a:t>
            </a:r>
            <a:r>
              <a:rPr lang="pt-BR" sz="1050" dirty="0"/>
              <a:t> cedidas por: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BF2FAD-6B11-2E47-80CF-E0F5773AF7BA}"/>
              </a:ext>
            </a:extLst>
          </p:cNvPr>
          <p:cNvSpPr txBox="1"/>
          <p:nvPr/>
        </p:nvSpPr>
        <p:spPr>
          <a:xfrm>
            <a:off x="1238393" y="466846"/>
            <a:ext cx="783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Minas Gerais / Contagem: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janeiro</a:t>
            </a:r>
            <a:r>
              <a:rPr lang="pt-BR" sz="2000" dirty="0">
                <a:latin typeface="Avenir Next" panose="020B05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</a:t>
            </a:r>
            <a:r>
              <a:rPr lang="pt-BR" sz="2000" dirty="0">
                <a:latin typeface="Avenir Next" panose="020B05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Medium" panose="020B0503020202020204" pitchFamily="34" charset="0"/>
              </a:rPr>
              <a:t>dezembro</a:t>
            </a:r>
            <a:r>
              <a:rPr lang="pt-BR" sz="2000" dirty="0">
                <a:latin typeface="Avenir Next" panose="020B0503020202020204" pitchFamily="34" charset="0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de 2018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36180A47-5096-1C40-9A52-BD3F89268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245412"/>
              </p:ext>
            </p:extLst>
          </p:nvPr>
        </p:nvGraphicFramePr>
        <p:xfrm>
          <a:off x="588807" y="2286322"/>
          <a:ext cx="8065214" cy="330575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425381">
                  <a:extLst>
                    <a:ext uri="{9D8B030D-6E8A-4147-A177-3AD203B41FA5}">
                      <a16:colId xmlns:a16="http://schemas.microsoft.com/office/drawing/2014/main" val="1174182525"/>
                    </a:ext>
                  </a:extLst>
                </a:gridCol>
                <a:gridCol w="1354582">
                  <a:extLst>
                    <a:ext uri="{9D8B030D-6E8A-4147-A177-3AD203B41FA5}">
                      <a16:colId xmlns:a16="http://schemas.microsoft.com/office/drawing/2014/main" val="133554035"/>
                    </a:ext>
                  </a:extLst>
                </a:gridCol>
                <a:gridCol w="1681550">
                  <a:extLst>
                    <a:ext uri="{9D8B030D-6E8A-4147-A177-3AD203B41FA5}">
                      <a16:colId xmlns:a16="http://schemas.microsoft.com/office/drawing/2014/main" val="525496628"/>
                    </a:ext>
                  </a:extLst>
                </a:gridCol>
                <a:gridCol w="1603701">
                  <a:extLst>
                    <a:ext uri="{9D8B030D-6E8A-4147-A177-3AD203B41FA5}">
                      <a16:colId xmlns:a16="http://schemas.microsoft.com/office/drawing/2014/main" val="2472898808"/>
                    </a:ext>
                  </a:extLst>
                </a:gridCol>
              </a:tblGrid>
              <a:tr h="6839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venir Next Medium" panose="020B0503020202020204" pitchFamily="34" charset="0"/>
                        </a:rPr>
                        <a:t>Serviço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venir Next Medium" panose="020B0503020202020204" pitchFamily="34" charset="0"/>
                        </a:rPr>
                        <a:t>Total de atendimentos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A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venir Medium" panose="02000503020000020003" pitchFamily="2" charset="0"/>
                        </a:rPr>
                        <a:t>Pacientes encaminhados ao médico por resultados alterados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A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venir Medium" panose="02000503020000020003" pitchFamily="2" charset="0"/>
                        </a:rPr>
                        <a:t>% encaminham.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454972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DE GLICEMIA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967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349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36%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15800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DE PERFIL LIPÍDICO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367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71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19%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5259937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it" sz="1200" u="none" strike="noStrike" dirty="0">
                          <a:effectLst/>
                          <a:latin typeface="Avenir Book" panose="02000503020000020003" pitchFamily="2" charset="0"/>
                        </a:rPr>
                        <a:t>PSA- ANTÍGENO PROSTÁTICO ESPECÍFICO</a:t>
                      </a:r>
                      <a:endParaRPr lang="it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183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29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16%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566730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DE COLESTEROL TOTAL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153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26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17%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406954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DE BETA HCG - GRAVIDEZ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83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28%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351998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COLESTEROL TOTAL + GLICEMIA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18%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6036941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DE SÍFILIS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65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12%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777026"/>
                  </a:ext>
                </a:extLst>
              </a:tr>
              <a:tr h="32058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TESTE HEPATITE </a:t>
                      </a:r>
                      <a:r>
                        <a:rPr lang="pt-BR" sz="1200" u="none" strike="noStrike" dirty="0" err="1">
                          <a:effectLst/>
                          <a:latin typeface="Avenir Book" panose="02000503020000020003" pitchFamily="2" charset="0"/>
                        </a:rPr>
                        <a:t>B</a:t>
                      </a:r>
                      <a:r>
                        <a:rPr lang="pt-BR" sz="1200" u="none" strike="noStrike" dirty="0">
                          <a:effectLst/>
                          <a:latin typeface="Avenir Book" panose="02000503020000020003" pitchFamily="2" charset="0"/>
                        </a:rPr>
                        <a:t> - </a:t>
                      </a:r>
                      <a:r>
                        <a:rPr lang="pt-BR" sz="1200" u="none" strike="noStrike" dirty="0" err="1">
                          <a:effectLst/>
                          <a:latin typeface="Avenir Book" panose="02000503020000020003" pitchFamily="2" charset="0"/>
                        </a:rPr>
                        <a:t>HBSAg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 Medium" panose="020B0503020202020204" pitchFamily="34" charset="0"/>
                        </a:rPr>
                        <a:t>27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Next" panose="020B0503020202020204" pitchFamily="34" charset="0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venir Medium" panose="02000503020000020003" pitchFamily="2" charset="0"/>
                        </a:rPr>
                        <a:t>7%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venir Medium" panose="02000503020000020003" pitchFamily="2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857851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7FCBE90F-455D-9C45-9C34-410327D4B59A}"/>
              </a:ext>
            </a:extLst>
          </p:cNvPr>
          <p:cNvSpPr txBox="1"/>
          <p:nvPr/>
        </p:nvSpPr>
        <p:spPr>
          <a:xfrm>
            <a:off x="4266180" y="1528814"/>
            <a:ext cx="43878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Avenir Next" panose="020B0503020202020204" pitchFamily="34" charset="0"/>
              </a:rPr>
              <a:t>27% de pacientes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encaminhados </a:t>
            </a:r>
          </a:p>
          <a:p>
            <a:pPr algn="ct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ao médico com resultados alterados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E231AC-3196-7442-84D6-5AC93F6F8C1A}"/>
              </a:ext>
            </a:extLst>
          </p:cNvPr>
          <p:cNvSpPr txBox="1"/>
          <p:nvPr/>
        </p:nvSpPr>
        <p:spPr>
          <a:xfrm>
            <a:off x="588807" y="1528814"/>
            <a:ext cx="398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1.912  testes  rápidos</a:t>
            </a: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realizados na Drogaria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Araujo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e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24B051C-18E8-5F46-9C44-1CDFCA5854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07" y="441460"/>
            <a:ext cx="649586" cy="7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0AC966F-4209-2A48-BCC2-11929FF96C94}"/>
              </a:ext>
            </a:extLst>
          </p:cNvPr>
          <p:cNvSpPr/>
          <p:nvPr/>
        </p:nvSpPr>
        <p:spPr>
          <a:xfrm>
            <a:off x="0" y="2159000"/>
            <a:ext cx="4310743" cy="3647045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DBBEDD-A1DD-E24F-91AD-B351313BB500}"/>
              </a:ext>
            </a:extLst>
          </p:cNvPr>
          <p:cNvSpPr txBox="1"/>
          <p:nvPr/>
        </p:nvSpPr>
        <p:spPr>
          <a:xfrm>
            <a:off x="514714" y="1051955"/>
            <a:ext cx="37960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 trabalho em contagem, no CEASA, conta com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apoio da equipe de saúde</a:t>
            </a:r>
            <a:r>
              <a:rPr lang="pt-BR" sz="2000" b="1" dirty="0">
                <a:solidFill>
                  <a:srgbClr val="02A69D"/>
                </a:solidFill>
                <a:latin typeface="Avenir Book" panose="02000503020000020003" pitchFamily="2" charset="0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pública local:</a:t>
            </a:r>
          </a:p>
          <a:p>
            <a:pPr algn="ctr"/>
            <a:endParaRPr lang="pt-BR" sz="2000" dirty="0">
              <a:latin typeface="Avenir Book" panose="02000503020000020003" pitchFamily="2" charset="0"/>
            </a:endParaRPr>
          </a:p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“A Drogaria </a:t>
            </a:r>
            <a:r>
              <a:rPr lang="pt-B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Araujo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 vem orientando na sua unidade no Ceasa testes rápidos para PSA (próstata), hepatites </a:t>
            </a:r>
            <a:r>
              <a:rPr lang="pt-B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B</a:t>
            </a:r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/C, sífilis, HIV, dengue e perfil lipídico, os quais tem sido de grande valia para toda a comunidade fixa e ambulante do Ceasa, possibilitando diagnósticos rápidos e intervenção médica precoce.”</a:t>
            </a:r>
          </a:p>
          <a:p>
            <a:pPr algn="ctr"/>
            <a:endParaRPr lang="pt-BR" sz="2000" dirty="0">
              <a:latin typeface="Avenir Book" panose="02000503020000020003" pitchFamily="2" charset="0"/>
            </a:endParaRPr>
          </a:p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Dr. Hudson Luiz Prado - Médico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275C04-52B2-EA45-B7E5-0A4D7B5DE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739" y="482030"/>
            <a:ext cx="4152195" cy="5893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4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2EE06B8-1849-C042-A1AA-F870090373D8}"/>
              </a:ext>
            </a:extLst>
          </p:cNvPr>
          <p:cNvSpPr/>
          <p:nvPr/>
        </p:nvSpPr>
        <p:spPr>
          <a:xfrm>
            <a:off x="0" y="4932044"/>
            <a:ext cx="9315450" cy="1925955"/>
          </a:xfrm>
          <a:prstGeom prst="rect">
            <a:avLst/>
          </a:prstGeom>
          <a:solidFill>
            <a:srgbClr val="F8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F69D45-CF18-D849-AB0E-2E1E8797BE2B}"/>
              </a:ext>
            </a:extLst>
          </p:cNvPr>
          <p:cNvSpPr txBox="1"/>
          <p:nvPr/>
        </p:nvSpPr>
        <p:spPr>
          <a:xfrm>
            <a:off x="521493" y="2556973"/>
            <a:ext cx="81010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(...) Art. 3º - No âmbito de suas atribuições, o farmacêutico presta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cuidados à saúde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em todos os lugares e níveis de atenção, em serviços públicos ou privados.</a:t>
            </a:r>
          </a:p>
          <a:p>
            <a:endParaRPr lang="pt-BR" dirty="0">
              <a:latin typeface="Avenir Light" panose="020B0402020203020204" pitchFamily="34" charset="77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Art. 4º - O farmacêutico exerce sua atividade com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autonomia</a:t>
            </a:r>
            <a:r>
              <a:rPr lang="pt-BR" dirty="0">
                <a:latin typeface="Avenir Light" panose="020B0402020203020204" pitchFamily="34" charset="77"/>
              </a:rPr>
              <a:t>,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baseado em princípios e valores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bioéticos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e profissionais, por meio de processos de trabalho, com padrões estabelecidos e modelos de gestão da prática.</a:t>
            </a:r>
          </a:p>
          <a:p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  <a:p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São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atribuições</a:t>
            </a:r>
            <a:r>
              <a:rPr lang="pt-BR" dirty="0">
                <a:latin typeface="Avenir Light" panose="020B0402020203020204" pitchFamily="34" charset="77"/>
              </a:rPr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relativas ao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cuidado à saúde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comunicação e educação em saúde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,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gestão da prática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,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produção e aplicações do conhecimento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8365D9-7E97-9B47-832C-A929F094BA81}"/>
              </a:ext>
            </a:extLst>
          </p:cNvPr>
          <p:cNvSpPr txBox="1"/>
          <p:nvPr/>
        </p:nvSpPr>
        <p:spPr>
          <a:xfrm>
            <a:off x="1328739" y="6108248"/>
            <a:ext cx="76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Conselho Federal de Farmácia. Resolução nº 585 de 29 de agosto de 2013. Regulamenta as atribuições clínicas do farmacêutico e dá outras providências.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1DD1AEC-2F75-EC44-871B-A9A3D9D99C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63" y="1119757"/>
            <a:ext cx="1105420" cy="11571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C658708-3FA4-8048-8B18-D084F33316DF}"/>
              </a:ext>
            </a:extLst>
          </p:cNvPr>
          <p:cNvSpPr txBox="1"/>
          <p:nvPr/>
        </p:nvSpPr>
        <p:spPr>
          <a:xfrm>
            <a:off x="3210560" y="1206154"/>
            <a:ext cx="5619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QUE ATRIBUIÇÕES CLÍNICAS O FARMACÊUTICO POSSUI?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E40B0B-3A2D-3B40-8DE9-4C59A13B9BBB}"/>
              </a:ext>
            </a:extLst>
          </p:cNvPr>
          <p:cNvSpPr/>
          <p:nvPr/>
        </p:nvSpPr>
        <p:spPr>
          <a:xfrm>
            <a:off x="3312160" y="2099301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B4A09E7-4C7F-F941-80A9-98C75BA76645}"/>
              </a:ext>
            </a:extLst>
          </p:cNvPr>
          <p:cNvSpPr/>
          <p:nvPr/>
        </p:nvSpPr>
        <p:spPr>
          <a:xfrm>
            <a:off x="0" y="0"/>
            <a:ext cx="9144000" cy="4925001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7176" y="2284410"/>
            <a:ext cx="7097781" cy="1547452"/>
          </a:xfrm>
        </p:spPr>
        <p:txBody>
          <a:bodyPr anchor="ctr">
            <a:normAutofit/>
          </a:bodyPr>
          <a:lstStyle/>
          <a:p>
            <a:r>
              <a:rPr lang="pt-BR" sz="3200" b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Pesquisa</a:t>
            </a:r>
            <a:r>
              <a:rPr lang="pt-BR" sz="3200" b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: </a:t>
            </a:r>
            <a:r>
              <a:rPr lang="pt-BR" sz="3200" b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Cuidado farmacêutico e prestação de serviços de assistência à saúde em farmácias e drogarias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7176" y="3881345"/>
            <a:ext cx="3897313" cy="4995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25 de junho a 13 de julho de 2019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1B7330-40C0-2A48-8862-5B6A6C5B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6" y="4925001"/>
            <a:ext cx="5075583" cy="19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804E088-E877-E94D-AFDF-C4898F43E2B6}"/>
              </a:ext>
            </a:extLst>
          </p:cNvPr>
          <p:cNvSpPr txBox="1"/>
          <p:nvPr/>
        </p:nvSpPr>
        <p:spPr>
          <a:xfrm>
            <a:off x="303133" y="847755"/>
            <a:ext cx="1598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2.440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1AF64B-CACF-814E-9A3C-8A1FB13B626D}"/>
              </a:ext>
            </a:extLst>
          </p:cNvPr>
          <p:cNvSpPr txBox="1"/>
          <p:nvPr/>
        </p:nvSpPr>
        <p:spPr>
          <a:xfrm>
            <a:off x="328448" y="2409974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  <a:latin typeface="Avenir Medium" panose="02000503020000020003" pitchFamily="2" charset="0"/>
              </a:rPr>
              <a:t>35,3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9775E4-9020-9A40-9CB9-13F510E1F3B6}"/>
              </a:ext>
            </a:extLst>
          </p:cNvPr>
          <p:cNvSpPr txBox="1"/>
          <p:nvPr/>
        </p:nvSpPr>
        <p:spPr>
          <a:xfrm>
            <a:off x="328448" y="4078050"/>
            <a:ext cx="1765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Avenir Medium" panose="02000503020000020003" pitchFamily="2" charset="0"/>
              </a:rPr>
              <a:t>71,6%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D3EA92-AFB6-8F4E-9158-8064EF48E42F}"/>
              </a:ext>
            </a:extLst>
          </p:cNvPr>
          <p:cNvSpPr txBox="1"/>
          <p:nvPr/>
        </p:nvSpPr>
        <p:spPr>
          <a:xfrm>
            <a:off x="328448" y="1432099"/>
            <a:ext cx="191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farmacêuticos/as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de farmácia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4FF38E-20E0-E840-837E-7C7EE007524E}"/>
              </a:ext>
            </a:extLst>
          </p:cNvPr>
          <p:cNvSpPr txBox="1"/>
          <p:nvPr/>
        </p:nvSpPr>
        <p:spPr>
          <a:xfrm>
            <a:off x="328448" y="3113207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anos de idade, 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em média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1E0F2F-E282-6E44-B2A9-E3007B4A2E51}"/>
              </a:ext>
            </a:extLst>
          </p:cNvPr>
          <p:cNvSpPr txBox="1"/>
          <p:nvPr/>
        </p:nvSpPr>
        <p:spPr>
          <a:xfrm>
            <a:off x="328448" y="4754778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mulheres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28,4% homens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632B7A-AAEF-7141-89B0-B7D92C2AFF46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38D56A-DD4A-B94D-AD5D-71EAA332823D}"/>
              </a:ext>
            </a:extLst>
          </p:cNvPr>
          <p:cNvSpPr txBox="1"/>
          <p:nvPr/>
        </p:nvSpPr>
        <p:spPr>
          <a:xfrm>
            <a:off x="328449" y="5620603"/>
            <a:ext cx="1828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CBA4B"/>
                </a:solidFill>
              </a:rPr>
              <a:t>TODOS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os Estados e DF</a:t>
            </a:r>
          </a:p>
        </p:txBody>
      </p:sp>
      <p:pic>
        <p:nvPicPr>
          <p:cNvPr id="15" name="Imagem 14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42BCD487-328F-D84C-92A1-D7CBE05E26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274" y="1432099"/>
            <a:ext cx="6124327" cy="4363583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1A15ACFE-8FFB-E84D-9F03-58E6877CCBA2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A1C662C4-E573-AB4F-9AB7-CDABFAB80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740" y="2063448"/>
            <a:ext cx="5318613" cy="32996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4086F1-D327-8B4A-971D-8FAD72E4F277}"/>
              </a:ext>
            </a:extLst>
          </p:cNvPr>
          <p:cNvSpPr txBox="1"/>
          <p:nvPr/>
        </p:nvSpPr>
        <p:spPr>
          <a:xfrm>
            <a:off x="225285" y="676971"/>
            <a:ext cx="8029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Perfil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. Enviaram contribuições profissionais representando redes de farmácias, farmácias independentes, públicas e privadas, da capital e do interior.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EFAA2B-BB4D-E449-A9F7-5E26AC26A6C8}"/>
              </a:ext>
            </a:extLst>
          </p:cNvPr>
          <p:cNvSpPr txBox="1"/>
          <p:nvPr/>
        </p:nvSpPr>
        <p:spPr>
          <a:xfrm>
            <a:off x="308640" y="2489266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CBA4B"/>
                </a:solidFill>
                <a:latin typeface="Avenir Book" panose="02000503020000020003" pitchFamily="2" charset="0"/>
              </a:rPr>
              <a:t>46,8%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960C3A9-7D6F-CC47-BD46-378EB5992FFE}"/>
              </a:ext>
            </a:extLst>
          </p:cNvPr>
          <p:cNvSpPr txBox="1"/>
          <p:nvPr/>
        </p:nvSpPr>
        <p:spPr>
          <a:xfrm>
            <a:off x="332632" y="4613640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CBA4B"/>
                </a:solidFill>
                <a:latin typeface="Avenir Book" panose="02000503020000020003" pitchFamily="2" charset="0"/>
              </a:rPr>
              <a:t>15,6%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6E4ADE1-7B97-5B45-82D7-2ED0E873B144}"/>
              </a:ext>
            </a:extLst>
          </p:cNvPr>
          <p:cNvSpPr txBox="1"/>
          <p:nvPr/>
        </p:nvSpPr>
        <p:spPr>
          <a:xfrm>
            <a:off x="332632" y="3551453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ECBA4B"/>
                </a:solidFill>
                <a:latin typeface="Avenir Book" panose="02000503020000020003" pitchFamily="2" charset="0"/>
              </a:rPr>
              <a:t>37,7%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FC5D4C-3A6C-D841-9928-9FA36B902076}"/>
              </a:ext>
            </a:extLst>
          </p:cNvPr>
          <p:cNvSpPr txBox="1"/>
          <p:nvPr/>
        </p:nvSpPr>
        <p:spPr>
          <a:xfrm>
            <a:off x="332632" y="2997495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Capital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F8C760-BA21-7546-8BF6-DF0D8385AC97}"/>
              </a:ext>
            </a:extLst>
          </p:cNvPr>
          <p:cNvSpPr txBox="1"/>
          <p:nvPr/>
        </p:nvSpPr>
        <p:spPr>
          <a:xfrm>
            <a:off x="332632" y="4059682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Interior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29818A3-8B12-6740-B79F-B516847CE979}"/>
              </a:ext>
            </a:extLst>
          </p:cNvPr>
          <p:cNvSpPr txBox="1"/>
          <p:nvPr/>
        </p:nvSpPr>
        <p:spPr>
          <a:xfrm>
            <a:off x="338970" y="5121867"/>
            <a:ext cx="164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Região 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Metropolitana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ED2924D-1928-5749-981B-A14E2CC5F50E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2FFE54D-11DE-244D-AF90-0F2DAF8D1564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93063C0-05A9-0B49-A4FF-8FFF58A3D2AE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25285" y="671170"/>
            <a:ext cx="8190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Há grande diversidade de serviços oferecidos à população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3AA05A-BC12-BF4E-AC64-9286FB56E882}"/>
              </a:ext>
            </a:extLst>
          </p:cNvPr>
          <p:cNvSpPr/>
          <p:nvPr/>
        </p:nvSpPr>
        <p:spPr>
          <a:xfrm>
            <a:off x="2986971" y="2382132"/>
            <a:ext cx="2163628" cy="2151404"/>
          </a:xfrm>
          <a:prstGeom prst="ellipse">
            <a:avLst/>
          </a:prstGeom>
          <a:solidFill>
            <a:srgbClr val="5D49A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Pressão Arterial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72,7%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D22A52-7B5A-714E-8983-DA1E6CAE3725}"/>
              </a:ext>
            </a:extLst>
          </p:cNvPr>
          <p:cNvSpPr/>
          <p:nvPr/>
        </p:nvSpPr>
        <p:spPr>
          <a:xfrm>
            <a:off x="3200482" y="4467961"/>
            <a:ext cx="1651432" cy="1642102"/>
          </a:xfrm>
          <a:prstGeom prst="ellipse">
            <a:avLst/>
          </a:prstGeom>
          <a:solidFill>
            <a:srgbClr val="6F5DD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Teste de glicemia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51,2%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313B35-11AE-624C-AD9C-7CC8CF854EBF}"/>
              </a:ext>
            </a:extLst>
          </p:cNvPr>
          <p:cNvSpPr/>
          <p:nvPr/>
        </p:nvSpPr>
        <p:spPr>
          <a:xfrm>
            <a:off x="1881307" y="3792025"/>
            <a:ext cx="1531249" cy="1522598"/>
          </a:xfrm>
          <a:prstGeom prst="ellipse">
            <a:avLst/>
          </a:prstGeom>
          <a:solidFill>
            <a:srgbClr val="8473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Injetáveis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50,7%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43DB7C-3F7C-1B4C-BA2B-DA34AAD0B0AA}"/>
              </a:ext>
            </a:extLst>
          </p:cNvPr>
          <p:cNvSpPr/>
          <p:nvPr/>
        </p:nvSpPr>
        <p:spPr>
          <a:xfrm>
            <a:off x="4682503" y="4318777"/>
            <a:ext cx="1423844" cy="1415799"/>
          </a:xfrm>
          <a:prstGeom prst="ellipse">
            <a:avLst/>
          </a:prstGeom>
          <a:solidFill>
            <a:srgbClr val="9A73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Perfuração Lóbulo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46,1%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3D903A9-2B4C-6247-8CA9-20BF5E6D5470}"/>
              </a:ext>
            </a:extLst>
          </p:cNvPr>
          <p:cNvSpPr/>
          <p:nvPr/>
        </p:nvSpPr>
        <p:spPr>
          <a:xfrm>
            <a:off x="4690808" y="2092815"/>
            <a:ext cx="1423844" cy="1415799"/>
          </a:xfrm>
          <a:prstGeom prst="ellipse">
            <a:avLst/>
          </a:prstGeom>
          <a:solidFill>
            <a:srgbClr val="AE8D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Campanhas de saúde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44,9%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7439559-6F64-9D4D-B6F9-5474AE25DF50}"/>
              </a:ext>
            </a:extLst>
          </p:cNvPr>
          <p:cNvSpPr/>
          <p:nvPr/>
        </p:nvSpPr>
        <p:spPr>
          <a:xfrm>
            <a:off x="3707224" y="1160280"/>
            <a:ext cx="1349775" cy="1342149"/>
          </a:xfrm>
          <a:prstGeom prst="ellipse">
            <a:avLst/>
          </a:prstGeom>
          <a:solidFill>
            <a:srgbClr val="C58DB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Temperatura corporal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42,3%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2DAAE8-8449-E440-9D16-95EFA59DCE6B}"/>
              </a:ext>
            </a:extLst>
          </p:cNvPr>
          <p:cNvSpPr/>
          <p:nvPr/>
        </p:nvSpPr>
        <p:spPr>
          <a:xfrm>
            <a:off x="1859852" y="2502429"/>
            <a:ext cx="1349775" cy="1342149"/>
          </a:xfrm>
          <a:prstGeom prst="ellipse">
            <a:avLst/>
          </a:prstGeom>
          <a:solidFill>
            <a:srgbClr val="DD8D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Acompanha.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hipertensão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41,6%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254E5A-0AF4-A342-9AA1-47AA11C06799}"/>
              </a:ext>
            </a:extLst>
          </p:cNvPr>
          <p:cNvSpPr/>
          <p:nvPr/>
        </p:nvSpPr>
        <p:spPr>
          <a:xfrm>
            <a:off x="2407481" y="1336957"/>
            <a:ext cx="1297483" cy="1290154"/>
          </a:xfrm>
          <a:prstGeom prst="ellipse">
            <a:avLst/>
          </a:prstGeom>
          <a:solidFill>
            <a:srgbClr val="E68D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Acompanha.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diabetes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40,6%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7586C6-EAF4-A342-926F-95602F624028}"/>
              </a:ext>
            </a:extLst>
          </p:cNvPr>
          <p:cNvSpPr/>
          <p:nvPr/>
        </p:nvSpPr>
        <p:spPr>
          <a:xfrm>
            <a:off x="5370281" y="3341340"/>
            <a:ext cx="1122073" cy="1115734"/>
          </a:xfrm>
          <a:prstGeom prst="ellipse">
            <a:avLst/>
          </a:prstGeom>
          <a:solidFill>
            <a:srgbClr val="FFA72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Revisão da medicação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38,6%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EB5CE4-ABCB-5D45-8E08-362E13ED0C9A}"/>
              </a:ext>
            </a:extLst>
          </p:cNvPr>
          <p:cNvSpPr/>
          <p:nvPr/>
        </p:nvSpPr>
        <p:spPr>
          <a:xfrm>
            <a:off x="6290572" y="4040968"/>
            <a:ext cx="1264230" cy="1257089"/>
          </a:xfrm>
          <a:prstGeom prst="ellipse">
            <a:avLst/>
          </a:prstGeom>
          <a:solidFill>
            <a:srgbClr val="FFA72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Prescrição Farmacêutica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36,9%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1F8AB4-8452-674D-ADEC-705E3B601FE1}"/>
              </a:ext>
            </a:extLst>
          </p:cNvPr>
          <p:cNvSpPr/>
          <p:nvPr/>
        </p:nvSpPr>
        <p:spPr>
          <a:xfrm>
            <a:off x="5808225" y="5108178"/>
            <a:ext cx="1264230" cy="1257089"/>
          </a:xfrm>
          <a:prstGeom prst="ellipse">
            <a:avLst/>
          </a:prstGeom>
          <a:solidFill>
            <a:srgbClr val="FFB4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Cessação Tabagismo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31,4%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92B496B-74EA-3342-8947-5A7EACB99D62}"/>
              </a:ext>
            </a:extLst>
          </p:cNvPr>
          <p:cNvSpPr/>
          <p:nvPr/>
        </p:nvSpPr>
        <p:spPr>
          <a:xfrm>
            <a:off x="5267882" y="1062035"/>
            <a:ext cx="1172458" cy="1084681"/>
          </a:xfrm>
          <a:prstGeom prst="ellipse">
            <a:avLst/>
          </a:prstGeom>
          <a:solidFill>
            <a:srgbClr val="F5D64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Acompanha.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Dislipidemia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28,0%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3781DE9-BB0D-994B-B908-BED2491AC278}"/>
              </a:ext>
            </a:extLst>
          </p:cNvPr>
          <p:cNvSpPr/>
          <p:nvPr/>
        </p:nvSpPr>
        <p:spPr>
          <a:xfrm>
            <a:off x="2272761" y="5435164"/>
            <a:ext cx="1090844" cy="1066652"/>
          </a:xfrm>
          <a:prstGeom prst="ellipse">
            <a:avLst/>
          </a:prstGeom>
          <a:solidFill>
            <a:srgbClr val="FFD6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Conciliação</a:t>
            </a:r>
          </a:p>
          <a:p>
            <a:pPr algn="ctr"/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Medicamen-tos</a:t>
            </a:r>
            <a:endParaRPr lang="pt-B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27,7%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5F9088-0326-3F44-A859-C6CFB104552F}"/>
              </a:ext>
            </a:extLst>
          </p:cNvPr>
          <p:cNvSpPr/>
          <p:nvPr/>
        </p:nvSpPr>
        <p:spPr>
          <a:xfrm>
            <a:off x="737469" y="2004207"/>
            <a:ext cx="1143838" cy="1137376"/>
          </a:xfrm>
          <a:prstGeom prst="ellipse">
            <a:avLst/>
          </a:prstGeom>
          <a:solidFill>
            <a:srgbClr val="FFD6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Avaliação </a:t>
            </a:r>
            <a:r>
              <a:rPr lang="pt-BR" sz="1200" dirty="0" err="1">
                <a:solidFill>
                  <a:schemeClr val="tx1"/>
                </a:solidFill>
              </a:rPr>
              <a:t>antropomé-trica</a:t>
            </a:r>
            <a:endParaRPr lang="pt-BR" sz="1200" dirty="0">
              <a:solidFill>
                <a:schemeClr val="tx1"/>
              </a:solidFill>
            </a:endParaRP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26,2%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740203-096A-5148-BD76-DF1912E98615}"/>
              </a:ext>
            </a:extLst>
          </p:cNvPr>
          <p:cNvSpPr/>
          <p:nvPr/>
        </p:nvSpPr>
        <p:spPr>
          <a:xfrm>
            <a:off x="7072455" y="5102149"/>
            <a:ext cx="1090844" cy="1084681"/>
          </a:xfrm>
          <a:prstGeom prst="ellipse">
            <a:avLst/>
          </a:prstGeom>
          <a:solidFill>
            <a:srgbClr val="F0C11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Adesão ao tratamento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25,7%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B2A37F3-1F41-F14C-AB8A-2F2AE308A17E}"/>
              </a:ext>
            </a:extLst>
          </p:cNvPr>
          <p:cNvSpPr/>
          <p:nvPr/>
        </p:nvSpPr>
        <p:spPr>
          <a:xfrm>
            <a:off x="525236" y="3218441"/>
            <a:ext cx="1133415" cy="1084681"/>
          </a:xfrm>
          <a:prstGeom prst="ellipse">
            <a:avLst/>
          </a:prstGeom>
          <a:solidFill>
            <a:srgbClr val="FFD6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Acompanha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Asma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25,7%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C13A0E6-F6A2-0A48-9A59-156079676533}"/>
              </a:ext>
            </a:extLst>
          </p:cNvPr>
          <p:cNvSpPr/>
          <p:nvPr/>
        </p:nvSpPr>
        <p:spPr>
          <a:xfrm>
            <a:off x="6555860" y="2973758"/>
            <a:ext cx="1168577" cy="1168088"/>
          </a:xfrm>
          <a:prstGeom prst="ellipse">
            <a:avLst/>
          </a:prstGeom>
          <a:solidFill>
            <a:srgbClr val="F0C11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Acompanha.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</a:rPr>
              <a:t>Saúde Mental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10,0%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D609515-A0A4-0546-9806-34C51D32AC11}"/>
              </a:ext>
            </a:extLst>
          </p:cNvPr>
          <p:cNvSpPr/>
          <p:nvPr/>
        </p:nvSpPr>
        <p:spPr>
          <a:xfrm>
            <a:off x="762487" y="4455170"/>
            <a:ext cx="1059674" cy="1053688"/>
          </a:xfrm>
          <a:prstGeom prst="ellipse">
            <a:avLst/>
          </a:prstGeom>
          <a:solidFill>
            <a:srgbClr val="D6AA4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Pequenos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Curativos</a:t>
            </a:r>
          </a:p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9,1%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62F6CE-AD3F-9140-8AC0-48703CBEA34A}"/>
              </a:ext>
            </a:extLst>
          </p:cNvPr>
          <p:cNvSpPr/>
          <p:nvPr/>
        </p:nvSpPr>
        <p:spPr>
          <a:xfrm>
            <a:off x="7640995" y="3785839"/>
            <a:ext cx="1024374" cy="1018587"/>
          </a:xfrm>
          <a:prstGeom prst="ellipse">
            <a:avLst/>
          </a:prstGeom>
          <a:solidFill>
            <a:srgbClr val="C7A54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Acomp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Gestação/ Lactação</a:t>
            </a:r>
          </a:p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8,9%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D38BA6D-09E4-834D-B287-D5B4A962ADEB}"/>
              </a:ext>
            </a:extLst>
          </p:cNvPr>
          <p:cNvSpPr/>
          <p:nvPr/>
        </p:nvSpPr>
        <p:spPr>
          <a:xfrm>
            <a:off x="1162174" y="5660907"/>
            <a:ext cx="977769" cy="972246"/>
          </a:xfrm>
          <a:prstGeom prst="ellipse">
            <a:avLst/>
          </a:prstGeom>
          <a:solidFill>
            <a:srgbClr val="C9AA6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Domiciliar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7,9%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ADC40B3-E02C-5442-A14F-3C520017E898}"/>
              </a:ext>
            </a:extLst>
          </p:cNvPr>
          <p:cNvSpPr txBox="1"/>
          <p:nvPr/>
        </p:nvSpPr>
        <p:spPr>
          <a:xfrm>
            <a:off x="4090537" y="6551742"/>
            <a:ext cx="5118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2AEEFA9-9FAB-474A-B0B1-5E22A79CE28F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56B659FC-B56F-6349-B025-3716858886E0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9C937D2-ABB2-1A44-8CE2-CFEE50573C6E}"/>
              </a:ext>
            </a:extLst>
          </p:cNvPr>
          <p:cNvSpPr/>
          <p:nvPr/>
        </p:nvSpPr>
        <p:spPr>
          <a:xfrm>
            <a:off x="6137910" y="1829550"/>
            <a:ext cx="1168577" cy="1161976"/>
          </a:xfrm>
          <a:prstGeom prst="ellipse">
            <a:avLst/>
          </a:prstGeom>
          <a:solidFill>
            <a:srgbClr val="FFC1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Gestão do peso</a:t>
            </a:r>
          </a:p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30,9%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F37B5F9-7573-0245-82FB-2A7D73E5FC99}"/>
              </a:ext>
            </a:extLst>
          </p:cNvPr>
          <p:cNvSpPr/>
          <p:nvPr/>
        </p:nvSpPr>
        <p:spPr>
          <a:xfrm>
            <a:off x="7447272" y="2133001"/>
            <a:ext cx="977769" cy="972246"/>
          </a:xfrm>
          <a:prstGeom prst="ellipse">
            <a:avLst/>
          </a:prstGeom>
          <a:solidFill>
            <a:srgbClr val="BDAA7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 err="1">
                <a:solidFill>
                  <a:schemeClr val="tx1"/>
                </a:solidFill>
              </a:rPr>
              <a:t>Nebuliza-ção</a:t>
            </a:r>
            <a:endParaRPr lang="pt-BR" sz="1200" dirty="0">
              <a:solidFill>
                <a:schemeClr val="tx1"/>
              </a:solidFill>
            </a:endParaRP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6,1%</a:t>
            </a:r>
          </a:p>
        </p:txBody>
      </p:sp>
    </p:spTree>
    <p:extLst>
      <p:ext uri="{BB962C8B-B14F-4D97-AF65-F5344CB8AC3E}">
        <p14:creationId xmlns:p14="http://schemas.microsoft.com/office/powerpoint/2010/main" val="35556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4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25285" y="696973"/>
            <a:ext cx="862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Favoráveis ao POCT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:</a:t>
            </a:r>
            <a:r>
              <a:rPr lang="pt-BR" sz="2400" dirty="0">
                <a:latin typeface="Avenir Light" panose="020B0402020203020204" pitchFamily="34" charset="77"/>
              </a:rPr>
              <a:t> </a:t>
            </a: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8D1D597-6134-4949-9B02-338C70C3E776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F1BCF76-F4F0-B248-8580-7C749065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73" y="1031109"/>
            <a:ext cx="4577471" cy="508529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E5EE790-5A73-1340-BCA8-0CD8F6125BFC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31C6A10-BFFF-6C42-991D-D4F859443F84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48EC8B9-6F14-3145-9264-8DFD8CC92E37}"/>
              </a:ext>
            </a:extLst>
          </p:cNvPr>
          <p:cNvSpPr/>
          <p:nvPr/>
        </p:nvSpPr>
        <p:spPr>
          <a:xfrm>
            <a:off x="425810" y="2274838"/>
            <a:ext cx="27073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58C171"/>
                </a:solidFill>
                <a:latin typeface="Avenir Black" panose="02000503020000020003" pitchFamily="2" charset="0"/>
              </a:rPr>
              <a:t>94,2%</a:t>
            </a:r>
          </a:p>
          <a:p>
            <a:pPr algn="ctr"/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Acha viável a realização de testes rápidos nas farmácias, pelo/a farmacêutico/a.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58416" y="704852"/>
            <a:ext cx="8627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Vacinação e testes rápidos são novos serviços que estão crescendo.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DBB889-A416-C840-9DF9-DD20F3E66D89}"/>
              </a:ext>
            </a:extLst>
          </p:cNvPr>
          <p:cNvSpPr/>
          <p:nvPr/>
        </p:nvSpPr>
        <p:spPr>
          <a:xfrm>
            <a:off x="3163668" y="2767094"/>
            <a:ext cx="2296976" cy="2295665"/>
          </a:xfrm>
          <a:prstGeom prst="ellipse">
            <a:avLst/>
          </a:prstGeom>
          <a:solidFill>
            <a:srgbClr val="FF93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Perfil Lipídico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12,7%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39A1F51-A3F0-5E40-87CE-34D64E6AA0B7}"/>
              </a:ext>
            </a:extLst>
          </p:cNvPr>
          <p:cNvSpPr/>
          <p:nvPr/>
        </p:nvSpPr>
        <p:spPr>
          <a:xfrm>
            <a:off x="1608148" y="2024063"/>
            <a:ext cx="1712198" cy="1711221"/>
          </a:xfrm>
          <a:prstGeom prst="ellipse">
            <a:avLst/>
          </a:prstGeom>
          <a:solidFill>
            <a:srgbClr val="FFA727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Beta - HCG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8,5%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866A8CC-510C-0F46-A367-ADB4EA34ED07}"/>
              </a:ext>
            </a:extLst>
          </p:cNvPr>
          <p:cNvSpPr/>
          <p:nvPr/>
        </p:nvSpPr>
        <p:spPr>
          <a:xfrm>
            <a:off x="4437802" y="1234287"/>
            <a:ext cx="1712198" cy="1711221"/>
          </a:xfrm>
          <a:prstGeom prst="ellipse">
            <a:avLst/>
          </a:prstGeom>
          <a:solidFill>
            <a:srgbClr val="FFD71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Dengue,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Zika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Chikungunya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6,5%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4C1A560-6906-9446-B192-B66DB28B857B}"/>
              </a:ext>
            </a:extLst>
          </p:cNvPr>
          <p:cNvSpPr/>
          <p:nvPr/>
        </p:nvSpPr>
        <p:spPr>
          <a:xfrm>
            <a:off x="5550065" y="2619095"/>
            <a:ext cx="1712198" cy="1711221"/>
          </a:xfrm>
          <a:prstGeom prst="ellipse">
            <a:avLst/>
          </a:prstGeom>
          <a:solidFill>
            <a:srgbClr val="FFD71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Hepatite </a:t>
            </a:r>
            <a:r>
              <a:rPr lang="pt-BR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Hepatite C, influenza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6,5%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2A2AC83-8006-BA48-8B3A-F957FD2E1F00}"/>
              </a:ext>
            </a:extLst>
          </p:cNvPr>
          <p:cNvSpPr/>
          <p:nvPr/>
        </p:nvSpPr>
        <p:spPr>
          <a:xfrm>
            <a:off x="2709960" y="4917075"/>
            <a:ext cx="1281757" cy="1281026"/>
          </a:xfrm>
          <a:prstGeom prst="ellipse">
            <a:avLst/>
          </a:prstGeom>
          <a:solidFill>
            <a:srgbClr val="D8B11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Teste de HIV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4,7%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5DA044C-E58D-294F-B99D-92AFAA298A20}"/>
              </a:ext>
            </a:extLst>
          </p:cNvPr>
          <p:cNvSpPr/>
          <p:nvPr/>
        </p:nvSpPr>
        <p:spPr>
          <a:xfrm>
            <a:off x="5192502" y="4365925"/>
            <a:ext cx="1468927" cy="1468089"/>
          </a:xfrm>
          <a:prstGeom prst="ellipse">
            <a:avLst/>
          </a:prstGeom>
          <a:solidFill>
            <a:srgbClr val="DEC31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PSA (Próstata)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5,3%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0D7FF35-5B02-1F4E-B3CA-E29A514FA1FB}"/>
              </a:ext>
            </a:extLst>
          </p:cNvPr>
          <p:cNvSpPr/>
          <p:nvPr/>
        </p:nvSpPr>
        <p:spPr>
          <a:xfrm>
            <a:off x="3030399" y="1517723"/>
            <a:ext cx="1281757" cy="1281026"/>
          </a:xfrm>
          <a:prstGeom prst="ellipse">
            <a:avLst/>
          </a:prstGeom>
          <a:solidFill>
            <a:srgbClr val="C89A1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HbA1c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4,4%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BDF0FAA-BF44-E84E-8625-9D808724ACE4}"/>
              </a:ext>
            </a:extLst>
          </p:cNvPr>
          <p:cNvSpPr/>
          <p:nvPr/>
        </p:nvSpPr>
        <p:spPr>
          <a:xfrm>
            <a:off x="6700066" y="4208868"/>
            <a:ext cx="1052556" cy="1051955"/>
          </a:xfrm>
          <a:prstGeom prst="ellipse">
            <a:avLst/>
          </a:prstGeom>
          <a:solidFill>
            <a:srgbClr val="BF90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TSH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2,5%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8A010C2-3933-1445-925E-5E676A050C5E}"/>
              </a:ext>
            </a:extLst>
          </p:cNvPr>
          <p:cNvSpPr/>
          <p:nvPr/>
        </p:nvSpPr>
        <p:spPr>
          <a:xfrm>
            <a:off x="4071552" y="5239202"/>
            <a:ext cx="1043759" cy="1043163"/>
          </a:xfrm>
          <a:prstGeom prst="ellipse">
            <a:avLst/>
          </a:prstGeom>
          <a:solidFill>
            <a:srgbClr val="A273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Vacinação Extramuros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1,8%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8D1D597-6134-4949-9B02-338C70C3E776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C10FE8-7D66-3D4D-8317-2EBB4BCF2518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3C20A36-6DFE-C94D-A891-743CF5691B5F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082674-3E5C-4F49-B7FE-FDEEE0BBD34F}"/>
              </a:ext>
            </a:extLst>
          </p:cNvPr>
          <p:cNvSpPr/>
          <p:nvPr/>
        </p:nvSpPr>
        <p:spPr>
          <a:xfrm>
            <a:off x="1503361" y="3736204"/>
            <a:ext cx="1559455" cy="15585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Vacinação</a:t>
            </a:r>
          </a:p>
          <a:p>
            <a:pPr algn="ct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7,5%</a:t>
            </a:r>
          </a:p>
        </p:txBody>
      </p:sp>
    </p:spTree>
    <p:extLst>
      <p:ext uri="{BB962C8B-B14F-4D97-AF65-F5344CB8AC3E}">
        <p14:creationId xmlns:p14="http://schemas.microsoft.com/office/powerpoint/2010/main" val="13030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25285" y="621240"/>
            <a:ext cx="8627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Vigilância sanitária e serviços de saúde nas farmácias.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8D1D597-6134-4949-9B02-338C70C3E776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5BEC5-97CD-304F-B3A2-E8F7CCC1BE93}"/>
              </a:ext>
            </a:extLst>
          </p:cNvPr>
          <p:cNvSpPr txBox="1"/>
          <p:nvPr/>
        </p:nvSpPr>
        <p:spPr>
          <a:xfrm>
            <a:off x="406553" y="1219416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ECBA4B"/>
                </a:solidFill>
              </a:rPr>
              <a:t>94,2%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5001B8-F898-524A-BD2A-10AB50196204}"/>
              </a:ext>
            </a:extLst>
          </p:cNvPr>
          <p:cNvSpPr txBox="1"/>
          <p:nvPr/>
        </p:nvSpPr>
        <p:spPr>
          <a:xfrm>
            <a:off x="406553" y="1965284"/>
            <a:ext cx="7864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Disseram não ter recebido </a:t>
            </a:r>
            <a:r>
              <a:rPr lang="pt-BR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nenhum apoio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da VISA para prestação de serviços de assistência farmacêutica e assistência à saúde na farmácia.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EB725-7C8E-CD4B-AE32-CEFBEA362BC7}"/>
              </a:ext>
            </a:extLst>
          </p:cNvPr>
          <p:cNvSpPr txBox="1"/>
          <p:nvPr/>
        </p:nvSpPr>
        <p:spPr>
          <a:xfrm>
            <a:off x="406553" y="3001551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ECBA4B"/>
                </a:solidFill>
              </a:rPr>
              <a:t>11,4%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797D75-FA72-1D4C-9A1B-BAEFF3BDB05E}"/>
              </a:ext>
            </a:extLst>
          </p:cNvPr>
          <p:cNvSpPr txBox="1"/>
          <p:nvPr/>
        </p:nvSpPr>
        <p:spPr>
          <a:xfrm>
            <a:off x="406553" y="3720636"/>
            <a:ext cx="7864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Dos farmacêuticos foram </a:t>
            </a:r>
            <a:r>
              <a:rPr lang="pt-BR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proibidos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 pela VISA de prestar serviços, incluindo serviços básicos como pressão arterial, injetáveis e glicemia.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76716D0-AACD-7F4F-B3F3-C48026350D32}"/>
              </a:ext>
            </a:extLst>
          </p:cNvPr>
          <p:cNvSpPr txBox="1"/>
          <p:nvPr/>
        </p:nvSpPr>
        <p:spPr>
          <a:xfrm>
            <a:off x="406553" y="4837007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ECBA4B"/>
                </a:solidFill>
              </a:rPr>
              <a:t>67,9%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E66D4E9-1841-544B-B717-4A42F3B1BC2C}"/>
              </a:ext>
            </a:extLst>
          </p:cNvPr>
          <p:cNvSpPr txBox="1"/>
          <p:nvPr/>
        </p:nvSpPr>
        <p:spPr>
          <a:xfrm>
            <a:off x="406553" y="5577112"/>
            <a:ext cx="786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Relataram que a VISA exigiu uma </a:t>
            </a:r>
            <a:r>
              <a:rPr lang="pt-BR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sala exclusiva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para realização de algum tipo de serviço, por exemplo, vacinação.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CD82F5-3F08-6849-A662-19A3D6215D88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8F8AECA-38C3-094F-9C50-3420D6859127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25284" y="609928"/>
            <a:ext cx="8627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Houve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elogios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 à VISA e as principais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dificuldades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 relatadas foram: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8D1D597-6134-4949-9B02-338C70C3E776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A75362-8ABB-E043-829D-5C1B1BE60656}"/>
              </a:ext>
            </a:extLst>
          </p:cNvPr>
          <p:cNvSpPr txBox="1"/>
          <p:nvPr/>
        </p:nvSpPr>
        <p:spPr>
          <a:xfrm>
            <a:off x="469209" y="1708614"/>
            <a:ext cx="3750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“Exigências de sala exclusiva e desfibrilador no local para aplicação de injetáveis”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7068E4B-A61A-6542-B79A-4445DA4C5390}"/>
              </a:ext>
            </a:extLst>
          </p:cNvPr>
          <p:cNvSpPr txBox="1"/>
          <p:nvPr/>
        </p:nvSpPr>
        <p:spPr>
          <a:xfrm>
            <a:off x="608047" y="3783108"/>
            <a:ext cx="3672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latin typeface="Avenir Light Oblique" panose="020B0402020203090204" pitchFamily="34" charset="77"/>
              </a:rPr>
              <a:t>“Demora para liberação de serviços, burocracia e muita falta de informação. Muitas vezes não tivemos justificativas técnicas para exigências”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80E3D80-F028-C44A-92C5-5FD53CAF6097}"/>
              </a:ext>
            </a:extLst>
          </p:cNvPr>
          <p:cNvSpPr txBox="1"/>
          <p:nvPr/>
        </p:nvSpPr>
        <p:spPr>
          <a:xfrm>
            <a:off x="4690017" y="3967774"/>
            <a:ext cx="367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latin typeface="Avenir Light Oblique" panose="020B0402020203090204" pitchFamily="34" charset="77"/>
              </a:rPr>
              <a:t>“Sala exclusiva para serviços como nebulização, pressão arterial, injetáveis e vacinação”.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FD0874-B9C4-9D4A-B933-2668B9B00602}"/>
              </a:ext>
            </a:extLst>
          </p:cNvPr>
          <p:cNvSpPr txBox="1"/>
          <p:nvPr/>
        </p:nvSpPr>
        <p:spPr>
          <a:xfrm>
            <a:off x="4783026" y="1523948"/>
            <a:ext cx="367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“Proibição de vacinação na farmácia, mesmo com a RDC 197/2017, e proibição de vacinação extramuros”.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729C02D-AF8D-334A-863D-00E94FBAAAA3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0088CF0-6FD1-884B-888B-B3090BCAA523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EFCDC051-EC14-804A-9F8F-FEE9D388B99B}"/>
              </a:ext>
            </a:extLst>
          </p:cNvPr>
          <p:cNvSpPr txBox="1"/>
          <p:nvPr/>
        </p:nvSpPr>
        <p:spPr>
          <a:xfrm>
            <a:off x="225284" y="609928"/>
            <a:ext cx="8627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Houve elogios à VISA e as principais dificuldades relatadas foram: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8D1D597-6134-4949-9B02-338C70C3E776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5E3CDB-77BF-4847-98FF-B12E79511D66}"/>
              </a:ext>
            </a:extLst>
          </p:cNvPr>
          <p:cNvSpPr txBox="1"/>
          <p:nvPr/>
        </p:nvSpPr>
        <p:spPr>
          <a:xfrm>
            <a:off x="380276" y="1668593"/>
            <a:ext cx="3843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“Exigência de banheiro exclusivo (mesmo havendo banheiro para clientes na farmácia) e duas pias com água corrente na sala de vacinação exclusiva”.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04E48E-4F27-CC44-8E22-7D1C65350D52}"/>
              </a:ext>
            </a:extLst>
          </p:cNvPr>
          <p:cNvSpPr txBox="1"/>
          <p:nvPr/>
        </p:nvSpPr>
        <p:spPr>
          <a:xfrm>
            <a:off x="4697113" y="3815857"/>
            <a:ext cx="3843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“Falta de entendimento sobre as atribuições do farmacêutico, alegando que o mesmo não é autorizado a prestar nenhum tipo de serviço”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6F6AD07-070B-9047-936E-8DF31DEFA666}"/>
              </a:ext>
            </a:extLst>
          </p:cNvPr>
          <p:cNvSpPr txBox="1"/>
          <p:nvPr/>
        </p:nvSpPr>
        <p:spPr>
          <a:xfrm>
            <a:off x="4767304" y="2024414"/>
            <a:ext cx="370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“Desinformação e dificuldade para obtenção do CNES”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B9DC86-FF3F-A04F-9CE8-8D3CF91E729F}"/>
              </a:ext>
            </a:extLst>
          </p:cNvPr>
          <p:cNvSpPr txBox="1"/>
          <p:nvPr/>
        </p:nvSpPr>
        <p:spPr>
          <a:xfrm>
            <a:off x="450467" y="4369855"/>
            <a:ext cx="370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 Oblique" panose="020B0402020203090204" pitchFamily="34" charset="77"/>
              </a:rPr>
              <a:t>“Proibição para realização de testes rápidos na farmácia”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E5C844-A62A-8F45-9D49-BFBA2C3A51A2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ABDA9F8-4BE4-1047-9450-84621E3ACDC0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2BAED64-0CA7-EC48-BC5D-681EC452E980}"/>
              </a:ext>
            </a:extLst>
          </p:cNvPr>
          <p:cNvSpPr/>
          <p:nvPr/>
        </p:nvSpPr>
        <p:spPr>
          <a:xfrm>
            <a:off x="-51451" y="4043973"/>
            <a:ext cx="2376835" cy="2344649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1D493D-FDCD-F44A-80C1-499E26F7B435}"/>
              </a:ext>
            </a:extLst>
          </p:cNvPr>
          <p:cNvSpPr txBox="1"/>
          <p:nvPr/>
        </p:nvSpPr>
        <p:spPr>
          <a:xfrm>
            <a:off x="238731" y="676971"/>
            <a:ext cx="8715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Infraestrutura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. A maioria das farmácias dispõe de ambiente privativo para atendimento de pacientes, com até 6 m</a:t>
            </a:r>
            <a:r>
              <a:rPr lang="pt-BR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</a:endParaRPr>
          </a:p>
        </p:txBody>
      </p:sp>
      <p:pic>
        <p:nvPicPr>
          <p:cNvPr id="9" name="Imagem 8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5733002E-9901-1B4C-B6D5-5A1B96DFC7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476" y="2361915"/>
            <a:ext cx="5764697" cy="373709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7551DC-80C0-E844-A25A-1C5FF30B1C56}"/>
              </a:ext>
            </a:extLst>
          </p:cNvPr>
          <p:cNvSpPr txBox="1"/>
          <p:nvPr/>
        </p:nvSpPr>
        <p:spPr>
          <a:xfrm>
            <a:off x="400091" y="1584770"/>
            <a:ext cx="1765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  <a:latin typeface="Avenir Medium" panose="02000503020000020003" pitchFamily="2" charset="0"/>
              </a:rPr>
              <a:t>71,6%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F0DB98-3B12-9442-A3FA-5AFF50F80B12}"/>
              </a:ext>
            </a:extLst>
          </p:cNvPr>
          <p:cNvSpPr txBox="1"/>
          <p:nvPr/>
        </p:nvSpPr>
        <p:spPr>
          <a:xfrm>
            <a:off x="400091" y="2161670"/>
            <a:ext cx="206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Dispõe de sala para atendimento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FCEFA1-FF8F-6F45-8300-C976DD10954D}"/>
              </a:ext>
            </a:extLst>
          </p:cNvPr>
          <p:cNvSpPr txBox="1"/>
          <p:nvPr/>
        </p:nvSpPr>
        <p:spPr>
          <a:xfrm>
            <a:off x="400091" y="2844174"/>
            <a:ext cx="129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CBA4B"/>
                </a:solidFill>
                <a:latin typeface="Avenir Medium" panose="02000503020000020003" pitchFamily="2" charset="0"/>
              </a:rPr>
              <a:t>90%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1A0DF2B-4391-DC41-AA58-129C4822B746}"/>
              </a:ext>
            </a:extLst>
          </p:cNvPr>
          <p:cNvSpPr txBox="1"/>
          <p:nvPr/>
        </p:nvSpPr>
        <p:spPr>
          <a:xfrm>
            <a:off x="400091" y="3421074"/>
            <a:ext cx="192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Apenas uma sala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5A2083-A912-D241-BB67-60EB2B0A3C89}"/>
              </a:ext>
            </a:extLst>
          </p:cNvPr>
          <p:cNvSpPr txBox="1"/>
          <p:nvPr/>
        </p:nvSpPr>
        <p:spPr>
          <a:xfrm>
            <a:off x="400091" y="4043973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33,3%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EDD2E7-7F5A-9947-8446-256AB54ABA7F}"/>
              </a:ext>
            </a:extLst>
          </p:cNvPr>
          <p:cNvSpPr txBox="1"/>
          <p:nvPr/>
        </p:nvSpPr>
        <p:spPr>
          <a:xfrm>
            <a:off x="400091" y="4464706"/>
            <a:ext cx="192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Inferior a 4m</a:t>
            </a:r>
            <a:r>
              <a:rPr lang="pt-B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EDD2653-C58D-C147-877F-6017D2C91BD3}"/>
              </a:ext>
            </a:extLst>
          </p:cNvPr>
          <p:cNvSpPr txBox="1"/>
          <p:nvPr/>
        </p:nvSpPr>
        <p:spPr>
          <a:xfrm>
            <a:off x="400091" y="4892160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55,3%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5D342B1-1FF3-CC4C-A17F-CB58FBB3417F}"/>
              </a:ext>
            </a:extLst>
          </p:cNvPr>
          <p:cNvSpPr txBox="1"/>
          <p:nvPr/>
        </p:nvSpPr>
        <p:spPr>
          <a:xfrm>
            <a:off x="400091" y="5300193"/>
            <a:ext cx="192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Entre 4 e 6 m</a:t>
            </a:r>
            <a:r>
              <a:rPr lang="pt-B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A33973-1F7F-DF4F-9163-14ADB8AD28AE}"/>
              </a:ext>
            </a:extLst>
          </p:cNvPr>
          <p:cNvSpPr txBox="1"/>
          <p:nvPr/>
        </p:nvSpPr>
        <p:spPr>
          <a:xfrm>
            <a:off x="400091" y="5689547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rPr>
              <a:t>11,4%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E27601-9EBF-8241-9FF1-2F5DCD34F1C4}"/>
              </a:ext>
            </a:extLst>
          </p:cNvPr>
          <p:cNvSpPr txBox="1"/>
          <p:nvPr/>
        </p:nvSpPr>
        <p:spPr>
          <a:xfrm>
            <a:off x="400091" y="6071220"/>
            <a:ext cx="1925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Maior que 6 m</a:t>
            </a:r>
            <a:r>
              <a:rPr lang="pt-B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2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FDCDB383-5DD5-F749-9FBB-B325495585F3}"/>
              </a:ext>
            </a:extLst>
          </p:cNvPr>
          <p:cNvCxnSpPr>
            <a:cxnSpLocks/>
          </p:cNvCxnSpPr>
          <p:nvPr/>
        </p:nvCxnSpPr>
        <p:spPr>
          <a:xfrm>
            <a:off x="469914" y="3936180"/>
            <a:ext cx="1272211" cy="0"/>
          </a:xfrm>
          <a:prstGeom prst="line">
            <a:avLst/>
          </a:prstGeom>
          <a:ln w="28575">
            <a:solidFill>
              <a:srgbClr val="ECB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E76F36C-70D8-5840-935E-DFDE97E54AE4}"/>
              </a:ext>
            </a:extLst>
          </p:cNvPr>
          <p:cNvSpPr txBox="1"/>
          <p:nvPr/>
        </p:nvSpPr>
        <p:spPr>
          <a:xfrm>
            <a:off x="4094220" y="6563438"/>
            <a:ext cx="5049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2.440 farmacêuticos responderam a questionário online entre junho e julho de 2019.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245518C-34F8-7B43-8980-DB0E7E3DE2BF}"/>
              </a:ext>
            </a:extLst>
          </p:cNvPr>
          <p:cNvSpPr txBox="1"/>
          <p:nvPr/>
        </p:nvSpPr>
        <p:spPr>
          <a:xfrm>
            <a:off x="225285" y="151102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Resultados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8B56000-B715-F14A-8C44-332D60CCCDD6}"/>
              </a:ext>
            </a:extLst>
          </p:cNvPr>
          <p:cNvSpPr/>
          <p:nvPr/>
        </p:nvSpPr>
        <p:spPr>
          <a:xfrm>
            <a:off x="328448" y="573002"/>
            <a:ext cx="8901112" cy="57997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6DAF55-724D-4048-A436-16645A5EF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1" t="9727" b="39267"/>
          <a:stretch/>
        </p:blipFill>
        <p:spPr>
          <a:xfrm>
            <a:off x="57150" y="0"/>
            <a:ext cx="9144000" cy="6858000"/>
          </a:xfrm>
          <a:prstGeom prst="rect">
            <a:avLst/>
          </a:prstGeom>
          <a:effectLst>
            <a:reflection stA="0" endPos="65000" dir="5400000" sy="-100000" algn="bl" rotWithShape="0"/>
          </a:effec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A075947-04C2-9041-BD6B-E78ACD5B40CE}"/>
              </a:ext>
            </a:extLst>
          </p:cNvPr>
          <p:cNvSpPr/>
          <p:nvPr/>
        </p:nvSpPr>
        <p:spPr>
          <a:xfrm>
            <a:off x="5715000" y="1828800"/>
            <a:ext cx="3270402" cy="3985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88EB0670-243E-7347-9334-89F668305012}"/>
              </a:ext>
            </a:extLst>
          </p:cNvPr>
          <p:cNvSpPr/>
          <p:nvPr/>
        </p:nvSpPr>
        <p:spPr>
          <a:xfrm>
            <a:off x="57150" y="946404"/>
            <a:ext cx="3270402" cy="1051742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3F70911A-EC62-F443-9447-E8FE2E4C08EE}"/>
              </a:ext>
            </a:extLst>
          </p:cNvPr>
          <p:cNvSpPr/>
          <p:nvPr/>
        </p:nvSpPr>
        <p:spPr>
          <a:xfrm>
            <a:off x="5715000" y="946404"/>
            <a:ext cx="3270402" cy="1051742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98BB13-16C1-0346-8EA8-FD56748D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364" y="271462"/>
            <a:ext cx="6493034" cy="649890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6152006-0434-F746-982E-22BA1C102E76}"/>
              </a:ext>
            </a:extLst>
          </p:cNvPr>
          <p:cNvSpPr txBox="1"/>
          <p:nvPr/>
        </p:nvSpPr>
        <p:spPr>
          <a:xfrm>
            <a:off x="158597" y="1074817"/>
            <a:ext cx="31329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FARMACÊUTICO</a:t>
            </a: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antes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E0CD1C-936C-FE46-A221-76A23FB6A232}"/>
              </a:ext>
            </a:extLst>
          </p:cNvPr>
          <p:cNvSpPr txBox="1"/>
          <p:nvPr/>
        </p:nvSpPr>
        <p:spPr>
          <a:xfrm>
            <a:off x="5819396" y="1044039"/>
            <a:ext cx="29605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FARMACÊUTICO</a:t>
            </a:r>
          </a:p>
          <a:p>
            <a:pPr algn="ctr"/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depois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78B15-2B4A-C248-9D4A-4D56FC583C26}"/>
              </a:ext>
            </a:extLst>
          </p:cNvPr>
          <p:cNvSpPr txBox="1"/>
          <p:nvPr/>
        </p:nvSpPr>
        <p:spPr>
          <a:xfrm>
            <a:off x="270455" y="2237283"/>
            <a:ext cx="29092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Dispensa medicamentos</a:t>
            </a:r>
          </a:p>
          <a:p>
            <a:pPr algn="ctr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Produto no centro</a:t>
            </a:r>
          </a:p>
          <a:p>
            <a:pPr algn="ctr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Pouca responsabilidade de cuidado com o paciente</a:t>
            </a:r>
          </a:p>
          <a:p>
            <a:pPr algn="ctr"/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Pouca participação na equipe de saúde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C6B9F-E3D1-D446-8C6A-DA248E0BCF4C}"/>
              </a:ext>
            </a:extLst>
          </p:cNvPr>
          <p:cNvSpPr txBox="1"/>
          <p:nvPr/>
        </p:nvSpPr>
        <p:spPr>
          <a:xfrm>
            <a:off x="5964301" y="2317153"/>
            <a:ext cx="27242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Presta serviços</a:t>
            </a:r>
          </a:p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Paciente no centro</a:t>
            </a:r>
          </a:p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Assume responsabilidade pelo cuidado do paciente</a:t>
            </a:r>
          </a:p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</a:endParaRPr>
          </a:p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Participa da equipe multiprofissional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27E2C28-F547-5B4F-93DF-AB63CD7FA5AB}"/>
              </a:ext>
            </a:extLst>
          </p:cNvPr>
          <p:cNvCxnSpPr/>
          <p:nvPr/>
        </p:nvCxnSpPr>
        <p:spPr>
          <a:xfrm>
            <a:off x="6734751" y="-686978"/>
            <a:ext cx="2409249" cy="5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 build="p"/>
      <p:bldP spid="8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762DBAF-1165-C847-B963-D073E206C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76866"/>
            <a:ext cx="4642105" cy="278113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339F5D-70A7-EA41-9866-BD5453854ED8}"/>
              </a:ext>
            </a:extLst>
          </p:cNvPr>
          <p:cNvSpPr txBox="1"/>
          <p:nvPr/>
        </p:nvSpPr>
        <p:spPr>
          <a:xfrm>
            <a:off x="381001" y="247484"/>
            <a:ext cx="2900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</a:rPr>
              <a:t>Conclusões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053595D-2F40-7A4E-B6CA-E1F606E21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69"/>
          <a:stretch/>
        </p:blipFill>
        <p:spPr>
          <a:xfrm rot="8176746">
            <a:off x="7132136" y="-3887445"/>
            <a:ext cx="2141454" cy="806465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56320E9-BFB4-FD4B-8B15-6D4DEFBE595D}"/>
              </a:ext>
            </a:extLst>
          </p:cNvPr>
          <p:cNvSpPr/>
          <p:nvPr/>
        </p:nvSpPr>
        <p:spPr>
          <a:xfrm>
            <a:off x="-1" y="871539"/>
            <a:ext cx="4308475" cy="83831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B548CD-1CBF-6647-8DEE-149F3E670F2D}"/>
              </a:ext>
            </a:extLst>
          </p:cNvPr>
          <p:cNvSpPr txBox="1"/>
          <p:nvPr/>
        </p:nvSpPr>
        <p:spPr>
          <a:xfrm>
            <a:off x="381001" y="1202174"/>
            <a:ext cx="80144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100" dirty="0"/>
              <a:t>A realização de POCT pelo farmacêutico em farmácias é parte de algo maior, e não é uma novidade. O Brasil está atrasado nesse ponto em relação ao restante do mundo.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100" dirty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100" dirty="0"/>
              <a:t>Há extensa literatura científica mostrando resultados favoráveis do POCT em farmácias, incluindo qualidade analítica, para fins de rastreamento em saúde e acompanhamento do tratamento.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100" dirty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100" dirty="0"/>
              <a:t>No Brasil, farmacêuticos já realizam uma série de serviços de saúde nas farmácias, mas encontram dificuldades em relação à liberação desses serviços. Mais padronização na fiscalização ajudaria.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100" dirty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100" dirty="0"/>
              <a:t>Testes rápidos feitos com qualidade podem proporcionar acesso melhor e mais rápido a cuidados com a saúde. Devemos aproveitar a imensa capacidade instalada das farmácias e profissionais farmacêuticos.</a:t>
            </a:r>
          </a:p>
        </p:txBody>
      </p:sp>
    </p:spTree>
    <p:extLst>
      <p:ext uri="{BB962C8B-B14F-4D97-AF65-F5344CB8AC3E}">
        <p14:creationId xmlns:p14="http://schemas.microsoft.com/office/powerpoint/2010/main" val="5080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llarphotoclub_81901923.jpg">
            <a:extLst>
              <a:ext uri="{FF2B5EF4-FFF2-40B4-BE49-F238E27FC236}">
                <a16:creationId xmlns:a16="http://schemas.microsoft.com/office/drawing/2014/main" id="{05FE8D4B-EBFC-354C-88F9-9B77E564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076" t="1" r="15302" b="1"/>
          <a:stretch/>
        </p:blipFill>
        <p:spPr>
          <a:xfrm flipH="1">
            <a:off x="0" y="0"/>
            <a:ext cx="9152000" cy="6858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D6937D-6998-9C4E-A34A-4AFE138DB7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00" y="0"/>
            <a:ext cx="9144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C3C2FC-BE01-1843-A26F-8E07A71C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" r="-1558"/>
          <a:stretch/>
        </p:blipFill>
        <p:spPr>
          <a:xfrm>
            <a:off x="-2554" y="1"/>
            <a:ext cx="9294471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C0EBC67-0B39-A445-866F-957D809470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000" y="0"/>
            <a:ext cx="8341112" cy="68579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B045A0-573E-B941-A7F4-3EFF050A890E}"/>
              </a:ext>
            </a:extLst>
          </p:cNvPr>
          <p:cNvSpPr txBox="1"/>
          <p:nvPr/>
        </p:nvSpPr>
        <p:spPr>
          <a:xfrm>
            <a:off x="3034983" y="1073858"/>
            <a:ext cx="57708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Uso dos dispositivos </a:t>
            </a:r>
            <a:b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Point-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of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-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Care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pt-BR" sz="4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Testing</a:t>
            </a: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b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Avenir Next" panose="020B0503020202020204" pitchFamily="34" charset="0"/>
              </a:rPr>
              <a:t>em Farmácias</a:t>
            </a:r>
          </a:p>
          <a:p>
            <a:pPr algn="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9ED074-7BC3-004F-BA0C-C726F94B2656}"/>
              </a:ext>
            </a:extLst>
          </p:cNvPr>
          <p:cNvSpPr txBox="1"/>
          <p:nvPr/>
        </p:nvSpPr>
        <p:spPr>
          <a:xfrm>
            <a:off x="5306131" y="3134715"/>
            <a:ext cx="341242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CASSYANO CORRER</a:t>
            </a:r>
            <a:b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pt-BR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BPharm</a:t>
            </a:r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pt-BR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MSc</a:t>
            </a:r>
            <a:r>
              <a:rPr lang="pt-BR" b="1" dirty="0">
                <a:solidFill>
                  <a:schemeClr val="bg1"/>
                </a:solidFill>
                <a:latin typeface="Avenir Book" panose="02000503020000020003" pitchFamily="2" charset="0"/>
              </a:rPr>
              <a:t>, PhD</a:t>
            </a:r>
          </a:p>
          <a:p>
            <a:pPr algn="r"/>
            <a:r>
              <a:rPr lang="pt-BR" dirty="0" err="1">
                <a:solidFill>
                  <a:schemeClr val="bg1"/>
                </a:solidFill>
                <a:latin typeface="Avenir Book" panose="02000503020000020003" pitchFamily="2" charset="0"/>
              </a:rPr>
              <a:t>cassyano.correr@gmail.com</a:t>
            </a:r>
            <a:endParaRPr lang="pt-BR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CE0765-8E52-EC40-8216-71BF8BD73C95}"/>
              </a:ext>
            </a:extLst>
          </p:cNvPr>
          <p:cNvSpPr/>
          <p:nvPr/>
        </p:nvSpPr>
        <p:spPr>
          <a:xfrm>
            <a:off x="1524238" y="1133061"/>
            <a:ext cx="496956" cy="496956"/>
          </a:xfrm>
          <a:prstGeom prst="ellipse">
            <a:avLst/>
          </a:prstGeom>
          <a:noFill/>
          <a:ln>
            <a:solidFill>
              <a:srgbClr val="ECB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27072F-11E4-C448-B88D-E87B248EA378}"/>
              </a:ext>
            </a:extLst>
          </p:cNvPr>
          <p:cNvSpPr/>
          <p:nvPr/>
        </p:nvSpPr>
        <p:spPr>
          <a:xfrm>
            <a:off x="1600200" y="1222513"/>
            <a:ext cx="337930" cy="3379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11">
            <a:extLst>
              <a:ext uri="{FF2B5EF4-FFF2-40B4-BE49-F238E27FC236}">
                <a16:creationId xmlns:a16="http://schemas.microsoft.com/office/drawing/2014/main" id="{5C1620F3-FD87-FA43-85A8-33B3743F8117}"/>
              </a:ext>
            </a:extLst>
          </p:cNvPr>
          <p:cNvSpPr/>
          <p:nvPr/>
        </p:nvSpPr>
        <p:spPr>
          <a:xfrm rot="5400000">
            <a:off x="6158831" y="3230619"/>
            <a:ext cx="223630" cy="17313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FAEA84B-8238-E448-ADC3-E7A9C2E829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719" y="5100329"/>
            <a:ext cx="3055175" cy="10185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5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424B6C-2F0D-D443-85CB-F006E5CB6B69}"/>
              </a:ext>
            </a:extLst>
          </p:cNvPr>
          <p:cNvSpPr/>
          <p:nvPr/>
        </p:nvSpPr>
        <p:spPr>
          <a:xfrm>
            <a:off x="0" y="0"/>
            <a:ext cx="4305106" cy="6858000"/>
          </a:xfrm>
          <a:prstGeom prst="rect">
            <a:avLst/>
          </a:prstGeom>
          <a:solidFill>
            <a:srgbClr val="F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F57FF0A-3262-0244-8AF8-DA749841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0" y="839039"/>
            <a:ext cx="3551627" cy="55811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30E95E3-00D9-944D-8771-AF10AB2A3415}"/>
              </a:ext>
            </a:extLst>
          </p:cNvPr>
          <p:cNvSpPr txBox="1"/>
          <p:nvPr/>
        </p:nvSpPr>
        <p:spPr>
          <a:xfrm>
            <a:off x="4940495" y="1793146"/>
            <a:ext cx="37337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ECBA4B"/>
              </a:solidFill>
              <a:latin typeface="Avenir Medium" panose="02000503020000020003" pitchFamily="2" charset="0"/>
            </a:endParaRPr>
          </a:p>
          <a:p>
            <a:r>
              <a:rPr lang="pt-BR" sz="2400" b="1" dirty="0">
                <a:solidFill>
                  <a:srgbClr val="ECBA4B"/>
                </a:solidFill>
                <a:latin typeface="Avenir Medium" panose="02000503020000020003" pitchFamily="2" charset="0"/>
              </a:rPr>
              <a:t>Em 1993:</a:t>
            </a:r>
          </a:p>
          <a:p>
            <a:endParaRPr lang="pt-BR" sz="2400" dirty="0">
              <a:latin typeface="Avenir Light" panose="020B0402020203020204" pitchFamily="34" charset="77"/>
            </a:endParaRP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A 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Organização Mundial da Saúde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se posicionava, afirmando que o papel do farmacêutico no sistema de saúde é a prestação de cuidados de saúde ao paciente. </a:t>
            </a: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</a:b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</a:rPr>
              <a:t>Não a entrega de caixinhas.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9F2062-0353-F145-83DB-AFF8B289E216}"/>
              </a:ext>
            </a:extLst>
          </p:cNvPr>
          <p:cNvSpPr txBox="1"/>
          <p:nvPr/>
        </p:nvSpPr>
        <p:spPr>
          <a:xfrm>
            <a:off x="4838896" y="778079"/>
            <a:ext cx="408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ESSE MOVIMENTO NÃO COMEÇOU ONTEM...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80CD73A-CC95-574B-84A4-31138A6FA55D}"/>
              </a:ext>
            </a:extLst>
          </p:cNvPr>
          <p:cNvSpPr/>
          <p:nvPr/>
        </p:nvSpPr>
        <p:spPr>
          <a:xfrm>
            <a:off x="4940495" y="1732186"/>
            <a:ext cx="8617226" cy="45719"/>
          </a:xfrm>
          <a:prstGeom prst="rect">
            <a:avLst/>
          </a:prstGeom>
          <a:solidFill>
            <a:srgbClr val="ECBA4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7" t="20253" r="13837" b="10965"/>
          <a:stretch/>
        </p:blipFill>
        <p:spPr>
          <a:xfrm>
            <a:off x="762432" y="1576293"/>
            <a:ext cx="7619134" cy="478917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64204" y="6566240"/>
            <a:ext cx="69797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050" dirty="0"/>
              <a:t>International Pharmaceutical Federation. (2017). </a:t>
            </a:r>
            <a:r>
              <a:rPr lang="en" sz="1050" i="1" dirty="0"/>
              <a:t>Pharmacy at a glance 2015-2017</a:t>
            </a:r>
            <a:r>
              <a:rPr lang="en" sz="1050" dirty="0"/>
              <a:t>. </a:t>
            </a:r>
            <a:r>
              <a:rPr lang="en" sz="1050" i="1" dirty="0"/>
              <a:t>FIP</a:t>
            </a:r>
            <a:r>
              <a:rPr lang="en" sz="1050" dirty="0"/>
              <a:t> (Vol. 1). The Hague, The Netherlands.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9E5D71-E15A-2440-B01C-75EA6985C955}"/>
              </a:ext>
            </a:extLst>
          </p:cNvPr>
          <p:cNvSpPr txBox="1"/>
          <p:nvPr/>
        </p:nvSpPr>
        <p:spPr>
          <a:xfrm>
            <a:off x="253279" y="175188"/>
            <a:ext cx="8637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" panose="020F0502020204030204" pitchFamily="34" charset="0"/>
              </a:rPr>
              <a:t>No mundo todo, 25 anos depois.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Open Sans" panose="020B0606030504020204" pitchFamily="34" charset="0"/>
                <a:cs typeface="Calibri" panose="020F0502020204030204" pitchFamily="34" charset="0"/>
              </a:rPr>
              <a:t>Levantamento mundial recente feito pela FIP mostra uma ampla gama de serviços farmacêuticos ofertados em diversos países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F730D66B-80F6-5045-AF88-361C7A287EFD}"/>
              </a:ext>
            </a:extLst>
          </p:cNvPr>
          <p:cNvSpPr/>
          <p:nvPr/>
        </p:nvSpPr>
        <p:spPr>
          <a:xfrm>
            <a:off x="6858000" y="1576293"/>
            <a:ext cx="1694329" cy="1960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9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3836</Words>
  <Application>Microsoft Office PowerPoint</Application>
  <PresentationFormat>Apresentação na tela (4:3)</PresentationFormat>
  <Paragraphs>621</Paragraphs>
  <Slides>71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86" baseType="lpstr">
      <vt:lpstr>Abadi</vt:lpstr>
      <vt:lpstr>Arial</vt:lpstr>
      <vt:lpstr>Avenir Black</vt:lpstr>
      <vt:lpstr>Avenir Book</vt:lpstr>
      <vt:lpstr>Avenir Light</vt:lpstr>
      <vt:lpstr>Avenir Light Oblique</vt:lpstr>
      <vt:lpstr>Avenir Medium</vt:lpstr>
      <vt:lpstr>Avenir Next</vt:lpstr>
      <vt:lpstr>Avenir Next Medium</vt:lpstr>
      <vt:lpstr>Calibri</vt:lpstr>
      <vt:lpstr>Calibri Light</vt:lpstr>
      <vt:lpstr>Helvetica Neue</vt:lpstr>
      <vt:lpstr>Open Sans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uso do POCT em farmácias é desejável sob duas condições</vt:lpstr>
      <vt:lpstr>Apresentação do PowerPoint</vt:lpstr>
      <vt:lpstr>Apresentação do PowerPoint</vt:lpstr>
      <vt:lpstr>Apresentação do PowerPoint</vt:lpstr>
      <vt:lpstr>EXEMPLOS DE PAÍSES COM POCT EM FARMÁCIAS</vt:lpstr>
      <vt:lpstr>Apresentação do PowerPoint</vt:lpstr>
      <vt:lpstr>EXEMPLOS DE PAÍSES COM POCT EM FARMÁCIAS</vt:lpstr>
      <vt:lpstr>Apresentação do PowerPoint</vt:lpstr>
      <vt:lpstr>Apresentação do PowerPoint</vt:lpstr>
      <vt:lpstr>EXEMPLOS DE PAÍSES COM POCT EM FARMÁCIAS</vt:lpstr>
      <vt:lpstr>Apresentação do PowerPoint</vt:lpstr>
      <vt:lpstr>Apresentação do PowerPoint</vt:lpstr>
      <vt:lpstr>Apresentação do PowerPoint</vt:lpstr>
      <vt:lpstr>EXEMPLOS DE PAÍSES COM POCT EM FARMÁCIAS</vt:lpstr>
      <vt:lpstr>Apresentação do PowerPoint</vt:lpstr>
      <vt:lpstr>EXEMPLOS DE PAÍSES COM POCT EM FARMÁCIAS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EXEMPLOS DE PAÍSES COM POCT EM FARMÁCIAS</vt:lpstr>
      <vt:lpstr>Apresentação do PowerPoint</vt:lpstr>
      <vt:lpstr>Apresentação do PowerPoint</vt:lpstr>
      <vt:lpstr>EXEMPLOS DE PAÍSES COM POCT EM FARMÁCIAS</vt:lpstr>
      <vt:lpstr>Apresentação do PowerPoint</vt:lpstr>
      <vt:lpstr>EXEMPLOS DE PAÍSES COM POCT EM FARMÁCIAS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Graziela Sponchiado</dc:creator>
  <cp:lastModifiedBy>Andre Oliveira Rezende de Souza</cp:lastModifiedBy>
  <cp:revision>204</cp:revision>
  <dcterms:created xsi:type="dcterms:W3CDTF">2019-07-09T22:41:48Z</dcterms:created>
  <dcterms:modified xsi:type="dcterms:W3CDTF">2019-07-24T14:34:01Z</dcterms:modified>
</cp:coreProperties>
</file>