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47"/>
  </p:notesMasterIdLst>
  <p:sldIdLst>
    <p:sldId id="256" r:id="rId3"/>
    <p:sldId id="299" r:id="rId4"/>
    <p:sldId id="264" r:id="rId5"/>
    <p:sldId id="300" r:id="rId6"/>
    <p:sldId id="266" r:id="rId7"/>
    <p:sldId id="302" r:id="rId8"/>
    <p:sldId id="309" r:id="rId9"/>
    <p:sldId id="301" r:id="rId10"/>
    <p:sldId id="303" r:id="rId11"/>
    <p:sldId id="304" r:id="rId12"/>
    <p:sldId id="305" r:id="rId13"/>
    <p:sldId id="306" r:id="rId14"/>
    <p:sldId id="310" r:id="rId15"/>
    <p:sldId id="311" r:id="rId16"/>
    <p:sldId id="275" r:id="rId17"/>
    <p:sldId id="276" r:id="rId18"/>
    <p:sldId id="308" r:id="rId19"/>
    <p:sldId id="277" r:id="rId20"/>
    <p:sldId id="279" r:id="rId21"/>
    <p:sldId id="307" r:id="rId22"/>
    <p:sldId id="281" r:id="rId23"/>
    <p:sldId id="282" r:id="rId24"/>
    <p:sldId id="283" r:id="rId25"/>
    <p:sldId id="284" r:id="rId26"/>
    <p:sldId id="285" r:id="rId27"/>
    <p:sldId id="286" r:id="rId28"/>
    <p:sldId id="312" r:id="rId29"/>
    <p:sldId id="289" r:id="rId30"/>
    <p:sldId id="290" r:id="rId31"/>
    <p:sldId id="291" r:id="rId32"/>
    <p:sldId id="292" r:id="rId33"/>
    <p:sldId id="293" r:id="rId34"/>
    <p:sldId id="294" r:id="rId35"/>
    <p:sldId id="313" r:id="rId36"/>
    <p:sldId id="295" r:id="rId37"/>
    <p:sldId id="315" r:id="rId38"/>
    <p:sldId id="316" r:id="rId39"/>
    <p:sldId id="314" r:id="rId40"/>
    <p:sldId id="319" r:id="rId41"/>
    <p:sldId id="318" r:id="rId42"/>
    <p:sldId id="320" r:id="rId43"/>
    <p:sldId id="317" r:id="rId44"/>
    <p:sldId id="321" r:id="rId45"/>
    <p:sldId id="259" r:id="rId46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707" autoAdjust="0"/>
  </p:normalViewPr>
  <p:slideViewPr>
    <p:cSldViewPr snapToGrid="0">
      <p:cViewPr varScale="1">
        <p:scale>
          <a:sx n="85" d="100"/>
          <a:sy n="85" d="100"/>
        </p:scale>
        <p:origin x="7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ao\Documents\UNB\Artigo%201%20AVALIACAO%20DE%20RISCO\Grafico%20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412245522855299E-2"/>
          <c:y val="1.6033572027350528E-2"/>
          <c:w val="0.7473783777111187"/>
          <c:h val="0.97838623991273477"/>
        </c:manualLayout>
      </c:layout>
      <c:pieChart>
        <c:varyColors val="1"/>
        <c:ser>
          <c:idx val="0"/>
          <c:order val="0"/>
          <c:spPr>
            <a:solidFill>
              <a:srgbClr val="00B050"/>
            </a:solidFill>
          </c:spPr>
          <c:explosion val="26"/>
          <c:dPt>
            <c:idx val="0"/>
            <c:bubble3D val="0"/>
            <c:explosion val="12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F6E0-4422-9F2F-731C64A4677C}"/>
              </c:ext>
            </c:extLst>
          </c:dPt>
          <c:dPt>
            <c:idx val="1"/>
            <c:bubble3D val="0"/>
            <c:explosion val="13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F6E0-4422-9F2F-731C64A4677C}"/>
              </c:ext>
            </c:extLst>
          </c:dPt>
          <c:dPt>
            <c:idx val="2"/>
            <c:bubble3D val="0"/>
            <c:explosion val="4"/>
            <c:spPr>
              <a:solidFill>
                <a:srgbClr val="00863D"/>
              </a:solidFill>
            </c:spPr>
            <c:extLst>
              <c:ext xmlns:c16="http://schemas.microsoft.com/office/drawing/2014/chart" uri="{C3380CC4-5D6E-409C-BE32-E72D297353CC}">
                <c16:uniqueId val="{00000005-F6E0-4422-9F2F-731C64A4677C}"/>
              </c:ext>
            </c:extLst>
          </c:dPt>
          <c:dPt>
            <c:idx val="3"/>
            <c:bubble3D val="0"/>
            <c:explosion val="13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F6E0-4422-9F2F-731C64A4677C}"/>
              </c:ext>
            </c:extLst>
          </c:dPt>
          <c:dLbls>
            <c:dLbl>
              <c:idx val="0"/>
              <c:layout>
                <c:manualLayout>
                  <c:x val="-1.0328521434820709E-2"/>
                  <c:y val="4.0594925634295734E-3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/>
                      <a:t>1</a:t>
                    </a:r>
                    <a:r>
                      <a:rPr lang="en-US"/>
                      <a:t>7%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E0-4422-9F2F-731C64A4677C}"/>
                </c:ext>
              </c:extLst>
            </c:dLbl>
            <c:dLbl>
              <c:idx val="1"/>
              <c:layout>
                <c:manualLayout>
                  <c:x val="-2.5822178477690468E-2"/>
                  <c:y val="6.9433508311461209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/>
                      <a:t>2</a:t>
                    </a:r>
                    <a:r>
                      <a:rPr lang="en-US" b="1"/>
                      <a:t>4,6%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E0-4422-9F2F-731C64A4677C}"/>
                </c:ext>
              </c:extLst>
            </c:dLbl>
            <c:dLbl>
              <c:idx val="2"/>
              <c:layout>
                <c:manualLayout>
                  <c:x val="9.4422244094488225E-2"/>
                  <c:y val="8.4381014873140481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/>
                      <a:t>4</a:t>
                    </a:r>
                    <a:r>
                      <a:rPr lang="en-US" b="1"/>
                      <a:t>9,7%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E0-4422-9F2F-731C64A4677C}"/>
                </c:ext>
              </c:extLst>
            </c:dLbl>
            <c:dLbl>
              <c:idx val="3"/>
              <c:layout>
                <c:manualLayout>
                  <c:x val="3.3905402449693894E-2"/>
                  <c:y val="-3.3172936716243978E-4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/>
                      <a:t>8</a:t>
                    </a:r>
                    <a:r>
                      <a:rPr lang="en-US" b="1"/>
                      <a:t>,7%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E0-4422-9F2F-731C64A467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'C:\Users\Joao\Documents\UNB\Artigo 1 AVALIACAO DE RISCO\[Modelo de Avaliação de Risco DETALHADO pen.xlsx]Plan1'!$V$32:$V$35</c:f>
              <c:strCache>
                <c:ptCount val="4"/>
                <c:pt idx="0">
                  <c:v>Doador</c:v>
                </c:pt>
                <c:pt idx="1">
                  <c:v>Receptor</c:v>
                </c:pt>
                <c:pt idx="2">
                  <c:v>Produto</c:v>
                </c:pt>
                <c:pt idx="3">
                  <c:v>Trabalhador</c:v>
                </c:pt>
              </c:strCache>
            </c:strRef>
          </c:cat>
          <c:val>
            <c:numRef>
              <c:f>'C:\Users\Joao\Documents\UNB\Artigo 1 AVALIACAO DE RISCO\[Modelo de Avaliação de Risco DETALHADO pen.xlsx]Plan1'!$W$32:$W$35</c:f>
              <c:numCache>
                <c:formatCode>General</c:formatCode>
                <c:ptCount val="4"/>
                <c:pt idx="0">
                  <c:v>0.17</c:v>
                </c:pt>
                <c:pt idx="1">
                  <c:v>0.24600000000000041</c:v>
                </c:pt>
                <c:pt idx="2">
                  <c:v>0.49700000000000083</c:v>
                </c:pt>
                <c:pt idx="3">
                  <c:v>8.7000000000000022E-2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E0-4422-9F2F-731C64A46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1047939117875789"/>
          <c:y val="5.44012786458071E-2"/>
          <c:w val="0.18952060882124241"/>
          <c:h val="0.36482385795517774"/>
        </c:manualLayout>
      </c:layout>
      <c:overlay val="0"/>
    </c:legend>
    <c:plotVisOnly val="1"/>
    <c:dispBlanksAs val="zero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F69A6-4E46-4CED-AC43-FEF6E4879CD0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1697BE-9ABD-4575-9669-D3470FF3B9BF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ARCABOUÇO LEGAL</a:t>
          </a:r>
        </a:p>
      </dgm:t>
    </dgm:pt>
    <dgm:pt modelId="{257C59C6-748A-4994-B9DA-357B4326D2A9}" type="parTrans" cxnId="{F35F59EC-7D09-4285-AF1E-7F4138CAF8EE}">
      <dgm:prSet/>
      <dgm:spPr/>
      <dgm:t>
        <a:bodyPr/>
        <a:lstStyle/>
        <a:p>
          <a:endParaRPr lang="pt-BR"/>
        </a:p>
      </dgm:t>
    </dgm:pt>
    <dgm:pt modelId="{601E2F0F-31CA-46E0-8023-09DF8377D012}" type="sibTrans" cxnId="{F35F59EC-7D09-4285-AF1E-7F4138CAF8EE}">
      <dgm:prSet/>
      <dgm:spPr>
        <a:solidFill>
          <a:schemeClr val="bg1"/>
        </a:solidFill>
      </dgm:spPr>
      <dgm:t>
        <a:bodyPr/>
        <a:lstStyle/>
        <a:p>
          <a:endParaRPr lang="pt-BR"/>
        </a:p>
      </dgm:t>
    </dgm:pt>
    <dgm:pt modelId="{A368AECC-156D-4B5D-A2F8-0EA87249BDA3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AUTORIDADE REGULADORA</a:t>
          </a:r>
        </a:p>
      </dgm:t>
    </dgm:pt>
    <dgm:pt modelId="{684B6458-0A1E-4977-8686-62402A0C322A}" type="parTrans" cxnId="{8EE5DA22-A041-4149-BB87-D6DA63866CFC}">
      <dgm:prSet/>
      <dgm:spPr/>
      <dgm:t>
        <a:bodyPr/>
        <a:lstStyle/>
        <a:p>
          <a:endParaRPr lang="pt-BR"/>
        </a:p>
      </dgm:t>
    </dgm:pt>
    <dgm:pt modelId="{E5267652-CFE6-46C9-960E-71C5BD0A2920}" type="sibTrans" cxnId="{8EE5DA22-A041-4149-BB87-D6DA63866CFC}">
      <dgm:prSet/>
      <dgm:spPr>
        <a:solidFill>
          <a:schemeClr val="bg1"/>
        </a:solidFill>
      </dgm:spPr>
      <dgm:t>
        <a:bodyPr/>
        <a:lstStyle/>
        <a:p>
          <a:endParaRPr lang="pt-BR"/>
        </a:p>
      </dgm:t>
    </dgm:pt>
    <dgm:pt modelId="{33792B10-BC85-4F3F-BE39-FBF36139E6D3}">
      <dgm:prSet phldrT="[Texto]" custT="1"/>
      <dgm:spPr>
        <a:solidFill>
          <a:srgbClr val="C00000"/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SISTEMA NACIONAL DE SANGUE</a:t>
          </a:r>
        </a:p>
      </dgm:t>
    </dgm:pt>
    <dgm:pt modelId="{7E9EB48A-B428-4ED5-A47A-238F848B0B1D}" type="parTrans" cxnId="{7929B60B-0EC5-402E-94FA-99BE9CFD0E72}">
      <dgm:prSet/>
      <dgm:spPr/>
      <dgm:t>
        <a:bodyPr/>
        <a:lstStyle/>
        <a:p>
          <a:endParaRPr lang="pt-BR"/>
        </a:p>
      </dgm:t>
    </dgm:pt>
    <dgm:pt modelId="{934E6BFB-E3E6-4FCE-9B8E-ECB14FB4FEEE}" type="sibTrans" cxnId="{7929B60B-0EC5-402E-94FA-99BE9CFD0E72}">
      <dgm:prSet/>
      <dgm:spPr>
        <a:solidFill>
          <a:schemeClr val="bg1"/>
        </a:solidFill>
      </dgm:spPr>
      <dgm:t>
        <a:bodyPr/>
        <a:lstStyle/>
        <a:p>
          <a:endParaRPr lang="pt-BR"/>
        </a:p>
      </dgm:t>
    </dgm:pt>
    <dgm:pt modelId="{7FF7DF45-72E3-4C34-B2A6-5B8A1A9828B5}" type="pres">
      <dgm:prSet presAssocID="{430F69A6-4E46-4CED-AC43-FEF6E4879CD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A37D539-CEC0-49DD-B75B-66628FC4CB32}" type="pres">
      <dgm:prSet presAssocID="{CC1697BE-9ABD-4575-9669-D3470FF3B9BF}" presName="gear1" presStyleLbl="node1" presStyleIdx="0" presStyleCnt="3" custLinFactNeighborX="16683" custLinFactNeighborY="-9481">
        <dgm:presLayoutVars>
          <dgm:chMax val="1"/>
          <dgm:bulletEnabled val="1"/>
        </dgm:presLayoutVars>
      </dgm:prSet>
      <dgm:spPr/>
    </dgm:pt>
    <dgm:pt modelId="{2E91BF1B-270E-44CA-BD1F-46081104EAFB}" type="pres">
      <dgm:prSet presAssocID="{CC1697BE-9ABD-4575-9669-D3470FF3B9BF}" presName="gear1srcNode" presStyleLbl="node1" presStyleIdx="0" presStyleCnt="3"/>
      <dgm:spPr/>
    </dgm:pt>
    <dgm:pt modelId="{EAC3061C-1A87-408A-A69A-A716FAD7568B}" type="pres">
      <dgm:prSet presAssocID="{CC1697BE-9ABD-4575-9669-D3470FF3B9BF}" presName="gear1dstNode" presStyleLbl="node1" presStyleIdx="0" presStyleCnt="3"/>
      <dgm:spPr/>
    </dgm:pt>
    <dgm:pt modelId="{1F896AC0-C9A4-45CD-852A-B454F68B509D}" type="pres">
      <dgm:prSet presAssocID="{A368AECC-156D-4B5D-A2F8-0EA87249BDA3}" presName="gear2" presStyleLbl="node1" presStyleIdx="1" presStyleCnt="3" custScaleX="170843" custScaleY="147886" custLinFactNeighborX="-1372" custLinFactNeighborY="13902">
        <dgm:presLayoutVars>
          <dgm:chMax val="1"/>
          <dgm:bulletEnabled val="1"/>
        </dgm:presLayoutVars>
      </dgm:prSet>
      <dgm:spPr/>
    </dgm:pt>
    <dgm:pt modelId="{C55A0F20-A0DF-4EB9-9CA5-30F034B8CA0D}" type="pres">
      <dgm:prSet presAssocID="{A368AECC-156D-4B5D-A2F8-0EA87249BDA3}" presName="gear2srcNode" presStyleLbl="node1" presStyleIdx="1" presStyleCnt="3"/>
      <dgm:spPr/>
    </dgm:pt>
    <dgm:pt modelId="{E1EDDF93-1339-461E-98B7-5E9080D8B1C6}" type="pres">
      <dgm:prSet presAssocID="{A368AECC-156D-4B5D-A2F8-0EA87249BDA3}" presName="gear2dstNode" presStyleLbl="node1" presStyleIdx="1" presStyleCnt="3"/>
      <dgm:spPr/>
    </dgm:pt>
    <dgm:pt modelId="{AC80B00D-192A-4179-8C7E-A1D43C909200}" type="pres">
      <dgm:prSet presAssocID="{33792B10-BC85-4F3F-BE39-FBF36139E6D3}" presName="gear3" presStyleLbl="node1" presStyleIdx="2" presStyleCnt="3" custScaleX="153250" custScaleY="148683" custLinFactNeighborX="21736" custLinFactNeighborY="-572"/>
      <dgm:spPr/>
    </dgm:pt>
    <dgm:pt modelId="{908F8E6B-9084-43E3-AED7-25854DBDC440}" type="pres">
      <dgm:prSet presAssocID="{33792B10-BC85-4F3F-BE39-FBF36139E6D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FE012CC-CE3C-4A49-AA59-9A1B2E06232B}" type="pres">
      <dgm:prSet presAssocID="{33792B10-BC85-4F3F-BE39-FBF36139E6D3}" presName="gear3srcNode" presStyleLbl="node1" presStyleIdx="2" presStyleCnt="3"/>
      <dgm:spPr/>
    </dgm:pt>
    <dgm:pt modelId="{32520587-902B-4575-963A-C6CCE10B07B6}" type="pres">
      <dgm:prSet presAssocID="{33792B10-BC85-4F3F-BE39-FBF36139E6D3}" presName="gear3dstNode" presStyleLbl="node1" presStyleIdx="2" presStyleCnt="3"/>
      <dgm:spPr/>
    </dgm:pt>
    <dgm:pt modelId="{B4EF8546-5EB2-4D3A-AC3E-938991747197}" type="pres">
      <dgm:prSet presAssocID="{601E2F0F-31CA-46E0-8023-09DF8377D012}" presName="connector1" presStyleLbl="sibTrans2D1" presStyleIdx="0" presStyleCnt="3" custLinFactNeighborX="10611" custLinFactNeighborY="-4909"/>
      <dgm:spPr/>
    </dgm:pt>
    <dgm:pt modelId="{9383C07B-8EA0-41C0-A8B5-8FDDE8627FC8}" type="pres">
      <dgm:prSet presAssocID="{E5267652-CFE6-46C9-960E-71C5BD0A2920}" presName="connector2" presStyleLbl="sibTrans2D1" presStyleIdx="1" presStyleCnt="3" custLinFactNeighborX="-13403" custLinFactNeighborY="114"/>
      <dgm:spPr/>
    </dgm:pt>
    <dgm:pt modelId="{F4CE6C92-79BF-456E-9179-D7E591855C07}" type="pres">
      <dgm:prSet presAssocID="{934E6BFB-E3E6-4FCE-9B8E-ECB14FB4FEEE}" presName="connector3" presStyleLbl="sibTrans2D1" presStyleIdx="2" presStyleCnt="3" custAng="2062350" custScaleX="81395" custScaleY="103686"/>
      <dgm:spPr/>
    </dgm:pt>
  </dgm:ptLst>
  <dgm:cxnLst>
    <dgm:cxn modelId="{D42B181B-33C2-41B5-8E27-D43B9E47F5A9}" type="presOf" srcId="{430F69A6-4E46-4CED-AC43-FEF6E4879CD0}" destId="{7FF7DF45-72E3-4C34-B2A6-5B8A1A9828B5}" srcOrd="0" destOrd="0" presId="urn:microsoft.com/office/officeart/2005/8/layout/gear1"/>
    <dgm:cxn modelId="{7929B60B-0EC5-402E-94FA-99BE9CFD0E72}" srcId="{430F69A6-4E46-4CED-AC43-FEF6E4879CD0}" destId="{33792B10-BC85-4F3F-BE39-FBF36139E6D3}" srcOrd="2" destOrd="0" parTransId="{7E9EB48A-B428-4ED5-A47A-238F848B0B1D}" sibTransId="{934E6BFB-E3E6-4FCE-9B8E-ECB14FB4FEEE}"/>
    <dgm:cxn modelId="{39A22770-60F3-46B7-AA56-4CC1A3A2D4F3}" type="presOf" srcId="{CC1697BE-9ABD-4575-9669-D3470FF3B9BF}" destId="{EAC3061C-1A87-408A-A69A-A716FAD7568B}" srcOrd="2" destOrd="0" presId="urn:microsoft.com/office/officeart/2005/8/layout/gear1"/>
    <dgm:cxn modelId="{DD7FCC2F-8D60-457A-B8CD-C67ACDACB4B8}" type="presOf" srcId="{33792B10-BC85-4F3F-BE39-FBF36139E6D3}" destId="{908F8E6B-9084-43E3-AED7-25854DBDC440}" srcOrd="1" destOrd="0" presId="urn:microsoft.com/office/officeart/2005/8/layout/gear1"/>
    <dgm:cxn modelId="{C81F29EF-31F5-4FE8-A44E-252538E122C5}" type="presOf" srcId="{CC1697BE-9ABD-4575-9669-D3470FF3B9BF}" destId="{AA37D539-CEC0-49DD-B75B-66628FC4CB32}" srcOrd="0" destOrd="0" presId="urn:microsoft.com/office/officeart/2005/8/layout/gear1"/>
    <dgm:cxn modelId="{8EE5DA22-A041-4149-BB87-D6DA63866CFC}" srcId="{430F69A6-4E46-4CED-AC43-FEF6E4879CD0}" destId="{A368AECC-156D-4B5D-A2F8-0EA87249BDA3}" srcOrd="1" destOrd="0" parTransId="{684B6458-0A1E-4977-8686-62402A0C322A}" sibTransId="{E5267652-CFE6-46C9-960E-71C5BD0A2920}"/>
    <dgm:cxn modelId="{D7EF7623-9467-4DDE-953D-A164701A70C2}" type="presOf" srcId="{601E2F0F-31CA-46E0-8023-09DF8377D012}" destId="{B4EF8546-5EB2-4D3A-AC3E-938991747197}" srcOrd="0" destOrd="0" presId="urn:microsoft.com/office/officeart/2005/8/layout/gear1"/>
    <dgm:cxn modelId="{6B1EDCA9-0C92-4FDA-8F09-BF44516D945C}" type="presOf" srcId="{A368AECC-156D-4B5D-A2F8-0EA87249BDA3}" destId="{1F896AC0-C9A4-45CD-852A-B454F68B509D}" srcOrd="0" destOrd="0" presId="urn:microsoft.com/office/officeart/2005/8/layout/gear1"/>
    <dgm:cxn modelId="{62F9E76B-5CED-4093-9DFB-8ED2F1EE9AEC}" type="presOf" srcId="{934E6BFB-E3E6-4FCE-9B8E-ECB14FB4FEEE}" destId="{F4CE6C92-79BF-456E-9179-D7E591855C07}" srcOrd="0" destOrd="0" presId="urn:microsoft.com/office/officeart/2005/8/layout/gear1"/>
    <dgm:cxn modelId="{EAA89873-041A-490C-95A0-5247CDC53421}" type="presOf" srcId="{E5267652-CFE6-46C9-960E-71C5BD0A2920}" destId="{9383C07B-8EA0-41C0-A8B5-8FDDE8627FC8}" srcOrd="0" destOrd="0" presId="urn:microsoft.com/office/officeart/2005/8/layout/gear1"/>
    <dgm:cxn modelId="{0BBF3947-0381-4111-BB06-CB5A91C23073}" type="presOf" srcId="{33792B10-BC85-4F3F-BE39-FBF36139E6D3}" destId="{AC80B00D-192A-4179-8C7E-A1D43C909200}" srcOrd="0" destOrd="0" presId="urn:microsoft.com/office/officeart/2005/8/layout/gear1"/>
    <dgm:cxn modelId="{18F63EB8-4344-402A-AA50-530DF4F65071}" type="presOf" srcId="{33792B10-BC85-4F3F-BE39-FBF36139E6D3}" destId="{AFE012CC-CE3C-4A49-AA59-9A1B2E06232B}" srcOrd="2" destOrd="0" presId="urn:microsoft.com/office/officeart/2005/8/layout/gear1"/>
    <dgm:cxn modelId="{AE89E6B4-4046-47C2-8B1C-ABA770DBCB6C}" type="presOf" srcId="{CC1697BE-9ABD-4575-9669-D3470FF3B9BF}" destId="{2E91BF1B-270E-44CA-BD1F-46081104EAFB}" srcOrd="1" destOrd="0" presId="urn:microsoft.com/office/officeart/2005/8/layout/gear1"/>
    <dgm:cxn modelId="{B3616423-7305-4CD5-AB4F-5C95B3A1E95C}" type="presOf" srcId="{A368AECC-156D-4B5D-A2F8-0EA87249BDA3}" destId="{E1EDDF93-1339-461E-98B7-5E9080D8B1C6}" srcOrd="2" destOrd="0" presId="urn:microsoft.com/office/officeart/2005/8/layout/gear1"/>
    <dgm:cxn modelId="{3EED7322-92CB-4E4C-8409-593FA3E8560B}" type="presOf" srcId="{A368AECC-156D-4B5D-A2F8-0EA87249BDA3}" destId="{C55A0F20-A0DF-4EB9-9CA5-30F034B8CA0D}" srcOrd="1" destOrd="0" presId="urn:microsoft.com/office/officeart/2005/8/layout/gear1"/>
    <dgm:cxn modelId="{F35F59EC-7D09-4285-AF1E-7F4138CAF8EE}" srcId="{430F69A6-4E46-4CED-AC43-FEF6E4879CD0}" destId="{CC1697BE-9ABD-4575-9669-D3470FF3B9BF}" srcOrd="0" destOrd="0" parTransId="{257C59C6-748A-4994-B9DA-357B4326D2A9}" sibTransId="{601E2F0F-31CA-46E0-8023-09DF8377D012}"/>
    <dgm:cxn modelId="{E397CB70-B6B0-4653-A67D-43E76FCE9737}" type="presOf" srcId="{33792B10-BC85-4F3F-BE39-FBF36139E6D3}" destId="{32520587-902B-4575-963A-C6CCE10B07B6}" srcOrd="3" destOrd="0" presId="urn:microsoft.com/office/officeart/2005/8/layout/gear1"/>
    <dgm:cxn modelId="{973066D6-71C9-4C3C-BE5E-02819056C76C}" type="presParOf" srcId="{7FF7DF45-72E3-4C34-B2A6-5B8A1A9828B5}" destId="{AA37D539-CEC0-49DD-B75B-66628FC4CB32}" srcOrd="0" destOrd="0" presId="urn:microsoft.com/office/officeart/2005/8/layout/gear1"/>
    <dgm:cxn modelId="{452930AA-7C7C-4030-BC0E-00A0AE2313B3}" type="presParOf" srcId="{7FF7DF45-72E3-4C34-B2A6-5B8A1A9828B5}" destId="{2E91BF1B-270E-44CA-BD1F-46081104EAFB}" srcOrd="1" destOrd="0" presId="urn:microsoft.com/office/officeart/2005/8/layout/gear1"/>
    <dgm:cxn modelId="{41847DC7-1625-4F67-A4A0-8DEE09D259B1}" type="presParOf" srcId="{7FF7DF45-72E3-4C34-B2A6-5B8A1A9828B5}" destId="{EAC3061C-1A87-408A-A69A-A716FAD7568B}" srcOrd="2" destOrd="0" presId="urn:microsoft.com/office/officeart/2005/8/layout/gear1"/>
    <dgm:cxn modelId="{C6C28C41-8028-4103-9BAE-43BDB6E67F2B}" type="presParOf" srcId="{7FF7DF45-72E3-4C34-B2A6-5B8A1A9828B5}" destId="{1F896AC0-C9A4-45CD-852A-B454F68B509D}" srcOrd="3" destOrd="0" presId="urn:microsoft.com/office/officeart/2005/8/layout/gear1"/>
    <dgm:cxn modelId="{9F489595-682B-4D2A-AAD9-2656C1F810CE}" type="presParOf" srcId="{7FF7DF45-72E3-4C34-B2A6-5B8A1A9828B5}" destId="{C55A0F20-A0DF-4EB9-9CA5-30F034B8CA0D}" srcOrd="4" destOrd="0" presId="urn:microsoft.com/office/officeart/2005/8/layout/gear1"/>
    <dgm:cxn modelId="{193DE6F3-05BB-4456-A333-2A666AB063A0}" type="presParOf" srcId="{7FF7DF45-72E3-4C34-B2A6-5B8A1A9828B5}" destId="{E1EDDF93-1339-461E-98B7-5E9080D8B1C6}" srcOrd="5" destOrd="0" presId="urn:microsoft.com/office/officeart/2005/8/layout/gear1"/>
    <dgm:cxn modelId="{1EA8AC35-1DA6-4125-9FAA-75A0B5CA2057}" type="presParOf" srcId="{7FF7DF45-72E3-4C34-B2A6-5B8A1A9828B5}" destId="{AC80B00D-192A-4179-8C7E-A1D43C909200}" srcOrd="6" destOrd="0" presId="urn:microsoft.com/office/officeart/2005/8/layout/gear1"/>
    <dgm:cxn modelId="{647F4CC7-7C0E-420C-83AB-201BECFCBBAD}" type="presParOf" srcId="{7FF7DF45-72E3-4C34-B2A6-5B8A1A9828B5}" destId="{908F8E6B-9084-43E3-AED7-25854DBDC440}" srcOrd="7" destOrd="0" presId="urn:microsoft.com/office/officeart/2005/8/layout/gear1"/>
    <dgm:cxn modelId="{31FD409C-3A3F-43A2-BD3E-C0D6158FA4E5}" type="presParOf" srcId="{7FF7DF45-72E3-4C34-B2A6-5B8A1A9828B5}" destId="{AFE012CC-CE3C-4A49-AA59-9A1B2E06232B}" srcOrd="8" destOrd="0" presId="urn:microsoft.com/office/officeart/2005/8/layout/gear1"/>
    <dgm:cxn modelId="{9D042201-CCEA-4ECA-A778-F7DC4029EDF3}" type="presParOf" srcId="{7FF7DF45-72E3-4C34-B2A6-5B8A1A9828B5}" destId="{32520587-902B-4575-963A-C6CCE10B07B6}" srcOrd="9" destOrd="0" presId="urn:microsoft.com/office/officeart/2005/8/layout/gear1"/>
    <dgm:cxn modelId="{1C890ABF-5ED0-4B94-8564-68CDFFC7474C}" type="presParOf" srcId="{7FF7DF45-72E3-4C34-B2A6-5B8A1A9828B5}" destId="{B4EF8546-5EB2-4D3A-AC3E-938991747197}" srcOrd="10" destOrd="0" presId="urn:microsoft.com/office/officeart/2005/8/layout/gear1"/>
    <dgm:cxn modelId="{36DE854E-D3F8-41E6-A156-96C6653C5EA5}" type="presParOf" srcId="{7FF7DF45-72E3-4C34-B2A6-5B8A1A9828B5}" destId="{9383C07B-8EA0-41C0-A8B5-8FDDE8627FC8}" srcOrd="11" destOrd="0" presId="urn:microsoft.com/office/officeart/2005/8/layout/gear1"/>
    <dgm:cxn modelId="{50863080-AEBC-4318-BDC2-1288D97A3167}" type="presParOf" srcId="{7FF7DF45-72E3-4C34-B2A6-5B8A1A9828B5}" destId="{F4CE6C92-79BF-456E-9179-D7E591855C0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2E98B5-6E9F-435C-B991-B753CB79B83E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4812DB7-9C55-43EE-B016-8A749E49FB33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3200" b="1" dirty="0">
              <a:solidFill>
                <a:schemeClr val="tx1"/>
              </a:solidFill>
            </a:rPr>
            <a:t>ANVISA</a:t>
          </a:r>
        </a:p>
      </dgm:t>
    </dgm:pt>
    <dgm:pt modelId="{A62A1CC5-C221-4408-BF60-E706102BDAFB}" type="parTrans" cxnId="{96430798-547A-4CA9-9F36-FEF42D91CDBC}">
      <dgm:prSet/>
      <dgm:spPr/>
      <dgm:t>
        <a:bodyPr/>
        <a:lstStyle/>
        <a:p>
          <a:endParaRPr lang="pt-BR"/>
        </a:p>
      </dgm:t>
    </dgm:pt>
    <dgm:pt modelId="{8C01B03C-7150-4DAA-86E1-4A83137F0B6D}" type="sibTrans" cxnId="{96430798-547A-4CA9-9F36-FEF42D91CDBC}">
      <dgm:prSet/>
      <dgm:spPr/>
      <dgm:t>
        <a:bodyPr/>
        <a:lstStyle/>
        <a:p>
          <a:endParaRPr lang="pt-BR"/>
        </a:p>
      </dgm:t>
    </dgm:pt>
    <dgm:pt modelId="{B136B860-AA96-4191-A984-7F1B3627B421}">
      <dgm:prSet phldrT="[Texto]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pPr marL="228600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1100" dirty="0"/>
        </a:p>
      </dgm:t>
    </dgm:pt>
    <dgm:pt modelId="{DCAB539C-C89E-45AC-BA81-0D76CCE26094}" type="parTrans" cxnId="{9303D619-4FA5-4641-B996-FD1D8C9D5836}">
      <dgm:prSet/>
      <dgm:spPr/>
      <dgm:t>
        <a:bodyPr/>
        <a:lstStyle/>
        <a:p>
          <a:endParaRPr lang="pt-BR"/>
        </a:p>
      </dgm:t>
    </dgm:pt>
    <dgm:pt modelId="{3BE8DD9F-45FE-4AC8-AF61-05C3DF08E46E}" type="sibTrans" cxnId="{9303D619-4FA5-4641-B996-FD1D8C9D5836}">
      <dgm:prSet/>
      <dgm:spPr/>
      <dgm:t>
        <a:bodyPr/>
        <a:lstStyle/>
        <a:p>
          <a:endParaRPr lang="pt-BR"/>
        </a:p>
      </dgm:t>
    </dgm:pt>
    <dgm:pt modelId="{EA888EC9-20FB-45E2-9859-B1173DB9E898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3600" b="1" dirty="0">
              <a:solidFill>
                <a:schemeClr val="tx1"/>
              </a:solidFill>
            </a:rPr>
            <a:t>Ministério da Saúde</a:t>
          </a:r>
        </a:p>
      </dgm:t>
    </dgm:pt>
    <dgm:pt modelId="{429D7E75-283B-4B32-AE03-8F073EA46FE3}" type="parTrans" cxnId="{169EEA9F-F099-485E-96E9-B187A54BC31B}">
      <dgm:prSet/>
      <dgm:spPr/>
      <dgm:t>
        <a:bodyPr/>
        <a:lstStyle/>
        <a:p>
          <a:endParaRPr lang="pt-BR"/>
        </a:p>
      </dgm:t>
    </dgm:pt>
    <dgm:pt modelId="{12C171EA-9B5D-4601-A8C2-2A362CDEE0EA}" type="sibTrans" cxnId="{169EEA9F-F099-485E-96E9-B187A54BC31B}">
      <dgm:prSet/>
      <dgm:spPr/>
      <dgm:t>
        <a:bodyPr/>
        <a:lstStyle/>
        <a:p>
          <a:endParaRPr lang="pt-BR"/>
        </a:p>
      </dgm:t>
    </dgm:pt>
    <dgm:pt modelId="{CC9F9839-B584-4D98-8C0D-974EBB13586D}">
      <dgm:prSet phldrT="[Texto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dirty="0"/>
            <a:t>Coordenação do Sistema  Nacional de Vigilância Sanitária (SNVS)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000" dirty="0"/>
        </a:p>
      </dgm:t>
    </dgm:pt>
    <dgm:pt modelId="{7B22EB6B-36A4-4AB9-8F68-BF1EBADA7157}" type="parTrans" cxnId="{9A2836B7-1B03-41AE-8CB4-58A6B79A880F}">
      <dgm:prSet/>
      <dgm:spPr/>
      <dgm:t>
        <a:bodyPr/>
        <a:lstStyle/>
        <a:p>
          <a:endParaRPr lang="pt-BR"/>
        </a:p>
      </dgm:t>
    </dgm:pt>
    <dgm:pt modelId="{4F02181F-F926-4638-9F81-07C239614ED9}" type="sibTrans" cxnId="{9A2836B7-1B03-41AE-8CB4-58A6B79A880F}">
      <dgm:prSet/>
      <dgm:spPr/>
      <dgm:t>
        <a:bodyPr/>
        <a:lstStyle/>
        <a:p>
          <a:endParaRPr lang="pt-BR"/>
        </a:p>
      </dgm:t>
    </dgm:pt>
    <dgm:pt modelId="{358C32BC-E944-4DB1-A6E4-84F24096D782}">
      <dgm:prSet phldrT="[Texto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dirty="0"/>
            <a:t>Política Nacional de Sangue (SINASAN)</a:t>
          </a:r>
        </a:p>
      </dgm:t>
    </dgm:pt>
    <dgm:pt modelId="{968017E5-5769-4C47-890A-56BAB76A2879}" type="parTrans" cxnId="{4BCB7913-1905-46EA-9BCB-5ABC11596434}">
      <dgm:prSet/>
      <dgm:spPr/>
      <dgm:t>
        <a:bodyPr/>
        <a:lstStyle/>
        <a:p>
          <a:endParaRPr lang="pt-BR"/>
        </a:p>
      </dgm:t>
    </dgm:pt>
    <dgm:pt modelId="{E4C88154-92FF-4692-B250-8F1DB8C63A43}" type="sibTrans" cxnId="{4BCB7913-1905-46EA-9BCB-5ABC11596434}">
      <dgm:prSet/>
      <dgm:spPr/>
      <dgm:t>
        <a:bodyPr/>
        <a:lstStyle/>
        <a:p>
          <a:endParaRPr lang="pt-BR"/>
        </a:p>
      </dgm:t>
    </dgm:pt>
    <dgm:pt modelId="{A89DAFC8-7EB9-49BE-95E0-42625BA3C0A7}">
      <dgm:prSet phldrT="[Texto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pPr marL="171450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1800" dirty="0"/>
        </a:p>
      </dgm:t>
    </dgm:pt>
    <dgm:pt modelId="{A45D88B6-274A-4D94-AB4C-143E912D0BCD}" type="parTrans" cxnId="{E7B5733A-40ED-4004-B7EB-BF4B61B836E8}">
      <dgm:prSet/>
      <dgm:spPr/>
      <dgm:t>
        <a:bodyPr/>
        <a:lstStyle/>
        <a:p>
          <a:endParaRPr lang="pt-BR"/>
        </a:p>
      </dgm:t>
    </dgm:pt>
    <dgm:pt modelId="{D0705E90-7A48-4F4D-9FF3-DE287B9EBA63}" type="sibTrans" cxnId="{E7B5733A-40ED-4004-B7EB-BF4B61B836E8}">
      <dgm:prSet/>
      <dgm:spPr/>
      <dgm:t>
        <a:bodyPr/>
        <a:lstStyle/>
        <a:p>
          <a:endParaRPr lang="pt-BR"/>
        </a:p>
      </dgm:t>
    </dgm:pt>
    <dgm:pt modelId="{2E8BD073-24D8-4B61-9BAC-6EF461235235}" type="pres">
      <dgm:prSet presAssocID="{AF2E98B5-6E9F-435C-B991-B753CB79B83E}" presName="Name0" presStyleCnt="0">
        <dgm:presLayoutVars>
          <dgm:dir/>
          <dgm:animLvl val="lvl"/>
          <dgm:resizeHandles/>
        </dgm:presLayoutVars>
      </dgm:prSet>
      <dgm:spPr/>
    </dgm:pt>
    <dgm:pt modelId="{7432A9D7-8D35-4F4E-9D05-C951D9B79AC9}" type="pres">
      <dgm:prSet presAssocID="{04812DB7-9C55-43EE-B016-8A749E49FB33}" presName="linNode" presStyleCnt="0"/>
      <dgm:spPr/>
    </dgm:pt>
    <dgm:pt modelId="{CF190F7E-10E7-4526-9FA7-21B1A3DB6391}" type="pres">
      <dgm:prSet presAssocID="{04812DB7-9C55-43EE-B016-8A749E49FB33}" presName="parentShp" presStyleLbl="node1" presStyleIdx="0" presStyleCnt="2" custScaleY="24010" custLinFactNeighborX="-1805" custLinFactNeighborY="48179">
        <dgm:presLayoutVars>
          <dgm:bulletEnabled val="1"/>
        </dgm:presLayoutVars>
      </dgm:prSet>
      <dgm:spPr/>
    </dgm:pt>
    <dgm:pt modelId="{A0AD8F35-C3B7-493E-8A45-EC24E2436FB7}" type="pres">
      <dgm:prSet presAssocID="{04812DB7-9C55-43EE-B016-8A749E49FB33}" presName="childShp" presStyleLbl="bgAccFollowNode1" presStyleIdx="0" presStyleCnt="2" custScaleX="94503" custScaleY="24552" custLinFactNeighborY="48515">
        <dgm:presLayoutVars>
          <dgm:bulletEnabled val="1"/>
        </dgm:presLayoutVars>
      </dgm:prSet>
      <dgm:spPr/>
    </dgm:pt>
    <dgm:pt modelId="{5FBB6A5C-5068-459F-A5B8-23E2533B9C1D}" type="pres">
      <dgm:prSet presAssocID="{8C01B03C-7150-4DAA-86E1-4A83137F0B6D}" presName="spacing" presStyleCnt="0"/>
      <dgm:spPr/>
    </dgm:pt>
    <dgm:pt modelId="{4CB77E60-3EA7-44C0-A793-2FC7E334D698}" type="pres">
      <dgm:prSet presAssocID="{EA888EC9-20FB-45E2-9859-B1173DB9E898}" presName="linNode" presStyleCnt="0"/>
      <dgm:spPr/>
    </dgm:pt>
    <dgm:pt modelId="{4221B7A2-B368-46FD-A7D8-9FDA581219E8}" type="pres">
      <dgm:prSet presAssocID="{EA888EC9-20FB-45E2-9859-B1173DB9E898}" presName="parentShp" presStyleLbl="node1" presStyleIdx="1" presStyleCnt="2" custScaleY="22154" custLinFactNeighborX="-1143" custLinFactNeighborY="-33713">
        <dgm:presLayoutVars>
          <dgm:bulletEnabled val="1"/>
        </dgm:presLayoutVars>
      </dgm:prSet>
      <dgm:spPr/>
    </dgm:pt>
    <dgm:pt modelId="{F745CC6A-81BD-4B42-B8D2-A3DA082C02AA}" type="pres">
      <dgm:prSet presAssocID="{EA888EC9-20FB-45E2-9859-B1173DB9E898}" presName="childShp" presStyleLbl="bgAccFollowNode1" presStyleIdx="1" presStyleCnt="2" custScaleX="97714" custScaleY="29623" custLinFactNeighborX="-441" custLinFactNeighborY="-32952">
        <dgm:presLayoutVars>
          <dgm:bulletEnabled val="1"/>
        </dgm:presLayoutVars>
      </dgm:prSet>
      <dgm:spPr/>
    </dgm:pt>
  </dgm:ptLst>
  <dgm:cxnLst>
    <dgm:cxn modelId="{C0C6EBF6-993F-4B4E-8F32-CA5C305A5BE2}" type="presOf" srcId="{AF2E98B5-6E9F-435C-B991-B753CB79B83E}" destId="{2E8BD073-24D8-4B61-9BAC-6EF461235235}" srcOrd="0" destOrd="0" presId="urn:microsoft.com/office/officeart/2005/8/layout/vList6"/>
    <dgm:cxn modelId="{96430798-547A-4CA9-9F36-FEF42D91CDBC}" srcId="{AF2E98B5-6E9F-435C-B991-B753CB79B83E}" destId="{04812DB7-9C55-43EE-B016-8A749E49FB33}" srcOrd="0" destOrd="0" parTransId="{A62A1CC5-C221-4408-BF60-E706102BDAFB}" sibTransId="{8C01B03C-7150-4DAA-86E1-4A83137F0B6D}"/>
    <dgm:cxn modelId="{F4FB8E21-D027-4F7D-AD6E-F02715983BC9}" type="presOf" srcId="{358C32BC-E944-4DB1-A6E4-84F24096D782}" destId="{F745CC6A-81BD-4B42-B8D2-A3DA082C02AA}" srcOrd="0" destOrd="1" presId="urn:microsoft.com/office/officeart/2005/8/layout/vList6"/>
    <dgm:cxn modelId="{4BCB7913-1905-46EA-9BCB-5ABC11596434}" srcId="{EA888EC9-20FB-45E2-9859-B1173DB9E898}" destId="{358C32BC-E944-4DB1-A6E4-84F24096D782}" srcOrd="1" destOrd="0" parTransId="{968017E5-5769-4C47-890A-56BAB76A2879}" sibTransId="{E4C88154-92FF-4692-B250-8F1DB8C63A43}"/>
    <dgm:cxn modelId="{E7B5733A-40ED-4004-B7EB-BF4B61B836E8}" srcId="{EA888EC9-20FB-45E2-9859-B1173DB9E898}" destId="{A89DAFC8-7EB9-49BE-95E0-42625BA3C0A7}" srcOrd="0" destOrd="0" parTransId="{A45D88B6-274A-4D94-AB4C-143E912D0BCD}" sibTransId="{D0705E90-7A48-4F4D-9FF3-DE287B9EBA63}"/>
    <dgm:cxn modelId="{169EEA9F-F099-485E-96E9-B187A54BC31B}" srcId="{AF2E98B5-6E9F-435C-B991-B753CB79B83E}" destId="{EA888EC9-20FB-45E2-9859-B1173DB9E898}" srcOrd="1" destOrd="0" parTransId="{429D7E75-283B-4B32-AE03-8F073EA46FE3}" sibTransId="{12C171EA-9B5D-4601-A8C2-2A362CDEE0EA}"/>
    <dgm:cxn modelId="{8B3479FF-9FD4-4EFD-AF32-1B4CE5AAA2E8}" type="presOf" srcId="{B136B860-AA96-4191-A984-7F1B3627B421}" destId="{A0AD8F35-C3B7-493E-8A45-EC24E2436FB7}" srcOrd="0" destOrd="0" presId="urn:microsoft.com/office/officeart/2005/8/layout/vList6"/>
    <dgm:cxn modelId="{9A2836B7-1B03-41AE-8CB4-58A6B79A880F}" srcId="{04812DB7-9C55-43EE-B016-8A749E49FB33}" destId="{CC9F9839-B584-4D98-8C0D-974EBB13586D}" srcOrd="1" destOrd="0" parTransId="{7B22EB6B-36A4-4AB9-8F68-BF1EBADA7157}" sibTransId="{4F02181F-F926-4638-9F81-07C239614ED9}"/>
    <dgm:cxn modelId="{99DDFD9D-EBBA-4185-B853-AFC85EB6D4E3}" type="presOf" srcId="{CC9F9839-B584-4D98-8C0D-974EBB13586D}" destId="{A0AD8F35-C3B7-493E-8A45-EC24E2436FB7}" srcOrd="0" destOrd="1" presId="urn:microsoft.com/office/officeart/2005/8/layout/vList6"/>
    <dgm:cxn modelId="{160A5A4D-0469-48F3-B8A2-B91CF861B630}" type="presOf" srcId="{A89DAFC8-7EB9-49BE-95E0-42625BA3C0A7}" destId="{F745CC6A-81BD-4B42-B8D2-A3DA082C02AA}" srcOrd="0" destOrd="0" presId="urn:microsoft.com/office/officeart/2005/8/layout/vList6"/>
    <dgm:cxn modelId="{9303D619-4FA5-4641-B996-FD1D8C9D5836}" srcId="{04812DB7-9C55-43EE-B016-8A749E49FB33}" destId="{B136B860-AA96-4191-A984-7F1B3627B421}" srcOrd="0" destOrd="0" parTransId="{DCAB539C-C89E-45AC-BA81-0D76CCE26094}" sibTransId="{3BE8DD9F-45FE-4AC8-AF61-05C3DF08E46E}"/>
    <dgm:cxn modelId="{6905BD35-1350-4376-951E-2C2614395D4C}" type="presOf" srcId="{04812DB7-9C55-43EE-B016-8A749E49FB33}" destId="{CF190F7E-10E7-4526-9FA7-21B1A3DB6391}" srcOrd="0" destOrd="0" presId="urn:microsoft.com/office/officeart/2005/8/layout/vList6"/>
    <dgm:cxn modelId="{32414F1F-F267-4D20-9A32-3AE88A1EFE65}" type="presOf" srcId="{EA888EC9-20FB-45E2-9859-B1173DB9E898}" destId="{4221B7A2-B368-46FD-A7D8-9FDA581219E8}" srcOrd="0" destOrd="0" presId="urn:microsoft.com/office/officeart/2005/8/layout/vList6"/>
    <dgm:cxn modelId="{3381CAD9-F49D-45A5-B9CB-A942F949BF16}" type="presParOf" srcId="{2E8BD073-24D8-4B61-9BAC-6EF461235235}" destId="{7432A9D7-8D35-4F4E-9D05-C951D9B79AC9}" srcOrd="0" destOrd="0" presId="urn:microsoft.com/office/officeart/2005/8/layout/vList6"/>
    <dgm:cxn modelId="{0EA6DEAE-6089-4FD8-A0C0-46D4ED7385FC}" type="presParOf" srcId="{7432A9D7-8D35-4F4E-9D05-C951D9B79AC9}" destId="{CF190F7E-10E7-4526-9FA7-21B1A3DB6391}" srcOrd="0" destOrd="0" presId="urn:microsoft.com/office/officeart/2005/8/layout/vList6"/>
    <dgm:cxn modelId="{F3E78797-B9A8-40FF-9930-C700E3304EC0}" type="presParOf" srcId="{7432A9D7-8D35-4F4E-9D05-C951D9B79AC9}" destId="{A0AD8F35-C3B7-493E-8A45-EC24E2436FB7}" srcOrd="1" destOrd="0" presId="urn:microsoft.com/office/officeart/2005/8/layout/vList6"/>
    <dgm:cxn modelId="{5FEE4559-B3D2-4191-BB43-1DB3928C4B90}" type="presParOf" srcId="{2E8BD073-24D8-4B61-9BAC-6EF461235235}" destId="{5FBB6A5C-5068-459F-A5B8-23E2533B9C1D}" srcOrd="1" destOrd="0" presId="urn:microsoft.com/office/officeart/2005/8/layout/vList6"/>
    <dgm:cxn modelId="{7430141E-D7A5-4A74-A1F2-18921525D7B6}" type="presParOf" srcId="{2E8BD073-24D8-4B61-9BAC-6EF461235235}" destId="{4CB77E60-3EA7-44C0-A793-2FC7E334D698}" srcOrd="2" destOrd="0" presId="urn:microsoft.com/office/officeart/2005/8/layout/vList6"/>
    <dgm:cxn modelId="{621BBE2F-E94B-41C3-8A7E-AC798F313DE1}" type="presParOf" srcId="{4CB77E60-3EA7-44C0-A793-2FC7E334D698}" destId="{4221B7A2-B368-46FD-A7D8-9FDA581219E8}" srcOrd="0" destOrd="0" presId="urn:microsoft.com/office/officeart/2005/8/layout/vList6"/>
    <dgm:cxn modelId="{EDF4A786-65FA-4819-833B-E624222E7526}" type="presParOf" srcId="{4CB77E60-3EA7-44C0-A793-2FC7E334D698}" destId="{F745CC6A-81BD-4B42-B8D2-A3DA082C02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ADB14D-168B-492A-8C7F-907C6FEB13DF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2E2E9A7-45D9-4AA3-BC60-CDDF73CC787E}">
      <dgm:prSet phldrT="[Texto]" custT="1"/>
      <dgm:spPr/>
      <dgm:t>
        <a:bodyPr/>
        <a:lstStyle/>
        <a:p>
          <a:r>
            <a:rPr lang="pt-BR" sz="2800" b="1" dirty="0"/>
            <a:t>Anvisa</a:t>
          </a:r>
        </a:p>
      </dgm:t>
    </dgm:pt>
    <dgm:pt modelId="{5E997323-0B58-4573-AE66-3A9EC880F8EF}" type="parTrans" cxnId="{3A8FBC55-B571-44DA-8FFD-2DB79C916C3A}">
      <dgm:prSet/>
      <dgm:spPr/>
      <dgm:t>
        <a:bodyPr/>
        <a:lstStyle/>
        <a:p>
          <a:endParaRPr lang="pt-BR"/>
        </a:p>
      </dgm:t>
    </dgm:pt>
    <dgm:pt modelId="{224E5AD2-50C2-4A0C-86B8-8E17C9FAA0A9}" type="sibTrans" cxnId="{3A8FBC55-B571-44DA-8FFD-2DB79C916C3A}">
      <dgm:prSet/>
      <dgm:spPr/>
      <dgm:t>
        <a:bodyPr/>
        <a:lstStyle/>
        <a:p>
          <a:endParaRPr lang="pt-BR"/>
        </a:p>
      </dgm:t>
    </dgm:pt>
    <dgm:pt modelId="{DF7C9560-35B1-4BD6-AC75-5157564DB969}">
      <dgm:prSet phldrT="[Texto]" custT="1"/>
      <dgm:spPr/>
      <dgm:t>
        <a:bodyPr/>
        <a:lstStyle/>
        <a:p>
          <a:r>
            <a:rPr lang="pt-BR" sz="2400" dirty="0"/>
            <a:t>SES/Visa</a:t>
          </a:r>
        </a:p>
      </dgm:t>
    </dgm:pt>
    <dgm:pt modelId="{6D9914E6-E9C3-4C17-82DD-6DCA3587BE5A}" type="parTrans" cxnId="{844ED158-A494-4316-B6FC-C6BD6295943B}">
      <dgm:prSet/>
      <dgm:spPr/>
      <dgm:t>
        <a:bodyPr/>
        <a:lstStyle/>
        <a:p>
          <a:endParaRPr lang="pt-BR"/>
        </a:p>
      </dgm:t>
    </dgm:pt>
    <dgm:pt modelId="{DD8C109F-7088-44C5-8640-CED506828747}" type="sibTrans" cxnId="{844ED158-A494-4316-B6FC-C6BD6295943B}">
      <dgm:prSet/>
      <dgm:spPr/>
      <dgm:t>
        <a:bodyPr/>
        <a:lstStyle/>
        <a:p>
          <a:endParaRPr lang="pt-BR"/>
        </a:p>
      </dgm:t>
    </dgm:pt>
    <dgm:pt modelId="{CE6FDCA6-DCBD-4F9A-9D7E-4F0AC2A622CA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dirty="0"/>
            <a:t>SMS/Visa</a:t>
          </a:r>
        </a:p>
      </dgm:t>
    </dgm:pt>
    <dgm:pt modelId="{A08F5F5C-302E-453D-A4B0-F011932175AB}" type="parTrans" cxnId="{CEF6A460-62E4-4FDF-ADEB-DBB80E8D9AD9}">
      <dgm:prSet/>
      <dgm:spPr/>
      <dgm:t>
        <a:bodyPr/>
        <a:lstStyle/>
        <a:p>
          <a:endParaRPr lang="pt-BR"/>
        </a:p>
      </dgm:t>
    </dgm:pt>
    <dgm:pt modelId="{49CC8ACB-FAA9-4190-8A50-C4AA0ADDAFF5}" type="sibTrans" cxnId="{CEF6A460-62E4-4FDF-ADEB-DBB80E8D9AD9}">
      <dgm:prSet/>
      <dgm:spPr/>
      <dgm:t>
        <a:bodyPr/>
        <a:lstStyle/>
        <a:p>
          <a:endParaRPr lang="pt-BR"/>
        </a:p>
      </dgm:t>
    </dgm:pt>
    <dgm:pt modelId="{5DE35C58-3B70-4165-8B77-ABF6986F2BDD}">
      <dgm:prSet phldrT="[Texto]" custT="1"/>
      <dgm:spPr/>
      <dgm:t>
        <a:bodyPr/>
        <a:lstStyle/>
        <a:p>
          <a:r>
            <a:rPr lang="pt-BR" sz="2000" b="1" dirty="0"/>
            <a:t>Vigilância Sanitária Federal</a:t>
          </a:r>
        </a:p>
      </dgm:t>
    </dgm:pt>
    <dgm:pt modelId="{8091A6FD-EABC-4585-A762-AE93702C57F8}" type="parTrans" cxnId="{ED007D1B-3F12-42EC-B1B8-761DDFDA27A1}">
      <dgm:prSet/>
      <dgm:spPr/>
      <dgm:t>
        <a:bodyPr/>
        <a:lstStyle/>
        <a:p>
          <a:endParaRPr lang="pt-BR"/>
        </a:p>
      </dgm:t>
    </dgm:pt>
    <dgm:pt modelId="{E5E8BA57-2F8D-4E64-B73C-336BB826822C}" type="sibTrans" cxnId="{ED007D1B-3F12-42EC-B1B8-761DDFDA27A1}">
      <dgm:prSet/>
      <dgm:spPr/>
      <dgm:t>
        <a:bodyPr/>
        <a:lstStyle/>
        <a:p>
          <a:endParaRPr lang="pt-BR"/>
        </a:p>
      </dgm:t>
    </dgm:pt>
    <dgm:pt modelId="{C99CB435-FBE6-4433-9903-443E93D54303}">
      <dgm:prSet phldrT="[Texto]"/>
      <dgm:spPr/>
      <dgm:t>
        <a:bodyPr/>
        <a:lstStyle/>
        <a:p>
          <a:r>
            <a:rPr lang="pt-BR" b="1" dirty="0"/>
            <a:t>Vigilância Sanitária Estadual</a:t>
          </a:r>
        </a:p>
      </dgm:t>
    </dgm:pt>
    <dgm:pt modelId="{2FAC8278-3971-4EA6-9EA8-82A648BC5942}" type="parTrans" cxnId="{97F0C029-27D4-43D1-A4D2-98C9EE903483}">
      <dgm:prSet/>
      <dgm:spPr/>
      <dgm:t>
        <a:bodyPr/>
        <a:lstStyle/>
        <a:p>
          <a:endParaRPr lang="pt-BR"/>
        </a:p>
      </dgm:t>
    </dgm:pt>
    <dgm:pt modelId="{864FD66F-53AE-44FD-B8DC-814E48A9B62D}" type="sibTrans" cxnId="{97F0C029-27D4-43D1-A4D2-98C9EE903483}">
      <dgm:prSet/>
      <dgm:spPr/>
      <dgm:t>
        <a:bodyPr/>
        <a:lstStyle/>
        <a:p>
          <a:endParaRPr lang="pt-BR"/>
        </a:p>
      </dgm:t>
    </dgm:pt>
    <dgm:pt modelId="{E3AF1FE5-8F85-4F8E-B910-A530270B6F0B}">
      <dgm:prSet phldrT="[Texto]"/>
      <dgm:spPr/>
      <dgm:t>
        <a:bodyPr/>
        <a:lstStyle/>
        <a:p>
          <a:r>
            <a:rPr lang="pt-BR" b="1" dirty="0"/>
            <a:t>Vigilância Sanitária Municipal</a:t>
          </a:r>
        </a:p>
      </dgm:t>
    </dgm:pt>
    <dgm:pt modelId="{E281928F-5357-4C9B-9F12-031E72380932}" type="parTrans" cxnId="{3AD5B8DD-C0C1-486F-B661-53EA1CB70852}">
      <dgm:prSet/>
      <dgm:spPr/>
      <dgm:t>
        <a:bodyPr/>
        <a:lstStyle/>
        <a:p>
          <a:endParaRPr lang="pt-BR"/>
        </a:p>
      </dgm:t>
    </dgm:pt>
    <dgm:pt modelId="{6BA2F2C5-D36B-4F9E-8F9C-678444419FA1}" type="sibTrans" cxnId="{3AD5B8DD-C0C1-486F-B661-53EA1CB70852}">
      <dgm:prSet/>
      <dgm:spPr/>
      <dgm:t>
        <a:bodyPr/>
        <a:lstStyle/>
        <a:p>
          <a:endParaRPr lang="pt-BR"/>
        </a:p>
      </dgm:t>
    </dgm:pt>
    <dgm:pt modelId="{8E6F8ED1-CD5E-41D5-8DE7-54BFE5084397}" type="pres">
      <dgm:prSet presAssocID="{F5ADB14D-168B-492A-8C7F-907C6FEB13D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97AF79D-A0E2-4AA4-8C68-692A051191D6}" type="pres">
      <dgm:prSet presAssocID="{F5ADB14D-168B-492A-8C7F-907C6FEB13DF}" presName="hierFlow" presStyleCnt="0"/>
      <dgm:spPr/>
    </dgm:pt>
    <dgm:pt modelId="{08E5A784-A3D4-4E19-95FA-4A60BC28D5E1}" type="pres">
      <dgm:prSet presAssocID="{F5ADB14D-168B-492A-8C7F-907C6FEB13DF}" presName="firstBuf" presStyleCnt="0"/>
      <dgm:spPr/>
    </dgm:pt>
    <dgm:pt modelId="{1CEFA37E-0144-4C67-AC5B-7B6CEABB2E13}" type="pres">
      <dgm:prSet presAssocID="{F5ADB14D-168B-492A-8C7F-907C6FEB13D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7913EDD-D9C6-4ABD-A20F-F0F1AAECB2CB}" type="pres">
      <dgm:prSet presAssocID="{E2E2E9A7-45D9-4AA3-BC60-CDDF73CC787E}" presName="Name17" presStyleCnt="0"/>
      <dgm:spPr/>
    </dgm:pt>
    <dgm:pt modelId="{A34331A6-C5FB-4643-A894-D48FE2AD3881}" type="pres">
      <dgm:prSet presAssocID="{E2E2E9A7-45D9-4AA3-BC60-CDDF73CC787E}" presName="level1Shape" presStyleLbl="node0" presStyleIdx="0" presStyleCnt="1" custLinFactNeighborY="-52732">
        <dgm:presLayoutVars>
          <dgm:chPref val="3"/>
        </dgm:presLayoutVars>
      </dgm:prSet>
      <dgm:spPr/>
    </dgm:pt>
    <dgm:pt modelId="{B6382AE4-89E2-4629-A68D-C43127F03FC4}" type="pres">
      <dgm:prSet presAssocID="{E2E2E9A7-45D9-4AA3-BC60-CDDF73CC787E}" presName="hierChild2" presStyleCnt="0"/>
      <dgm:spPr/>
    </dgm:pt>
    <dgm:pt modelId="{C58BACE2-B984-4F29-83F5-911C8964A696}" type="pres">
      <dgm:prSet presAssocID="{6D9914E6-E9C3-4C17-82DD-6DCA3587BE5A}" presName="Name25" presStyleLbl="parChTrans1D2" presStyleIdx="0" presStyleCnt="1"/>
      <dgm:spPr/>
    </dgm:pt>
    <dgm:pt modelId="{A07D28B0-074D-4AD5-8B95-246843C8FC67}" type="pres">
      <dgm:prSet presAssocID="{6D9914E6-E9C3-4C17-82DD-6DCA3587BE5A}" presName="connTx" presStyleLbl="parChTrans1D2" presStyleIdx="0" presStyleCnt="1"/>
      <dgm:spPr/>
    </dgm:pt>
    <dgm:pt modelId="{8A220F20-CC5B-4D7A-B86B-46EDC47B07C3}" type="pres">
      <dgm:prSet presAssocID="{DF7C9560-35B1-4BD6-AC75-5157564DB969}" presName="Name30" presStyleCnt="0"/>
      <dgm:spPr/>
    </dgm:pt>
    <dgm:pt modelId="{DBB9847D-61B2-4D63-A583-7CB033364947}" type="pres">
      <dgm:prSet presAssocID="{DF7C9560-35B1-4BD6-AC75-5157564DB969}" presName="level2Shape" presStyleLbl="node2" presStyleIdx="0" presStyleCnt="1" custLinFactNeighborY="-1134"/>
      <dgm:spPr/>
    </dgm:pt>
    <dgm:pt modelId="{A5B5D7DC-902C-4EAB-9D08-A2F913BBFB55}" type="pres">
      <dgm:prSet presAssocID="{DF7C9560-35B1-4BD6-AC75-5157564DB969}" presName="hierChild3" presStyleCnt="0"/>
      <dgm:spPr/>
    </dgm:pt>
    <dgm:pt modelId="{2DEC809B-F14F-4699-AF61-7D89F88EE75F}" type="pres">
      <dgm:prSet presAssocID="{A08F5F5C-302E-453D-A4B0-F011932175AB}" presName="Name25" presStyleLbl="parChTrans1D3" presStyleIdx="0" presStyleCnt="1"/>
      <dgm:spPr/>
    </dgm:pt>
    <dgm:pt modelId="{542D878C-1C04-4C67-B34B-A844E5EC9803}" type="pres">
      <dgm:prSet presAssocID="{A08F5F5C-302E-453D-A4B0-F011932175AB}" presName="connTx" presStyleLbl="parChTrans1D3" presStyleIdx="0" presStyleCnt="1"/>
      <dgm:spPr/>
    </dgm:pt>
    <dgm:pt modelId="{F2A6DD88-AB18-4394-9376-242C714676AD}" type="pres">
      <dgm:prSet presAssocID="{CE6FDCA6-DCBD-4F9A-9D7E-4F0AC2A622CA}" presName="Name30" presStyleCnt="0"/>
      <dgm:spPr/>
    </dgm:pt>
    <dgm:pt modelId="{AF80A085-CEF9-4B84-8A7E-3DE69DF36A3E}" type="pres">
      <dgm:prSet presAssocID="{CE6FDCA6-DCBD-4F9A-9D7E-4F0AC2A622CA}" presName="level2Shape" presStyleLbl="node3" presStyleIdx="0" presStyleCnt="1" custLinFactNeighborX="1244" custLinFactNeighborY="42739"/>
      <dgm:spPr/>
    </dgm:pt>
    <dgm:pt modelId="{29106BE4-0263-45DF-A3B4-9C50C1C54F47}" type="pres">
      <dgm:prSet presAssocID="{CE6FDCA6-DCBD-4F9A-9D7E-4F0AC2A622CA}" presName="hierChild3" presStyleCnt="0"/>
      <dgm:spPr/>
    </dgm:pt>
    <dgm:pt modelId="{171A4D38-A130-4635-A4A9-2A992D1D855A}" type="pres">
      <dgm:prSet presAssocID="{F5ADB14D-168B-492A-8C7F-907C6FEB13DF}" presName="bgShapesFlow" presStyleCnt="0"/>
      <dgm:spPr/>
    </dgm:pt>
    <dgm:pt modelId="{B7123E1F-9656-4A47-BE50-C4790A3C77E9}" type="pres">
      <dgm:prSet presAssocID="{5DE35C58-3B70-4165-8B77-ABF6986F2BDD}" presName="rectComp" presStyleCnt="0"/>
      <dgm:spPr/>
    </dgm:pt>
    <dgm:pt modelId="{DB305A4D-BA8C-47F4-B6C4-7F1716A58642}" type="pres">
      <dgm:prSet presAssocID="{5DE35C58-3B70-4165-8B77-ABF6986F2BDD}" presName="bgRect" presStyleLbl="bgShp" presStyleIdx="0" presStyleCnt="3" custScaleY="100000"/>
      <dgm:spPr/>
    </dgm:pt>
    <dgm:pt modelId="{88A145AC-92EC-454F-9A84-E3B3F9CB500D}" type="pres">
      <dgm:prSet presAssocID="{5DE35C58-3B70-4165-8B77-ABF6986F2BDD}" presName="bgRectTx" presStyleLbl="bgShp" presStyleIdx="0" presStyleCnt="3">
        <dgm:presLayoutVars>
          <dgm:bulletEnabled val="1"/>
        </dgm:presLayoutVars>
      </dgm:prSet>
      <dgm:spPr/>
    </dgm:pt>
    <dgm:pt modelId="{AF9BA5D5-D741-4674-B89C-06DA2E9140D8}" type="pres">
      <dgm:prSet presAssocID="{5DE35C58-3B70-4165-8B77-ABF6986F2BDD}" presName="spComp" presStyleCnt="0"/>
      <dgm:spPr/>
    </dgm:pt>
    <dgm:pt modelId="{31E9BEA0-685B-4060-AA2C-C33422D51931}" type="pres">
      <dgm:prSet presAssocID="{5DE35C58-3B70-4165-8B77-ABF6986F2BDD}" presName="hSp" presStyleCnt="0"/>
      <dgm:spPr/>
    </dgm:pt>
    <dgm:pt modelId="{21F87E40-A223-4D78-AC77-9821AF7A3E3A}" type="pres">
      <dgm:prSet presAssocID="{C99CB435-FBE6-4433-9903-443E93D54303}" presName="rectComp" presStyleCnt="0"/>
      <dgm:spPr/>
    </dgm:pt>
    <dgm:pt modelId="{6A002404-088D-47A3-ACE1-82E00D7EE1E5}" type="pres">
      <dgm:prSet presAssocID="{C99CB435-FBE6-4433-9903-443E93D54303}" presName="bgRect" presStyleLbl="bgShp" presStyleIdx="1" presStyleCnt="3" custLinFactNeighborX="-535" custLinFactNeighborY="-989"/>
      <dgm:spPr/>
    </dgm:pt>
    <dgm:pt modelId="{26874F32-0F78-4B45-B9B6-64EBD678B318}" type="pres">
      <dgm:prSet presAssocID="{C99CB435-FBE6-4433-9903-443E93D54303}" presName="bgRectTx" presStyleLbl="bgShp" presStyleIdx="1" presStyleCnt="3">
        <dgm:presLayoutVars>
          <dgm:bulletEnabled val="1"/>
        </dgm:presLayoutVars>
      </dgm:prSet>
      <dgm:spPr/>
    </dgm:pt>
    <dgm:pt modelId="{9C5080B9-73C7-43E2-A619-22D23E47CA11}" type="pres">
      <dgm:prSet presAssocID="{C99CB435-FBE6-4433-9903-443E93D54303}" presName="spComp" presStyleCnt="0"/>
      <dgm:spPr/>
    </dgm:pt>
    <dgm:pt modelId="{FBB8670C-67D0-4965-AC1D-072AECF8DD17}" type="pres">
      <dgm:prSet presAssocID="{C99CB435-FBE6-4433-9903-443E93D54303}" presName="hSp" presStyleCnt="0"/>
      <dgm:spPr/>
    </dgm:pt>
    <dgm:pt modelId="{FD7D1B61-60AF-4916-937D-2A338439244C}" type="pres">
      <dgm:prSet presAssocID="{E3AF1FE5-8F85-4F8E-B910-A530270B6F0B}" presName="rectComp" presStyleCnt="0"/>
      <dgm:spPr/>
    </dgm:pt>
    <dgm:pt modelId="{14602954-8D9C-4EF7-9E36-EC0D8D42A863}" type="pres">
      <dgm:prSet presAssocID="{E3AF1FE5-8F85-4F8E-B910-A530270B6F0B}" presName="bgRect" presStyleLbl="bgShp" presStyleIdx="2" presStyleCnt="3"/>
      <dgm:spPr/>
    </dgm:pt>
    <dgm:pt modelId="{F7E8068D-3C1F-4A1D-80FD-3F1C3E5AB0E4}" type="pres">
      <dgm:prSet presAssocID="{E3AF1FE5-8F85-4F8E-B910-A530270B6F0B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47C77539-E368-475E-AD44-466110F2AE1B}" type="presOf" srcId="{DF7C9560-35B1-4BD6-AC75-5157564DB969}" destId="{DBB9847D-61B2-4D63-A583-7CB033364947}" srcOrd="0" destOrd="0" presId="urn:microsoft.com/office/officeart/2005/8/layout/hierarchy5"/>
    <dgm:cxn modelId="{5CED09B2-734B-4C45-A9DA-0A952683D5F8}" type="presOf" srcId="{E2E2E9A7-45D9-4AA3-BC60-CDDF73CC787E}" destId="{A34331A6-C5FB-4643-A894-D48FE2AD3881}" srcOrd="0" destOrd="0" presId="urn:microsoft.com/office/officeart/2005/8/layout/hierarchy5"/>
    <dgm:cxn modelId="{CEF6A460-62E4-4FDF-ADEB-DBB80E8D9AD9}" srcId="{DF7C9560-35B1-4BD6-AC75-5157564DB969}" destId="{CE6FDCA6-DCBD-4F9A-9D7E-4F0AC2A622CA}" srcOrd="0" destOrd="0" parTransId="{A08F5F5C-302E-453D-A4B0-F011932175AB}" sibTransId="{49CC8ACB-FAA9-4190-8A50-C4AA0ADDAFF5}"/>
    <dgm:cxn modelId="{97F0C029-27D4-43D1-A4D2-98C9EE903483}" srcId="{F5ADB14D-168B-492A-8C7F-907C6FEB13DF}" destId="{C99CB435-FBE6-4433-9903-443E93D54303}" srcOrd="2" destOrd="0" parTransId="{2FAC8278-3971-4EA6-9EA8-82A648BC5942}" sibTransId="{864FD66F-53AE-44FD-B8DC-814E48A9B62D}"/>
    <dgm:cxn modelId="{E40F7B8F-0259-4540-882A-89A5C201DB6C}" type="presOf" srcId="{5DE35C58-3B70-4165-8B77-ABF6986F2BDD}" destId="{DB305A4D-BA8C-47F4-B6C4-7F1716A58642}" srcOrd="0" destOrd="0" presId="urn:microsoft.com/office/officeart/2005/8/layout/hierarchy5"/>
    <dgm:cxn modelId="{5C415006-3837-4175-A6F6-BD1D37C954E5}" type="presOf" srcId="{C99CB435-FBE6-4433-9903-443E93D54303}" destId="{6A002404-088D-47A3-ACE1-82E00D7EE1E5}" srcOrd="0" destOrd="0" presId="urn:microsoft.com/office/officeart/2005/8/layout/hierarchy5"/>
    <dgm:cxn modelId="{F23387CC-203D-47CC-BC41-8C0CC68C5DB8}" type="presOf" srcId="{6D9914E6-E9C3-4C17-82DD-6DCA3587BE5A}" destId="{C58BACE2-B984-4F29-83F5-911C8964A696}" srcOrd="0" destOrd="0" presId="urn:microsoft.com/office/officeart/2005/8/layout/hierarchy5"/>
    <dgm:cxn modelId="{3A8FBC55-B571-44DA-8FFD-2DB79C916C3A}" srcId="{F5ADB14D-168B-492A-8C7F-907C6FEB13DF}" destId="{E2E2E9A7-45D9-4AA3-BC60-CDDF73CC787E}" srcOrd="0" destOrd="0" parTransId="{5E997323-0B58-4573-AE66-3A9EC880F8EF}" sibTransId="{224E5AD2-50C2-4A0C-86B8-8E17C9FAA0A9}"/>
    <dgm:cxn modelId="{8ABF9718-7DAA-4C37-80F1-C0EA3AA03948}" type="presOf" srcId="{A08F5F5C-302E-453D-A4B0-F011932175AB}" destId="{542D878C-1C04-4C67-B34B-A844E5EC9803}" srcOrd="1" destOrd="0" presId="urn:microsoft.com/office/officeart/2005/8/layout/hierarchy5"/>
    <dgm:cxn modelId="{361E081C-A882-4C81-A1A7-63C827B609E4}" type="presOf" srcId="{CE6FDCA6-DCBD-4F9A-9D7E-4F0AC2A622CA}" destId="{AF80A085-CEF9-4B84-8A7E-3DE69DF36A3E}" srcOrd="0" destOrd="0" presId="urn:microsoft.com/office/officeart/2005/8/layout/hierarchy5"/>
    <dgm:cxn modelId="{F297892B-B180-4818-8345-A5F4C6015E9D}" type="presOf" srcId="{E3AF1FE5-8F85-4F8E-B910-A530270B6F0B}" destId="{F7E8068D-3C1F-4A1D-80FD-3F1C3E5AB0E4}" srcOrd="1" destOrd="0" presId="urn:microsoft.com/office/officeart/2005/8/layout/hierarchy5"/>
    <dgm:cxn modelId="{C2D7B713-8BEF-469A-92A3-C9BE0A5E1394}" type="presOf" srcId="{C99CB435-FBE6-4433-9903-443E93D54303}" destId="{26874F32-0F78-4B45-B9B6-64EBD678B318}" srcOrd="1" destOrd="0" presId="urn:microsoft.com/office/officeart/2005/8/layout/hierarchy5"/>
    <dgm:cxn modelId="{ED007D1B-3F12-42EC-B1B8-761DDFDA27A1}" srcId="{F5ADB14D-168B-492A-8C7F-907C6FEB13DF}" destId="{5DE35C58-3B70-4165-8B77-ABF6986F2BDD}" srcOrd="1" destOrd="0" parTransId="{8091A6FD-EABC-4585-A762-AE93702C57F8}" sibTransId="{E5E8BA57-2F8D-4E64-B73C-336BB826822C}"/>
    <dgm:cxn modelId="{26830D12-8824-48E6-955D-239AA2A43995}" type="presOf" srcId="{F5ADB14D-168B-492A-8C7F-907C6FEB13DF}" destId="{8E6F8ED1-CD5E-41D5-8DE7-54BFE5084397}" srcOrd="0" destOrd="0" presId="urn:microsoft.com/office/officeart/2005/8/layout/hierarchy5"/>
    <dgm:cxn modelId="{59A3A2DD-A293-45D1-9F7B-DCC9E087AE9F}" type="presOf" srcId="{E3AF1FE5-8F85-4F8E-B910-A530270B6F0B}" destId="{14602954-8D9C-4EF7-9E36-EC0D8D42A863}" srcOrd="0" destOrd="0" presId="urn:microsoft.com/office/officeart/2005/8/layout/hierarchy5"/>
    <dgm:cxn modelId="{5BF9B180-8228-4398-B2DD-15B936B69C22}" type="presOf" srcId="{6D9914E6-E9C3-4C17-82DD-6DCA3587BE5A}" destId="{A07D28B0-074D-4AD5-8B95-246843C8FC67}" srcOrd="1" destOrd="0" presId="urn:microsoft.com/office/officeart/2005/8/layout/hierarchy5"/>
    <dgm:cxn modelId="{E2695C52-EF82-4469-B18F-A12554AA9306}" type="presOf" srcId="{A08F5F5C-302E-453D-A4B0-F011932175AB}" destId="{2DEC809B-F14F-4699-AF61-7D89F88EE75F}" srcOrd="0" destOrd="0" presId="urn:microsoft.com/office/officeart/2005/8/layout/hierarchy5"/>
    <dgm:cxn modelId="{3AD5B8DD-C0C1-486F-B661-53EA1CB70852}" srcId="{F5ADB14D-168B-492A-8C7F-907C6FEB13DF}" destId="{E3AF1FE5-8F85-4F8E-B910-A530270B6F0B}" srcOrd="3" destOrd="0" parTransId="{E281928F-5357-4C9B-9F12-031E72380932}" sibTransId="{6BA2F2C5-D36B-4F9E-8F9C-678444419FA1}"/>
    <dgm:cxn modelId="{844ED158-A494-4316-B6FC-C6BD6295943B}" srcId="{E2E2E9A7-45D9-4AA3-BC60-CDDF73CC787E}" destId="{DF7C9560-35B1-4BD6-AC75-5157564DB969}" srcOrd="0" destOrd="0" parTransId="{6D9914E6-E9C3-4C17-82DD-6DCA3587BE5A}" sibTransId="{DD8C109F-7088-44C5-8640-CED506828747}"/>
    <dgm:cxn modelId="{A58B4ED8-06EE-4E98-B33D-7E1FA5424B03}" type="presOf" srcId="{5DE35C58-3B70-4165-8B77-ABF6986F2BDD}" destId="{88A145AC-92EC-454F-9A84-E3B3F9CB500D}" srcOrd="1" destOrd="0" presId="urn:microsoft.com/office/officeart/2005/8/layout/hierarchy5"/>
    <dgm:cxn modelId="{4FD779C1-DB15-4622-99E0-E64478593E56}" type="presParOf" srcId="{8E6F8ED1-CD5E-41D5-8DE7-54BFE5084397}" destId="{397AF79D-A0E2-4AA4-8C68-692A051191D6}" srcOrd="0" destOrd="0" presId="urn:microsoft.com/office/officeart/2005/8/layout/hierarchy5"/>
    <dgm:cxn modelId="{DE610615-FC74-4FE6-B25D-DA6EE3D80DC1}" type="presParOf" srcId="{397AF79D-A0E2-4AA4-8C68-692A051191D6}" destId="{08E5A784-A3D4-4E19-95FA-4A60BC28D5E1}" srcOrd="0" destOrd="0" presId="urn:microsoft.com/office/officeart/2005/8/layout/hierarchy5"/>
    <dgm:cxn modelId="{AC2CA344-4D2B-4957-BB30-9585E94AA07B}" type="presParOf" srcId="{397AF79D-A0E2-4AA4-8C68-692A051191D6}" destId="{1CEFA37E-0144-4C67-AC5B-7B6CEABB2E13}" srcOrd="1" destOrd="0" presId="urn:microsoft.com/office/officeart/2005/8/layout/hierarchy5"/>
    <dgm:cxn modelId="{FF920DF6-4A92-46FA-AC2B-1A6E689B47C7}" type="presParOf" srcId="{1CEFA37E-0144-4C67-AC5B-7B6CEABB2E13}" destId="{57913EDD-D9C6-4ABD-A20F-F0F1AAECB2CB}" srcOrd="0" destOrd="0" presId="urn:microsoft.com/office/officeart/2005/8/layout/hierarchy5"/>
    <dgm:cxn modelId="{61D8D746-CD2E-4483-BB29-4560278BB689}" type="presParOf" srcId="{57913EDD-D9C6-4ABD-A20F-F0F1AAECB2CB}" destId="{A34331A6-C5FB-4643-A894-D48FE2AD3881}" srcOrd="0" destOrd="0" presId="urn:microsoft.com/office/officeart/2005/8/layout/hierarchy5"/>
    <dgm:cxn modelId="{D66DD63B-BCC3-40E6-BEB8-5245CC464A11}" type="presParOf" srcId="{57913EDD-D9C6-4ABD-A20F-F0F1AAECB2CB}" destId="{B6382AE4-89E2-4629-A68D-C43127F03FC4}" srcOrd="1" destOrd="0" presId="urn:microsoft.com/office/officeart/2005/8/layout/hierarchy5"/>
    <dgm:cxn modelId="{36283B81-10A3-4BEA-80F9-3E9F0FA2F64E}" type="presParOf" srcId="{B6382AE4-89E2-4629-A68D-C43127F03FC4}" destId="{C58BACE2-B984-4F29-83F5-911C8964A696}" srcOrd="0" destOrd="0" presId="urn:microsoft.com/office/officeart/2005/8/layout/hierarchy5"/>
    <dgm:cxn modelId="{8755B3E3-17FF-45CF-B509-28EDD3537D59}" type="presParOf" srcId="{C58BACE2-B984-4F29-83F5-911C8964A696}" destId="{A07D28B0-074D-4AD5-8B95-246843C8FC67}" srcOrd="0" destOrd="0" presId="urn:microsoft.com/office/officeart/2005/8/layout/hierarchy5"/>
    <dgm:cxn modelId="{F9E79614-3CF1-44CB-A1AB-D80D91973DF5}" type="presParOf" srcId="{B6382AE4-89E2-4629-A68D-C43127F03FC4}" destId="{8A220F20-CC5B-4D7A-B86B-46EDC47B07C3}" srcOrd="1" destOrd="0" presId="urn:microsoft.com/office/officeart/2005/8/layout/hierarchy5"/>
    <dgm:cxn modelId="{17A777D0-119D-4B54-A70E-AAA3DA19545C}" type="presParOf" srcId="{8A220F20-CC5B-4D7A-B86B-46EDC47B07C3}" destId="{DBB9847D-61B2-4D63-A583-7CB033364947}" srcOrd="0" destOrd="0" presId="urn:microsoft.com/office/officeart/2005/8/layout/hierarchy5"/>
    <dgm:cxn modelId="{205E4B4E-9E43-4935-BDAF-90E3F1116537}" type="presParOf" srcId="{8A220F20-CC5B-4D7A-B86B-46EDC47B07C3}" destId="{A5B5D7DC-902C-4EAB-9D08-A2F913BBFB55}" srcOrd="1" destOrd="0" presId="urn:microsoft.com/office/officeart/2005/8/layout/hierarchy5"/>
    <dgm:cxn modelId="{2C0BD4D5-8F22-4E07-BDDF-971E26637BCD}" type="presParOf" srcId="{A5B5D7DC-902C-4EAB-9D08-A2F913BBFB55}" destId="{2DEC809B-F14F-4699-AF61-7D89F88EE75F}" srcOrd="0" destOrd="0" presId="urn:microsoft.com/office/officeart/2005/8/layout/hierarchy5"/>
    <dgm:cxn modelId="{5D9F86C4-8291-464B-9182-8FDB7FC092DB}" type="presParOf" srcId="{2DEC809B-F14F-4699-AF61-7D89F88EE75F}" destId="{542D878C-1C04-4C67-B34B-A844E5EC9803}" srcOrd="0" destOrd="0" presId="urn:microsoft.com/office/officeart/2005/8/layout/hierarchy5"/>
    <dgm:cxn modelId="{80150ED9-D98F-41C7-8754-A5052B9EDE95}" type="presParOf" srcId="{A5B5D7DC-902C-4EAB-9D08-A2F913BBFB55}" destId="{F2A6DD88-AB18-4394-9376-242C714676AD}" srcOrd="1" destOrd="0" presId="urn:microsoft.com/office/officeart/2005/8/layout/hierarchy5"/>
    <dgm:cxn modelId="{D9E96850-9DB4-40DB-A849-5A44216E4AA0}" type="presParOf" srcId="{F2A6DD88-AB18-4394-9376-242C714676AD}" destId="{AF80A085-CEF9-4B84-8A7E-3DE69DF36A3E}" srcOrd="0" destOrd="0" presId="urn:microsoft.com/office/officeart/2005/8/layout/hierarchy5"/>
    <dgm:cxn modelId="{292DC98A-3981-4DB3-B124-D25B7EE23DF2}" type="presParOf" srcId="{F2A6DD88-AB18-4394-9376-242C714676AD}" destId="{29106BE4-0263-45DF-A3B4-9C50C1C54F47}" srcOrd="1" destOrd="0" presId="urn:microsoft.com/office/officeart/2005/8/layout/hierarchy5"/>
    <dgm:cxn modelId="{62514F30-0C47-49CE-BE42-501040ACD5FA}" type="presParOf" srcId="{8E6F8ED1-CD5E-41D5-8DE7-54BFE5084397}" destId="{171A4D38-A130-4635-A4A9-2A992D1D855A}" srcOrd="1" destOrd="0" presId="urn:microsoft.com/office/officeart/2005/8/layout/hierarchy5"/>
    <dgm:cxn modelId="{188BF2E7-F115-4379-A491-7A2C22DAE208}" type="presParOf" srcId="{171A4D38-A130-4635-A4A9-2A992D1D855A}" destId="{B7123E1F-9656-4A47-BE50-C4790A3C77E9}" srcOrd="0" destOrd="0" presId="urn:microsoft.com/office/officeart/2005/8/layout/hierarchy5"/>
    <dgm:cxn modelId="{C8DABCF8-5794-429E-9B93-94AE1B8CA576}" type="presParOf" srcId="{B7123E1F-9656-4A47-BE50-C4790A3C77E9}" destId="{DB305A4D-BA8C-47F4-B6C4-7F1716A58642}" srcOrd="0" destOrd="0" presId="urn:microsoft.com/office/officeart/2005/8/layout/hierarchy5"/>
    <dgm:cxn modelId="{4DA28204-8DA3-446A-8211-94985BDB8B2F}" type="presParOf" srcId="{B7123E1F-9656-4A47-BE50-C4790A3C77E9}" destId="{88A145AC-92EC-454F-9A84-E3B3F9CB500D}" srcOrd="1" destOrd="0" presId="urn:microsoft.com/office/officeart/2005/8/layout/hierarchy5"/>
    <dgm:cxn modelId="{B55B0A55-5820-4540-B1FA-E0371B8BDB59}" type="presParOf" srcId="{171A4D38-A130-4635-A4A9-2A992D1D855A}" destId="{AF9BA5D5-D741-4674-B89C-06DA2E9140D8}" srcOrd="1" destOrd="0" presId="urn:microsoft.com/office/officeart/2005/8/layout/hierarchy5"/>
    <dgm:cxn modelId="{BD853006-D355-40F2-94A1-CEF22DA9521A}" type="presParOf" srcId="{AF9BA5D5-D741-4674-B89C-06DA2E9140D8}" destId="{31E9BEA0-685B-4060-AA2C-C33422D51931}" srcOrd="0" destOrd="0" presId="urn:microsoft.com/office/officeart/2005/8/layout/hierarchy5"/>
    <dgm:cxn modelId="{677F9DB0-D55A-4E68-8100-1DFE1275FFA3}" type="presParOf" srcId="{171A4D38-A130-4635-A4A9-2A992D1D855A}" destId="{21F87E40-A223-4D78-AC77-9821AF7A3E3A}" srcOrd="2" destOrd="0" presId="urn:microsoft.com/office/officeart/2005/8/layout/hierarchy5"/>
    <dgm:cxn modelId="{6B4762CA-553A-4E64-A6D6-A07FA4AD5983}" type="presParOf" srcId="{21F87E40-A223-4D78-AC77-9821AF7A3E3A}" destId="{6A002404-088D-47A3-ACE1-82E00D7EE1E5}" srcOrd="0" destOrd="0" presId="urn:microsoft.com/office/officeart/2005/8/layout/hierarchy5"/>
    <dgm:cxn modelId="{24FA6D4C-7076-454D-B4EB-9B0AA3B0B32B}" type="presParOf" srcId="{21F87E40-A223-4D78-AC77-9821AF7A3E3A}" destId="{26874F32-0F78-4B45-B9B6-64EBD678B318}" srcOrd="1" destOrd="0" presId="urn:microsoft.com/office/officeart/2005/8/layout/hierarchy5"/>
    <dgm:cxn modelId="{4141C8AC-539A-4F61-BCE8-8150C014F441}" type="presParOf" srcId="{171A4D38-A130-4635-A4A9-2A992D1D855A}" destId="{9C5080B9-73C7-43E2-A619-22D23E47CA11}" srcOrd="3" destOrd="0" presId="urn:microsoft.com/office/officeart/2005/8/layout/hierarchy5"/>
    <dgm:cxn modelId="{072A9FD2-545F-4C1D-8DE0-E973222A647D}" type="presParOf" srcId="{9C5080B9-73C7-43E2-A619-22D23E47CA11}" destId="{FBB8670C-67D0-4965-AC1D-072AECF8DD17}" srcOrd="0" destOrd="0" presId="urn:microsoft.com/office/officeart/2005/8/layout/hierarchy5"/>
    <dgm:cxn modelId="{717E1023-45D5-4969-9560-9FD1B01FF4B6}" type="presParOf" srcId="{171A4D38-A130-4635-A4A9-2A992D1D855A}" destId="{FD7D1B61-60AF-4916-937D-2A338439244C}" srcOrd="4" destOrd="0" presId="urn:microsoft.com/office/officeart/2005/8/layout/hierarchy5"/>
    <dgm:cxn modelId="{D90C0D4A-BC44-4261-8C2A-03C282E60264}" type="presParOf" srcId="{FD7D1B61-60AF-4916-937D-2A338439244C}" destId="{14602954-8D9C-4EF7-9E36-EC0D8D42A863}" srcOrd="0" destOrd="0" presId="urn:microsoft.com/office/officeart/2005/8/layout/hierarchy5"/>
    <dgm:cxn modelId="{21112CF4-2AFA-4BF0-8A39-BA6FACA95B12}" type="presParOf" srcId="{FD7D1B61-60AF-4916-937D-2A338439244C}" destId="{F7E8068D-3C1F-4A1D-80FD-3F1C3E5AB0E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1586C2-C52D-4DFB-A36B-D996C38C27D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7A6D0EF-1892-4157-B06A-210E022822AD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/>
            <a:t>Desenvolver e implantar metodologia</a:t>
          </a:r>
        </a:p>
      </dgm:t>
    </dgm:pt>
    <dgm:pt modelId="{2AA612B4-173A-49D5-94FD-7581DD569692}" type="parTrans" cxnId="{5A1E1BB0-77E8-4F24-AC71-6233B5F03B86}">
      <dgm:prSet/>
      <dgm:spPr/>
      <dgm:t>
        <a:bodyPr/>
        <a:lstStyle/>
        <a:p>
          <a:endParaRPr lang="pt-BR" b="1"/>
        </a:p>
      </dgm:t>
    </dgm:pt>
    <dgm:pt modelId="{74B18F71-93F0-4018-AF5A-271F7D430916}" type="sibTrans" cxnId="{5A1E1BB0-77E8-4F24-AC71-6233B5F03B86}">
      <dgm:prSet/>
      <dgm:spPr/>
      <dgm:t>
        <a:bodyPr/>
        <a:lstStyle/>
        <a:p>
          <a:endParaRPr lang="pt-BR" b="1"/>
        </a:p>
      </dgm:t>
    </dgm:pt>
    <dgm:pt modelId="{429397E1-B9F3-443A-B113-E8AADCDC1161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/>
            <a:t>Critérios sistematizados</a:t>
          </a:r>
        </a:p>
      </dgm:t>
    </dgm:pt>
    <dgm:pt modelId="{15EC10CA-31D2-4B92-9343-138DC58D84B8}" type="parTrans" cxnId="{7600A308-1FA5-42A7-81F7-AC0A0F22D433}">
      <dgm:prSet/>
      <dgm:spPr/>
      <dgm:t>
        <a:bodyPr/>
        <a:lstStyle/>
        <a:p>
          <a:endParaRPr lang="pt-BR" b="1"/>
        </a:p>
      </dgm:t>
    </dgm:pt>
    <dgm:pt modelId="{3F849471-7137-471A-9561-3648FAE3A314}" type="sibTrans" cxnId="{7600A308-1FA5-42A7-81F7-AC0A0F22D433}">
      <dgm:prSet/>
      <dgm:spPr/>
      <dgm:t>
        <a:bodyPr/>
        <a:lstStyle/>
        <a:p>
          <a:endParaRPr lang="pt-BR" b="1"/>
        </a:p>
      </dgm:t>
    </dgm:pt>
    <dgm:pt modelId="{BFD9BE66-0D63-4230-ACDB-EB25D5B01A6F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/>
            <a:t>Priorização de ações</a:t>
          </a:r>
        </a:p>
      </dgm:t>
    </dgm:pt>
    <dgm:pt modelId="{E86B2547-C95E-4EE3-B268-1A042704E10E}" type="parTrans" cxnId="{DBF1B863-2713-424A-8818-BEF41CD58519}">
      <dgm:prSet/>
      <dgm:spPr/>
      <dgm:t>
        <a:bodyPr/>
        <a:lstStyle/>
        <a:p>
          <a:endParaRPr lang="pt-BR" b="1"/>
        </a:p>
      </dgm:t>
    </dgm:pt>
    <dgm:pt modelId="{6DA61753-8C96-452D-B5FF-FB6DB7B1A1FA}" type="sibTrans" cxnId="{DBF1B863-2713-424A-8818-BEF41CD58519}">
      <dgm:prSet/>
      <dgm:spPr/>
      <dgm:t>
        <a:bodyPr/>
        <a:lstStyle/>
        <a:p>
          <a:endParaRPr lang="pt-BR" b="1"/>
        </a:p>
      </dgm:t>
    </dgm:pt>
    <dgm:pt modelId="{A0A3FCA6-5388-4371-A435-B5542FE8D0F0}" type="pres">
      <dgm:prSet presAssocID="{D71586C2-C52D-4DFB-A36B-D996C38C27DC}" presName="CompostProcess" presStyleCnt="0">
        <dgm:presLayoutVars>
          <dgm:dir/>
          <dgm:resizeHandles val="exact"/>
        </dgm:presLayoutVars>
      </dgm:prSet>
      <dgm:spPr/>
    </dgm:pt>
    <dgm:pt modelId="{088E4E6B-6E5C-4162-AA9D-F0AAF908219B}" type="pres">
      <dgm:prSet presAssocID="{D71586C2-C52D-4DFB-A36B-D996C38C27DC}" presName="arrow" presStyleLbl="bgShp" presStyleIdx="0" presStyleCnt="1"/>
      <dgm:spPr>
        <a:solidFill>
          <a:schemeClr val="tx2">
            <a:lumMod val="60000"/>
            <a:lumOff val="40000"/>
          </a:schemeClr>
        </a:solidFill>
      </dgm:spPr>
    </dgm:pt>
    <dgm:pt modelId="{F00B5352-E319-4891-A895-EF43B60511A5}" type="pres">
      <dgm:prSet presAssocID="{D71586C2-C52D-4DFB-A36B-D996C38C27DC}" presName="linearProcess" presStyleCnt="0"/>
      <dgm:spPr/>
    </dgm:pt>
    <dgm:pt modelId="{766A983F-B2F1-41F0-821A-1AE76895B937}" type="pres">
      <dgm:prSet presAssocID="{97A6D0EF-1892-4157-B06A-210E022822AD}" presName="textNode" presStyleLbl="node1" presStyleIdx="0" presStyleCnt="3">
        <dgm:presLayoutVars>
          <dgm:bulletEnabled val="1"/>
        </dgm:presLayoutVars>
      </dgm:prSet>
      <dgm:spPr/>
    </dgm:pt>
    <dgm:pt modelId="{F0AFDCBA-830A-4683-A692-666FAF51208E}" type="pres">
      <dgm:prSet presAssocID="{74B18F71-93F0-4018-AF5A-271F7D430916}" presName="sibTrans" presStyleCnt="0"/>
      <dgm:spPr/>
    </dgm:pt>
    <dgm:pt modelId="{0F42FB04-01E2-4F21-801A-F744B5F473A9}" type="pres">
      <dgm:prSet presAssocID="{429397E1-B9F3-443A-B113-E8AADCDC1161}" presName="textNode" presStyleLbl="node1" presStyleIdx="1" presStyleCnt="3">
        <dgm:presLayoutVars>
          <dgm:bulletEnabled val="1"/>
        </dgm:presLayoutVars>
      </dgm:prSet>
      <dgm:spPr/>
    </dgm:pt>
    <dgm:pt modelId="{271A3BFF-2AFD-4624-9958-A9813B318666}" type="pres">
      <dgm:prSet presAssocID="{3F849471-7137-471A-9561-3648FAE3A314}" presName="sibTrans" presStyleCnt="0"/>
      <dgm:spPr/>
    </dgm:pt>
    <dgm:pt modelId="{217E985E-9C39-414B-9340-A281DB70E91C}" type="pres">
      <dgm:prSet presAssocID="{BFD9BE66-0D63-4230-ACDB-EB25D5B01A6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3C34CC9-440B-4911-AD70-7991A61BD762}" type="presOf" srcId="{97A6D0EF-1892-4157-B06A-210E022822AD}" destId="{766A983F-B2F1-41F0-821A-1AE76895B937}" srcOrd="0" destOrd="0" presId="urn:microsoft.com/office/officeart/2005/8/layout/hProcess9"/>
    <dgm:cxn modelId="{56895D71-AABC-4AE4-8C88-436A6A13AED9}" type="presOf" srcId="{BFD9BE66-0D63-4230-ACDB-EB25D5B01A6F}" destId="{217E985E-9C39-414B-9340-A281DB70E91C}" srcOrd="0" destOrd="0" presId="urn:microsoft.com/office/officeart/2005/8/layout/hProcess9"/>
    <dgm:cxn modelId="{5A1E1BB0-77E8-4F24-AC71-6233B5F03B86}" srcId="{D71586C2-C52D-4DFB-A36B-D996C38C27DC}" destId="{97A6D0EF-1892-4157-B06A-210E022822AD}" srcOrd="0" destOrd="0" parTransId="{2AA612B4-173A-49D5-94FD-7581DD569692}" sibTransId="{74B18F71-93F0-4018-AF5A-271F7D430916}"/>
    <dgm:cxn modelId="{9B903753-60A8-4C4D-9DA4-758B9C9E39D6}" type="presOf" srcId="{429397E1-B9F3-443A-B113-E8AADCDC1161}" destId="{0F42FB04-01E2-4F21-801A-F744B5F473A9}" srcOrd="0" destOrd="0" presId="urn:microsoft.com/office/officeart/2005/8/layout/hProcess9"/>
    <dgm:cxn modelId="{DBF1B863-2713-424A-8818-BEF41CD58519}" srcId="{D71586C2-C52D-4DFB-A36B-D996C38C27DC}" destId="{BFD9BE66-0D63-4230-ACDB-EB25D5B01A6F}" srcOrd="2" destOrd="0" parTransId="{E86B2547-C95E-4EE3-B268-1A042704E10E}" sibTransId="{6DA61753-8C96-452D-B5FF-FB6DB7B1A1FA}"/>
    <dgm:cxn modelId="{0A5B2DC8-DEB0-48AC-8E11-1BC06EE10A0B}" type="presOf" srcId="{D71586C2-C52D-4DFB-A36B-D996C38C27DC}" destId="{A0A3FCA6-5388-4371-A435-B5542FE8D0F0}" srcOrd="0" destOrd="0" presId="urn:microsoft.com/office/officeart/2005/8/layout/hProcess9"/>
    <dgm:cxn modelId="{7600A308-1FA5-42A7-81F7-AC0A0F22D433}" srcId="{D71586C2-C52D-4DFB-A36B-D996C38C27DC}" destId="{429397E1-B9F3-443A-B113-E8AADCDC1161}" srcOrd="1" destOrd="0" parTransId="{15EC10CA-31D2-4B92-9343-138DC58D84B8}" sibTransId="{3F849471-7137-471A-9561-3648FAE3A314}"/>
    <dgm:cxn modelId="{C33810E2-CF90-497B-A2F2-655ED5D9DC3C}" type="presParOf" srcId="{A0A3FCA6-5388-4371-A435-B5542FE8D0F0}" destId="{088E4E6B-6E5C-4162-AA9D-F0AAF908219B}" srcOrd="0" destOrd="0" presId="urn:microsoft.com/office/officeart/2005/8/layout/hProcess9"/>
    <dgm:cxn modelId="{084B03E9-7C23-49D8-A144-DB7479768BB1}" type="presParOf" srcId="{A0A3FCA6-5388-4371-A435-B5542FE8D0F0}" destId="{F00B5352-E319-4891-A895-EF43B60511A5}" srcOrd="1" destOrd="0" presId="urn:microsoft.com/office/officeart/2005/8/layout/hProcess9"/>
    <dgm:cxn modelId="{AA351CAC-356D-4766-8174-A6E6FB72F2B3}" type="presParOf" srcId="{F00B5352-E319-4891-A895-EF43B60511A5}" destId="{766A983F-B2F1-41F0-821A-1AE76895B937}" srcOrd="0" destOrd="0" presId="urn:microsoft.com/office/officeart/2005/8/layout/hProcess9"/>
    <dgm:cxn modelId="{5E592F60-D144-48B1-8EA7-8241E60923C9}" type="presParOf" srcId="{F00B5352-E319-4891-A895-EF43B60511A5}" destId="{F0AFDCBA-830A-4683-A692-666FAF51208E}" srcOrd="1" destOrd="0" presId="urn:microsoft.com/office/officeart/2005/8/layout/hProcess9"/>
    <dgm:cxn modelId="{127A12C6-FDE9-4986-9680-ED993EA0EFBD}" type="presParOf" srcId="{F00B5352-E319-4891-A895-EF43B60511A5}" destId="{0F42FB04-01E2-4F21-801A-F744B5F473A9}" srcOrd="2" destOrd="0" presId="urn:microsoft.com/office/officeart/2005/8/layout/hProcess9"/>
    <dgm:cxn modelId="{51685FD0-134C-48DC-A2AB-FADC08F4F466}" type="presParOf" srcId="{F00B5352-E319-4891-A895-EF43B60511A5}" destId="{271A3BFF-2AFD-4624-9958-A9813B318666}" srcOrd="3" destOrd="0" presId="urn:microsoft.com/office/officeart/2005/8/layout/hProcess9"/>
    <dgm:cxn modelId="{8059B892-19B5-4C3D-9674-A9FAF879DAFA}" type="presParOf" srcId="{F00B5352-E319-4891-A895-EF43B60511A5}" destId="{217E985E-9C39-414B-9340-A281DB70E91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B29F35-4C1D-469C-93F2-77C989E87BE9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8316B55F-E7E7-4D20-BA33-15CCDC58FCC3}">
      <dgm:prSet phldrT="[Texto]" custT="1"/>
      <dgm:spPr/>
      <dgm:t>
        <a:bodyPr/>
        <a:lstStyle/>
        <a:p>
          <a:r>
            <a:rPr lang="en-US" sz="3200" b="1" dirty="0" err="1"/>
            <a:t>Riscos</a:t>
          </a:r>
          <a:r>
            <a:rPr lang="en-US" sz="3200" b="1" dirty="0"/>
            <a:t>/</a:t>
          </a:r>
          <a:r>
            <a:rPr lang="en-US" sz="3200" b="1" dirty="0" err="1"/>
            <a:t>Desafios</a:t>
          </a:r>
          <a:endParaRPr lang="pt-BR" sz="3200" b="1" dirty="0"/>
        </a:p>
      </dgm:t>
    </dgm:pt>
    <dgm:pt modelId="{0F083E9B-E389-402C-9C79-D7E25582D771}" type="parTrans" cxnId="{08DF3576-5B04-4E5B-847C-4B3FA6F7266C}">
      <dgm:prSet/>
      <dgm:spPr/>
      <dgm:t>
        <a:bodyPr/>
        <a:lstStyle/>
        <a:p>
          <a:endParaRPr lang="pt-BR"/>
        </a:p>
      </dgm:t>
    </dgm:pt>
    <dgm:pt modelId="{9D163ECC-EB8B-4609-B15A-F1C40F50B9A9}" type="sibTrans" cxnId="{08DF3576-5B04-4E5B-847C-4B3FA6F7266C}">
      <dgm:prSet/>
      <dgm:spPr/>
      <dgm:t>
        <a:bodyPr/>
        <a:lstStyle/>
        <a:p>
          <a:endParaRPr lang="pt-BR"/>
        </a:p>
      </dgm:t>
    </dgm:pt>
    <dgm:pt modelId="{027443E5-C078-4EF2-9634-5B41FBEE4E10}">
      <dgm:prSet phldrT="[Texto]" custT="1"/>
      <dgm:spPr/>
      <dgm:t>
        <a:bodyPr/>
        <a:lstStyle/>
        <a:p>
          <a:r>
            <a:rPr lang="pt-BR" sz="2400" b="1" dirty="0">
              <a:solidFill>
                <a:srgbClr val="002060"/>
              </a:solidFill>
            </a:rPr>
            <a:t>Capacidade operacional do SNVS</a:t>
          </a:r>
        </a:p>
      </dgm:t>
    </dgm:pt>
    <dgm:pt modelId="{8AA083F7-6294-42D8-AC52-699D75561A23}" type="parTrans" cxnId="{F03A1939-ED32-4D9E-AE6B-C2C7FB433B49}">
      <dgm:prSet/>
      <dgm:spPr/>
      <dgm:t>
        <a:bodyPr/>
        <a:lstStyle/>
        <a:p>
          <a:endParaRPr lang="pt-BR"/>
        </a:p>
      </dgm:t>
    </dgm:pt>
    <dgm:pt modelId="{6C39373E-59A7-483E-8A76-F5CD519D0345}" type="sibTrans" cxnId="{F03A1939-ED32-4D9E-AE6B-C2C7FB433B49}">
      <dgm:prSet/>
      <dgm:spPr/>
      <dgm:t>
        <a:bodyPr/>
        <a:lstStyle/>
        <a:p>
          <a:endParaRPr lang="pt-BR"/>
        </a:p>
      </dgm:t>
    </dgm:pt>
    <dgm:pt modelId="{FFA0CBAC-DC0D-4CF3-A729-D9068E678B0C}">
      <dgm:prSet phldrT="[Texto]" custT="1"/>
      <dgm:spPr/>
      <dgm:t>
        <a:bodyPr/>
        <a:lstStyle/>
        <a:p>
          <a:pPr algn="l"/>
          <a:r>
            <a:rPr lang="pt-BR" sz="2400" b="1" dirty="0">
              <a:solidFill>
                <a:srgbClr val="002060"/>
              </a:solidFill>
            </a:rPr>
            <a:t>Capacidade de Resposta do SH</a:t>
          </a:r>
        </a:p>
        <a:p>
          <a:pPr algn="l"/>
          <a:r>
            <a:rPr lang="pt-BR" sz="2400" b="1" dirty="0">
              <a:solidFill>
                <a:srgbClr val="002060"/>
              </a:solidFill>
            </a:rPr>
            <a:t> frente ao risco </a:t>
          </a:r>
        </a:p>
      </dgm:t>
    </dgm:pt>
    <dgm:pt modelId="{E52AC827-99EC-48F4-B109-966961D2916F}" type="parTrans" cxnId="{5818A93B-821A-4F37-B11E-5FE04BBCC77F}">
      <dgm:prSet/>
      <dgm:spPr/>
      <dgm:t>
        <a:bodyPr/>
        <a:lstStyle/>
        <a:p>
          <a:endParaRPr lang="pt-BR"/>
        </a:p>
      </dgm:t>
    </dgm:pt>
    <dgm:pt modelId="{73DC0355-2796-45E8-AC6C-CE2B9D6DEECB}" type="sibTrans" cxnId="{5818A93B-821A-4F37-B11E-5FE04BBCC77F}">
      <dgm:prSet/>
      <dgm:spPr/>
      <dgm:t>
        <a:bodyPr/>
        <a:lstStyle/>
        <a:p>
          <a:endParaRPr lang="pt-BR"/>
        </a:p>
      </dgm:t>
    </dgm:pt>
    <dgm:pt modelId="{414CB7F1-3133-4BA4-9E76-E80F8F4705A3}">
      <dgm:prSet phldrT="[Texto]" custT="1"/>
      <dgm:spPr/>
      <dgm:t>
        <a:bodyPr/>
        <a:lstStyle/>
        <a:p>
          <a:r>
            <a:rPr lang="pt-BR" sz="2400" b="1" dirty="0">
              <a:solidFill>
                <a:srgbClr val="002060"/>
              </a:solidFill>
            </a:rPr>
            <a:t>Sensibilização dos gestores de Saúde</a:t>
          </a:r>
        </a:p>
      </dgm:t>
    </dgm:pt>
    <dgm:pt modelId="{0C431312-2599-49EF-8DBB-5DE96DF9F7EC}" type="parTrans" cxnId="{CFABBE35-E611-49AE-8EBF-7DE7183250FF}">
      <dgm:prSet/>
      <dgm:spPr/>
      <dgm:t>
        <a:bodyPr/>
        <a:lstStyle/>
        <a:p>
          <a:endParaRPr lang="pt-BR"/>
        </a:p>
      </dgm:t>
    </dgm:pt>
    <dgm:pt modelId="{202419DB-D0A8-45E5-8A0C-436BF21F0F5E}" type="sibTrans" cxnId="{CFABBE35-E611-49AE-8EBF-7DE7183250FF}">
      <dgm:prSet/>
      <dgm:spPr/>
      <dgm:t>
        <a:bodyPr/>
        <a:lstStyle/>
        <a:p>
          <a:endParaRPr lang="pt-BR"/>
        </a:p>
      </dgm:t>
    </dgm:pt>
    <dgm:pt modelId="{5B405B87-3356-4209-B3BE-9D67502F1F3B}">
      <dgm:prSet phldrT="[Texto]" custT="1"/>
      <dgm:spPr>
        <a:gradFill flip="none" rotWithShape="0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pt-BR" sz="3600" dirty="0"/>
            <a:t>Reduzir Riscos Sanitários </a:t>
          </a:r>
        </a:p>
      </dgm:t>
    </dgm:pt>
    <dgm:pt modelId="{C6A431B7-55DD-4293-B688-0566434551EC}" type="parTrans" cxnId="{CC79B6EE-5C4B-45A7-AD07-6DB19DD47796}">
      <dgm:prSet/>
      <dgm:spPr/>
      <dgm:t>
        <a:bodyPr/>
        <a:lstStyle/>
        <a:p>
          <a:endParaRPr lang="pt-BR"/>
        </a:p>
      </dgm:t>
    </dgm:pt>
    <dgm:pt modelId="{475A9E44-3663-4A08-864B-BE7D0CE74EC1}" type="sibTrans" cxnId="{CC79B6EE-5C4B-45A7-AD07-6DB19DD47796}">
      <dgm:prSet/>
      <dgm:spPr/>
      <dgm:t>
        <a:bodyPr/>
        <a:lstStyle/>
        <a:p>
          <a:endParaRPr lang="pt-BR"/>
        </a:p>
      </dgm:t>
    </dgm:pt>
    <dgm:pt modelId="{D722E9DC-F608-4F81-ACCD-FD473A359198}" type="pres">
      <dgm:prSet presAssocID="{75B29F35-4C1D-469C-93F2-77C989E87BE9}" presName="Name0" presStyleCnt="0">
        <dgm:presLayoutVars>
          <dgm:chMax val="7"/>
          <dgm:chPref val="5"/>
        </dgm:presLayoutVars>
      </dgm:prSet>
      <dgm:spPr/>
    </dgm:pt>
    <dgm:pt modelId="{CE282CEB-B296-4B9E-BDE2-1678E301068A}" type="pres">
      <dgm:prSet presAssocID="{75B29F35-4C1D-469C-93F2-77C989E87BE9}" presName="arrowNode" presStyleLbl="node1" presStyleIdx="0" presStyleCnt="1"/>
      <dgm:spPr/>
    </dgm:pt>
    <dgm:pt modelId="{8326D8D1-BEC0-468F-9547-30152BA08EA1}" type="pres">
      <dgm:prSet presAssocID="{8316B55F-E7E7-4D20-BA33-15CCDC58FCC3}" presName="txNode1" presStyleLbl="revTx" presStyleIdx="0" presStyleCnt="5" custScaleX="213744" custLinFactNeighborX="-1424" custLinFactNeighborY="-6038">
        <dgm:presLayoutVars>
          <dgm:bulletEnabled val="1"/>
        </dgm:presLayoutVars>
      </dgm:prSet>
      <dgm:spPr/>
    </dgm:pt>
    <dgm:pt modelId="{60CC6F4F-D070-4655-AD9C-C7B760D9B94C}" type="pres">
      <dgm:prSet presAssocID="{027443E5-C078-4EF2-9634-5B41FBEE4E10}" presName="txNode2" presStyleLbl="revTx" presStyleIdx="1" presStyleCnt="5" custScaleX="127239" custLinFactNeighborX="4589" custLinFactNeighborY="-10028">
        <dgm:presLayoutVars>
          <dgm:bulletEnabled val="1"/>
        </dgm:presLayoutVars>
      </dgm:prSet>
      <dgm:spPr/>
    </dgm:pt>
    <dgm:pt modelId="{1F56FCC1-7EF2-4287-8A5B-AE5EF1BCA450}" type="pres">
      <dgm:prSet presAssocID="{6C39373E-59A7-483E-8A76-F5CD519D0345}" presName="dotNode2" presStyleCnt="0"/>
      <dgm:spPr/>
    </dgm:pt>
    <dgm:pt modelId="{740189F3-3BF2-43B0-9461-B731C63391A2}" type="pres">
      <dgm:prSet presAssocID="{6C39373E-59A7-483E-8A76-F5CD519D0345}" presName="dotRepeatNode" presStyleLbl="fgShp" presStyleIdx="0" presStyleCnt="3"/>
      <dgm:spPr/>
    </dgm:pt>
    <dgm:pt modelId="{D50C442A-9549-4F2A-9418-58C79C5B8858}" type="pres">
      <dgm:prSet presAssocID="{FFA0CBAC-DC0D-4CF3-A729-D9068E678B0C}" presName="txNode3" presStyleLbl="revTx" presStyleIdx="2" presStyleCnt="5" custScaleX="150883" custLinFactNeighborX="-18650" custLinFactNeighborY="24200">
        <dgm:presLayoutVars>
          <dgm:bulletEnabled val="1"/>
        </dgm:presLayoutVars>
      </dgm:prSet>
      <dgm:spPr/>
    </dgm:pt>
    <dgm:pt modelId="{9485C2D5-1123-45FC-845A-F5C6A3D8D0AE}" type="pres">
      <dgm:prSet presAssocID="{73DC0355-2796-45E8-AC6C-CE2B9D6DEECB}" presName="dotNode3" presStyleCnt="0"/>
      <dgm:spPr/>
    </dgm:pt>
    <dgm:pt modelId="{B8CE6312-A744-4655-9F9A-4E0EC2987B74}" type="pres">
      <dgm:prSet presAssocID="{73DC0355-2796-45E8-AC6C-CE2B9D6DEECB}" presName="dotRepeatNode" presStyleLbl="fgShp" presStyleIdx="1" presStyleCnt="3"/>
      <dgm:spPr/>
    </dgm:pt>
    <dgm:pt modelId="{8EC00EAF-52EB-4643-A8DA-20FEE7224880}" type="pres">
      <dgm:prSet presAssocID="{414CB7F1-3133-4BA4-9E76-E80F8F4705A3}" presName="txNode4" presStyleLbl="revTx" presStyleIdx="3" presStyleCnt="5" custScaleX="156784" custLinFactNeighborX="29432">
        <dgm:presLayoutVars>
          <dgm:bulletEnabled val="1"/>
        </dgm:presLayoutVars>
      </dgm:prSet>
      <dgm:spPr/>
    </dgm:pt>
    <dgm:pt modelId="{2351F11B-0909-44E4-99ED-AE4EB35E27CD}" type="pres">
      <dgm:prSet presAssocID="{202419DB-D0A8-45E5-8A0C-436BF21F0F5E}" presName="dotNode4" presStyleCnt="0"/>
      <dgm:spPr/>
    </dgm:pt>
    <dgm:pt modelId="{7AEE3B56-9DF9-42B0-A422-53EE8F4B5F99}" type="pres">
      <dgm:prSet presAssocID="{202419DB-D0A8-45E5-8A0C-436BF21F0F5E}" presName="dotRepeatNode" presStyleLbl="fgShp" presStyleIdx="2" presStyleCnt="3"/>
      <dgm:spPr/>
    </dgm:pt>
    <dgm:pt modelId="{6ED6689B-E915-478C-917E-54FF7E484D2E}" type="pres">
      <dgm:prSet presAssocID="{5B405B87-3356-4209-B3BE-9D67502F1F3B}" presName="txNode5" presStyleLbl="revTx" presStyleIdx="4" presStyleCnt="5" custScaleX="161995" custScaleY="63732" custLinFactNeighborX="-5453">
        <dgm:presLayoutVars>
          <dgm:bulletEnabled val="1"/>
        </dgm:presLayoutVars>
      </dgm:prSet>
      <dgm:spPr/>
    </dgm:pt>
  </dgm:ptLst>
  <dgm:cxnLst>
    <dgm:cxn modelId="{D173D100-8A5F-4C0B-B553-293E952D0841}" type="presOf" srcId="{FFA0CBAC-DC0D-4CF3-A729-D9068E678B0C}" destId="{D50C442A-9549-4F2A-9418-58C79C5B8858}" srcOrd="0" destOrd="0" presId="urn:microsoft.com/office/officeart/2009/3/layout/DescendingProcess"/>
    <dgm:cxn modelId="{50895F47-4DCB-4349-B107-519ECF2ADD5C}" type="presOf" srcId="{5B405B87-3356-4209-B3BE-9D67502F1F3B}" destId="{6ED6689B-E915-478C-917E-54FF7E484D2E}" srcOrd="0" destOrd="0" presId="urn:microsoft.com/office/officeart/2009/3/layout/DescendingProcess"/>
    <dgm:cxn modelId="{6CEB3523-FFEC-451A-9FD5-5D2C940B4BED}" type="presOf" srcId="{6C39373E-59A7-483E-8A76-F5CD519D0345}" destId="{740189F3-3BF2-43B0-9461-B731C63391A2}" srcOrd="0" destOrd="0" presId="urn:microsoft.com/office/officeart/2009/3/layout/DescendingProcess"/>
    <dgm:cxn modelId="{AF6B65EB-0D0B-4A6E-B2BC-D871005D8FE9}" type="presOf" srcId="{414CB7F1-3133-4BA4-9E76-E80F8F4705A3}" destId="{8EC00EAF-52EB-4643-A8DA-20FEE7224880}" srcOrd="0" destOrd="0" presId="urn:microsoft.com/office/officeart/2009/3/layout/DescendingProcess"/>
    <dgm:cxn modelId="{A62F7C6B-DD18-4991-ABAE-5099C271FEBA}" type="presOf" srcId="{202419DB-D0A8-45E5-8A0C-436BF21F0F5E}" destId="{7AEE3B56-9DF9-42B0-A422-53EE8F4B5F99}" srcOrd="0" destOrd="0" presId="urn:microsoft.com/office/officeart/2009/3/layout/DescendingProcess"/>
    <dgm:cxn modelId="{CC79B6EE-5C4B-45A7-AD07-6DB19DD47796}" srcId="{75B29F35-4C1D-469C-93F2-77C989E87BE9}" destId="{5B405B87-3356-4209-B3BE-9D67502F1F3B}" srcOrd="4" destOrd="0" parTransId="{C6A431B7-55DD-4293-B688-0566434551EC}" sibTransId="{475A9E44-3663-4A08-864B-BE7D0CE74EC1}"/>
    <dgm:cxn modelId="{5818A93B-821A-4F37-B11E-5FE04BBCC77F}" srcId="{75B29F35-4C1D-469C-93F2-77C989E87BE9}" destId="{FFA0CBAC-DC0D-4CF3-A729-D9068E678B0C}" srcOrd="2" destOrd="0" parTransId="{E52AC827-99EC-48F4-B109-966961D2916F}" sibTransId="{73DC0355-2796-45E8-AC6C-CE2B9D6DEECB}"/>
    <dgm:cxn modelId="{08DF3576-5B04-4E5B-847C-4B3FA6F7266C}" srcId="{75B29F35-4C1D-469C-93F2-77C989E87BE9}" destId="{8316B55F-E7E7-4D20-BA33-15CCDC58FCC3}" srcOrd="0" destOrd="0" parTransId="{0F083E9B-E389-402C-9C79-D7E25582D771}" sibTransId="{9D163ECC-EB8B-4609-B15A-F1C40F50B9A9}"/>
    <dgm:cxn modelId="{89D05522-074C-410A-88EF-657476466FDD}" type="presOf" srcId="{73DC0355-2796-45E8-AC6C-CE2B9D6DEECB}" destId="{B8CE6312-A744-4655-9F9A-4E0EC2987B74}" srcOrd="0" destOrd="0" presId="urn:microsoft.com/office/officeart/2009/3/layout/DescendingProcess"/>
    <dgm:cxn modelId="{65D5D316-EC04-4A08-8A1B-A519ED258748}" type="presOf" srcId="{027443E5-C078-4EF2-9634-5B41FBEE4E10}" destId="{60CC6F4F-D070-4655-AD9C-C7B760D9B94C}" srcOrd="0" destOrd="0" presId="urn:microsoft.com/office/officeart/2009/3/layout/DescendingProcess"/>
    <dgm:cxn modelId="{CFABBE35-E611-49AE-8EBF-7DE7183250FF}" srcId="{75B29F35-4C1D-469C-93F2-77C989E87BE9}" destId="{414CB7F1-3133-4BA4-9E76-E80F8F4705A3}" srcOrd="3" destOrd="0" parTransId="{0C431312-2599-49EF-8DBB-5DE96DF9F7EC}" sibTransId="{202419DB-D0A8-45E5-8A0C-436BF21F0F5E}"/>
    <dgm:cxn modelId="{520E01A6-65FF-43F3-AE01-1376165046CD}" type="presOf" srcId="{8316B55F-E7E7-4D20-BA33-15CCDC58FCC3}" destId="{8326D8D1-BEC0-468F-9547-30152BA08EA1}" srcOrd="0" destOrd="0" presId="urn:microsoft.com/office/officeart/2009/3/layout/DescendingProcess"/>
    <dgm:cxn modelId="{F03A1939-ED32-4D9E-AE6B-C2C7FB433B49}" srcId="{75B29F35-4C1D-469C-93F2-77C989E87BE9}" destId="{027443E5-C078-4EF2-9634-5B41FBEE4E10}" srcOrd="1" destOrd="0" parTransId="{8AA083F7-6294-42D8-AC52-699D75561A23}" sibTransId="{6C39373E-59A7-483E-8A76-F5CD519D0345}"/>
    <dgm:cxn modelId="{1669D967-BCAE-47F2-92C6-29A5E7A5FDD2}" type="presOf" srcId="{75B29F35-4C1D-469C-93F2-77C989E87BE9}" destId="{D722E9DC-F608-4F81-ACCD-FD473A359198}" srcOrd="0" destOrd="0" presId="urn:microsoft.com/office/officeart/2009/3/layout/DescendingProcess"/>
    <dgm:cxn modelId="{9320DA84-F8B6-4BBC-B1DF-E9AD2091A8E9}" type="presParOf" srcId="{D722E9DC-F608-4F81-ACCD-FD473A359198}" destId="{CE282CEB-B296-4B9E-BDE2-1678E301068A}" srcOrd="0" destOrd="0" presId="urn:microsoft.com/office/officeart/2009/3/layout/DescendingProcess"/>
    <dgm:cxn modelId="{9F1DB469-251C-4184-A8A2-BAEDED38A9E5}" type="presParOf" srcId="{D722E9DC-F608-4F81-ACCD-FD473A359198}" destId="{8326D8D1-BEC0-468F-9547-30152BA08EA1}" srcOrd="1" destOrd="0" presId="urn:microsoft.com/office/officeart/2009/3/layout/DescendingProcess"/>
    <dgm:cxn modelId="{2C8AE109-9670-4F97-BA6B-FB5F13788CFC}" type="presParOf" srcId="{D722E9DC-F608-4F81-ACCD-FD473A359198}" destId="{60CC6F4F-D070-4655-AD9C-C7B760D9B94C}" srcOrd="2" destOrd="0" presId="urn:microsoft.com/office/officeart/2009/3/layout/DescendingProcess"/>
    <dgm:cxn modelId="{613C44E0-DBCF-4769-B059-E4FDCDB2F82D}" type="presParOf" srcId="{D722E9DC-F608-4F81-ACCD-FD473A359198}" destId="{1F56FCC1-7EF2-4287-8A5B-AE5EF1BCA450}" srcOrd="3" destOrd="0" presId="urn:microsoft.com/office/officeart/2009/3/layout/DescendingProcess"/>
    <dgm:cxn modelId="{4F6554D1-4FDE-4EAF-850C-CF51BE2BF13C}" type="presParOf" srcId="{1F56FCC1-7EF2-4287-8A5B-AE5EF1BCA450}" destId="{740189F3-3BF2-43B0-9461-B731C63391A2}" srcOrd="0" destOrd="0" presId="urn:microsoft.com/office/officeart/2009/3/layout/DescendingProcess"/>
    <dgm:cxn modelId="{01B4619A-BF6B-4AEF-8BB6-9992CD204E2A}" type="presParOf" srcId="{D722E9DC-F608-4F81-ACCD-FD473A359198}" destId="{D50C442A-9549-4F2A-9418-58C79C5B8858}" srcOrd="4" destOrd="0" presId="urn:microsoft.com/office/officeart/2009/3/layout/DescendingProcess"/>
    <dgm:cxn modelId="{D8A8FCC8-AE29-40A5-AB95-BD15EC06387F}" type="presParOf" srcId="{D722E9DC-F608-4F81-ACCD-FD473A359198}" destId="{9485C2D5-1123-45FC-845A-F5C6A3D8D0AE}" srcOrd="5" destOrd="0" presId="urn:microsoft.com/office/officeart/2009/3/layout/DescendingProcess"/>
    <dgm:cxn modelId="{F35FCAB5-C1D9-4258-BD42-AA5517111F26}" type="presParOf" srcId="{9485C2D5-1123-45FC-845A-F5C6A3D8D0AE}" destId="{B8CE6312-A744-4655-9F9A-4E0EC2987B74}" srcOrd="0" destOrd="0" presId="urn:microsoft.com/office/officeart/2009/3/layout/DescendingProcess"/>
    <dgm:cxn modelId="{DDC5D6DA-9CC7-494D-9E73-6F02494EBF92}" type="presParOf" srcId="{D722E9DC-F608-4F81-ACCD-FD473A359198}" destId="{8EC00EAF-52EB-4643-A8DA-20FEE7224880}" srcOrd="6" destOrd="0" presId="urn:microsoft.com/office/officeart/2009/3/layout/DescendingProcess"/>
    <dgm:cxn modelId="{B4762AE6-85C1-4869-BBFE-2CF9CB285326}" type="presParOf" srcId="{D722E9DC-F608-4F81-ACCD-FD473A359198}" destId="{2351F11B-0909-44E4-99ED-AE4EB35E27CD}" srcOrd="7" destOrd="0" presId="urn:microsoft.com/office/officeart/2009/3/layout/DescendingProcess"/>
    <dgm:cxn modelId="{705B9076-55D5-4C18-9E09-2D2386810583}" type="presParOf" srcId="{2351F11B-0909-44E4-99ED-AE4EB35E27CD}" destId="{7AEE3B56-9DF9-42B0-A422-53EE8F4B5F99}" srcOrd="0" destOrd="0" presId="urn:microsoft.com/office/officeart/2009/3/layout/DescendingProcess"/>
    <dgm:cxn modelId="{C4B4DE03-C238-4263-975D-6D8798DD2ED2}" type="presParOf" srcId="{D722E9DC-F608-4F81-ACCD-FD473A359198}" destId="{6ED6689B-E915-478C-917E-54FF7E484D2E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01A67F-83B2-4D50-9DD8-9576AC0E8111}" type="doc">
      <dgm:prSet loTypeId="urn:microsoft.com/office/officeart/2005/8/layout/hProcess3" loCatId="process" qsTypeId="urn:microsoft.com/office/officeart/2005/8/quickstyle/simple3" qsCatId="simple" csTypeId="urn:microsoft.com/office/officeart/2005/8/colors/accent1_2" csCatId="accent1" phldr="1"/>
      <dgm:spPr/>
    </dgm:pt>
    <dgm:pt modelId="{5D6287E1-066C-4808-951A-1D2864D825F5}">
      <dgm:prSet phldrT="[Texto]"/>
      <dgm:spPr/>
      <dgm:t>
        <a:bodyPr/>
        <a:lstStyle/>
        <a:p>
          <a:r>
            <a:rPr lang="pt-BR" dirty="0">
              <a:solidFill>
                <a:srgbClr val="002060"/>
              </a:solidFill>
            </a:rPr>
            <a:t>PE Anvisa</a:t>
          </a:r>
        </a:p>
        <a:p>
          <a:r>
            <a:rPr lang="pt-BR" dirty="0">
              <a:solidFill>
                <a:srgbClr val="002060"/>
              </a:solidFill>
            </a:rPr>
            <a:t>2016-2019</a:t>
          </a:r>
        </a:p>
      </dgm:t>
    </dgm:pt>
    <dgm:pt modelId="{5DE35E80-E9DE-4860-AF60-EBE21AB0CEB0}" type="parTrans" cxnId="{641259E9-9567-472B-881B-B8D951AD8310}">
      <dgm:prSet/>
      <dgm:spPr/>
      <dgm:t>
        <a:bodyPr/>
        <a:lstStyle/>
        <a:p>
          <a:endParaRPr lang="pt-BR"/>
        </a:p>
      </dgm:t>
    </dgm:pt>
    <dgm:pt modelId="{3C2EEE84-B799-49D8-B605-A8977ED6D9A4}" type="sibTrans" cxnId="{641259E9-9567-472B-881B-B8D951AD8310}">
      <dgm:prSet/>
      <dgm:spPr/>
      <dgm:t>
        <a:bodyPr/>
        <a:lstStyle/>
        <a:p>
          <a:endParaRPr lang="pt-BR"/>
        </a:p>
      </dgm:t>
    </dgm:pt>
    <dgm:pt modelId="{78959F33-6526-4419-A761-5F8AC44B0CC7}">
      <dgm:prSet phldrT="[Texto]"/>
      <dgm:spPr/>
      <dgm:t>
        <a:bodyPr/>
        <a:lstStyle/>
        <a:p>
          <a:r>
            <a:rPr lang="pt-BR" dirty="0">
              <a:solidFill>
                <a:srgbClr val="002060"/>
              </a:solidFill>
            </a:rPr>
            <a:t>Redução do Risco Sanitário em SH</a:t>
          </a:r>
        </a:p>
      </dgm:t>
    </dgm:pt>
    <dgm:pt modelId="{98863EED-7FD8-4696-A8EC-30ED91F8CA17}" type="parTrans" cxnId="{51B96403-84E3-4F97-919B-7119501730F6}">
      <dgm:prSet/>
      <dgm:spPr/>
      <dgm:t>
        <a:bodyPr/>
        <a:lstStyle/>
        <a:p>
          <a:endParaRPr lang="pt-BR"/>
        </a:p>
      </dgm:t>
    </dgm:pt>
    <dgm:pt modelId="{54AA9AF2-127B-42E8-B17D-B70C42CEBD81}" type="sibTrans" cxnId="{51B96403-84E3-4F97-919B-7119501730F6}">
      <dgm:prSet/>
      <dgm:spPr/>
      <dgm:t>
        <a:bodyPr/>
        <a:lstStyle/>
        <a:p>
          <a:endParaRPr lang="pt-BR"/>
        </a:p>
      </dgm:t>
    </dgm:pt>
    <dgm:pt modelId="{2E1AC112-51AA-49DF-9EFC-A8FB9224AFBD}">
      <dgm:prSet phldrT="[Texto]"/>
      <dgm:spPr/>
      <dgm:t>
        <a:bodyPr/>
        <a:lstStyle/>
        <a:p>
          <a:r>
            <a:rPr lang="pt-BR" b="1" dirty="0">
              <a:solidFill>
                <a:srgbClr val="002060"/>
              </a:solidFill>
            </a:rPr>
            <a:t>Contrato de Gestão (Anvisa e MS) - 2019</a:t>
          </a:r>
        </a:p>
      </dgm:t>
    </dgm:pt>
    <dgm:pt modelId="{66E068FA-FBA1-44ED-8C55-DE15C8B58912}" type="parTrans" cxnId="{CE61197A-01C2-4B0C-AEC2-0A17AD77915C}">
      <dgm:prSet/>
      <dgm:spPr/>
      <dgm:t>
        <a:bodyPr/>
        <a:lstStyle/>
        <a:p>
          <a:endParaRPr lang="pt-BR"/>
        </a:p>
      </dgm:t>
    </dgm:pt>
    <dgm:pt modelId="{A12886BF-009F-4765-AF52-448570A9D7D5}" type="sibTrans" cxnId="{CE61197A-01C2-4B0C-AEC2-0A17AD77915C}">
      <dgm:prSet/>
      <dgm:spPr/>
      <dgm:t>
        <a:bodyPr/>
        <a:lstStyle/>
        <a:p>
          <a:endParaRPr lang="pt-BR"/>
        </a:p>
      </dgm:t>
    </dgm:pt>
    <dgm:pt modelId="{2AC2A8CA-6CF3-4FCC-9305-203E11FC02E8}" type="pres">
      <dgm:prSet presAssocID="{2B01A67F-83B2-4D50-9DD8-9576AC0E8111}" presName="Name0" presStyleCnt="0">
        <dgm:presLayoutVars>
          <dgm:dir/>
          <dgm:animLvl val="lvl"/>
          <dgm:resizeHandles val="exact"/>
        </dgm:presLayoutVars>
      </dgm:prSet>
      <dgm:spPr/>
    </dgm:pt>
    <dgm:pt modelId="{3AF90EA5-99BA-4EA3-8D12-664F4F70EC57}" type="pres">
      <dgm:prSet presAssocID="{2B01A67F-83B2-4D50-9DD8-9576AC0E8111}" presName="dummy" presStyleCnt="0"/>
      <dgm:spPr/>
    </dgm:pt>
    <dgm:pt modelId="{F44CB447-359D-4AF2-A57E-81D18F3D1E0D}" type="pres">
      <dgm:prSet presAssocID="{2B01A67F-83B2-4D50-9DD8-9576AC0E8111}" presName="linH" presStyleCnt="0"/>
      <dgm:spPr/>
    </dgm:pt>
    <dgm:pt modelId="{7FD24EEB-D115-4D8B-B376-51501F47B4BC}" type="pres">
      <dgm:prSet presAssocID="{2B01A67F-83B2-4D50-9DD8-9576AC0E8111}" presName="padding1" presStyleCnt="0"/>
      <dgm:spPr/>
    </dgm:pt>
    <dgm:pt modelId="{B327AD50-9BD7-4048-B8AE-55FB3B1087FD}" type="pres">
      <dgm:prSet presAssocID="{5D6287E1-066C-4808-951A-1D2864D825F5}" presName="linV" presStyleCnt="0"/>
      <dgm:spPr/>
    </dgm:pt>
    <dgm:pt modelId="{3D3D0422-2E04-42CD-B24B-33B7D0249953}" type="pres">
      <dgm:prSet presAssocID="{5D6287E1-066C-4808-951A-1D2864D825F5}" presName="spVertical1" presStyleCnt="0"/>
      <dgm:spPr/>
    </dgm:pt>
    <dgm:pt modelId="{7E5E3AFE-540E-4E72-88BE-E07B256D3609}" type="pres">
      <dgm:prSet presAssocID="{5D6287E1-066C-4808-951A-1D2864D825F5}" presName="parTx" presStyleLbl="revTx" presStyleIdx="0" presStyleCnt="3" custLinFactNeighborX="-5761" custLinFactNeighborY="-2612">
        <dgm:presLayoutVars>
          <dgm:chMax val="0"/>
          <dgm:chPref val="0"/>
          <dgm:bulletEnabled val="1"/>
        </dgm:presLayoutVars>
      </dgm:prSet>
      <dgm:spPr/>
    </dgm:pt>
    <dgm:pt modelId="{D2C693FD-A4B8-4A8A-951E-259479E9243B}" type="pres">
      <dgm:prSet presAssocID="{5D6287E1-066C-4808-951A-1D2864D825F5}" presName="spVertical2" presStyleCnt="0"/>
      <dgm:spPr/>
    </dgm:pt>
    <dgm:pt modelId="{82ED616E-68A0-43AC-957F-9CC797838685}" type="pres">
      <dgm:prSet presAssocID="{5D6287E1-066C-4808-951A-1D2864D825F5}" presName="spVertical3" presStyleCnt="0"/>
      <dgm:spPr/>
    </dgm:pt>
    <dgm:pt modelId="{B51F773D-223C-4424-B468-6280E971A6C1}" type="pres">
      <dgm:prSet presAssocID="{3C2EEE84-B799-49D8-B605-A8977ED6D9A4}" presName="space" presStyleCnt="0"/>
      <dgm:spPr/>
    </dgm:pt>
    <dgm:pt modelId="{6F22FF73-820D-4557-8900-3A3A695788EC}" type="pres">
      <dgm:prSet presAssocID="{78959F33-6526-4419-A761-5F8AC44B0CC7}" presName="linV" presStyleCnt="0"/>
      <dgm:spPr/>
    </dgm:pt>
    <dgm:pt modelId="{52C19EB4-325D-4103-A9DB-B79E21C3B661}" type="pres">
      <dgm:prSet presAssocID="{78959F33-6526-4419-A761-5F8AC44B0CC7}" presName="spVertical1" presStyleCnt="0"/>
      <dgm:spPr/>
    </dgm:pt>
    <dgm:pt modelId="{AF2D52AD-3F04-4F16-8441-998F1EB953A5}" type="pres">
      <dgm:prSet presAssocID="{78959F33-6526-4419-A761-5F8AC44B0CC7}" presName="parTx" presStyleLbl="revTx" presStyleIdx="1" presStyleCnt="3" custLinFactX="8467" custLinFactNeighborX="100000" custLinFactNeighborY="-5476">
        <dgm:presLayoutVars>
          <dgm:chMax val="0"/>
          <dgm:chPref val="0"/>
          <dgm:bulletEnabled val="1"/>
        </dgm:presLayoutVars>
      </dgm:prSet>
      <dgm:spPr/>
    </dgm:pt>
    <dgm:pt modelId="{56EF0DD9-A208-4C6C-B5D1-24F6378272BF}" type="pres">
      <dgm:prSet presAssocID="{78959F33-6526-4419-A761-5F8AC44B0CC7}" presName="spVertical2" presStyleCnt="0"/>
      <dgm:spPr/>
    </dgm:pt>
    <dgm:pt modelId="{B3ED8BFC-0C2B-46A4-A404-345A849B0393}" type="pres">
      <dgm:prSet presAssocID="{78959F33-6526-4419-A761-5F8AC44B0CC7}" presName="spVertical3" presStyleCnt="0"/>
      <dgm:spPr/>
    </dgm:pt>
    <dgm:pt modelId="{8A26C85D-A35D-45AB-AACB-BB0E2B719054}" type="pres">
      <dgm:prSet presAssocID="{54AA9AF2-127B-42E8-B17D-B70C42CEBD81}" presName="space" presStyleCnt="0"/>
      <dgm:spPr/>
    </dgm:pt>
    <dgm:pt modelId="{12B7209D-8E90-4F91-8B49-3F54E229A556}" type="pres">
      <dgm:prSet presAssocID="{2E1AC112-51AA-49DF-9EFC-A8FB9224AFBD}" presName="linV" presStyleCnt="0"/>
      <dgm:spPr/>
    </dgm:pt>
    <dgm:pt modelId="{45A6F8E3-BAE4-4030-BAB9-101CFDEAE6BB}" type="pres">
      <dgm:prSet presAssocID="{2E1AC112-51AA-49DF-9EFC-A8FB9224AFBD}" presName="spVertical1" presStyleCnt="0"/>
      <dgm:spPr/>
    </dgm:pt>
    <dgm:pt modelId="{FDD8B71B-2A10-4F9D-B6F5-91706AFFC6CE}" type="pres">
      <dgm:prSet presAssocID="{2E1AC112-51AA-49DF-9EFC-A8FB9224AFBD}" presName="parTx" presStyleLbl="revTx" presStyleIdx="2" presStyleCnt="3" custLinFactX="-29909" custLinFactNeighborX="-100000" custLinFactNeighborY="-10643">
        <dgm:presLayoutVars>
          <dgm:chMax val="0"/>
          <dgm:chPref val="0"/>
          <dgm:bulletEnabled val="1"/>
        </dgm:presLayoutVars>
      </dgm:prSet>
      <dgm:spPr/>
    </dgm:pt>
    <dgm:pt modelId="{012210A7-E716-4EDB-9B7D-353223CC480A}" type="pres">
      <dgm:prSet presAssocID="{2E1AC112-51AA-49DF-9EFC-A8FB9224AFBD}" presName="spVertical2" presStyleCnt="0"/>
      <dgm:spPr/>
    </dgm:pt>
    <dgm:pt modelId="{FFD2D3D7-2191-45CD-A691-3FDFBEAEF4D1}" type="pres">
      <dgm:prSet presAssocID="{2E1AC112-51AA-49DF-9EFC-A8FB9224AFBD}" presName="spVertical3" presStyleCnt="0"/>
      <dgm:spPr/>
    </dgm:pt>
    <dgm:pt modelId="{B5C2B243-0533-443F-B70E-985AC93ECA77}" type="pres">
      <dgm:prSet presAssocID="{2B01A67F-83B2-4D50-9DD8-9576AC0E8111}" presName="padding2" presStyleCnt="0"/>
      <dgm:spPr/>
    </dgm:pt>
    <dgm:pt modelId="{A892C545-8675-47B4-9778-4726A4DAA0DE}" type="pres">
      <dgm:prSet presAssocID="{2B01A67F-83B2-4D50-9DD8-9576AC0E8111}" presName="negArrow" presStyleCnt="0"/>
      <dgm:spPr/>
    </dgm:pt>
    <dgm:pt modelId="{28AF6687-B421-40E1-BDCA-4B3F45AC8845}" type="pres">
      <dgm:prSet presAssocID="{2B01A67F-83B2-4D50-9DD8-9576AC0E8111}" presName="backgroundArrow" presStyleLbl="node1" presStyleIdx="0" presStyleCnt="1" custLinFactNeighborY="-2122"/>
      <dgm:spPr>
        <a:gradFill flip="none" rotWithShape="0">
          <a:gsLst>
            <a:gs pos="0">
              <a:srgbClr val="996600">
                <a:tint val="66000"/>
                <a:satMod val="160000"/>
              </a:srgbClr>
            </a:gs>
            <a:gs pos="50000">
              <a:srgbClr val="996600">
                <a:tint val="44500"/>
                <a:satMod val="160000"/>
              </a:srgbClr>
            </a:gs>
            <a:gs pos="100000">
              <a:srgbClr val="996600">
                <a:tint val="23500"/>
                <a:satMod val="160000"/>
              </a:srgbClr>
            </a:gs>
          </a:gsLst>
          <a:lin ang="18900000" scaled="1"/>
          <a:tileRect/>
        </a:gradFill>
      </dgm:spPr>
    </dgm:pt>
  </dgm:ptLst>
  <dgm:cxnLst>
    <dgm:cxn modelId="{641259E9-9567-472B-881B-B8D951AD8310}" srcId="{2B01A67F-83B2-4D50-9DD8-9576AC0E8111}" destId="{5D6287E1-066C-4808-951A-1D2864D825F5}" srcOrd="0" destOrd="0" parTransId="{5DE35E80-E9DE-4860-AF60-EBE21AB0CEB0}" sibTransId="{3C2EEE84-B799-49D8-B605-A8977ED6D9A4}"/>
    <dgm:cxn modelId="{CE61197A-01C2-4B0C-AEC2-0A17AD77915C}" srcId="{2B01A67F-83B2-4D50-9DD8-9576AC0E8111}" destId="{2E1AC112-51AA-49DF-9EFC-A8FB9224AFBD}" srcOrd="2" destOrd="0" parTransId="{66E068FA-FBA1-44ED-8C55-DE15C8B58912}" sibTransId="{A12886BF-009F-4765-AF52-448570A9D7D5}"/>
    <dgm:cxn modelId="{51B96403-84E3-4F97-919B-7119501730F6}" srcId="{2B01A67F-83B2-4D50-9DD8-9576AC0E8111}" destId="{78959F33-6526-4419-A761-5F8AC44B0CC7}" srcOrd="1" destOrd="0" parTransId="{98863EED-7FD8-4696-A8EC-30ED91F8CA17}" sibTransId="{54AA9AF2-127B-42E8-B17D-B70C42CEBD81}"/>
    <dgm:cxn modelId="{FCA293E4-CD4D-4B90-A537-8C6305C10194}" type="presOf" srcId="{5D6287E1-066C-4808-951A-1D2864D825F5}" destId="{7E5E3AFE-540E-4E72-88BE-E07B256D3609}" srcOrd="0" destOrd="0" presId="urn:microsoft.com/office/officeart/2005/8/layout/hProcess3"/>
    <dgm:cxn modelId="{22759837-A0A7-417D-92E8-B824825BA0F3}" type="presOf" srcId="{2E1AC112-51AA-49DF-9EFC-A8FB9224AFBD}" destId="{FDD8B71B-2A10-4F9D-B6F5-91706AFFC6CE}" srcOrd="0" destOrd="0" presId="urn:microsoft.com/office/officeart/2005/8/layout/hProcess3"/>
    <dgm:cxn modelId="{67301038-E7F2-4FD8-87CC-312F82021846}" type="presOf" srcId="{2B01A67F-83B2-4D50-9DD8-9576AC0E8111}" destId="{2AC2A8CA-6CF3-4FCC-9305-203E11FC02E8}" srcOrd="0" destOrd="0" presId="urn:microsoft.com/office/officeart/2005/8/layout/hProcess3"/>
    <dgm:cxn modelId="{9D8C0941-0675-4A1A-AFC4-26856F12E287}" type="presOf" srcId="{78959F33-6526-4419-A761-5F8AC44B0CC7}" destId="{AF2D52AD-3F04-4F16-8441-998F1EB953A5}" srcOrd="0" destOrd="0" presId="urn:microsoft.com/office/officeart/2005/8/layout/hProcess3"/>
    <dgm:cxn modelId="{1CC3C4C2-84BA-4B83-A43B-92D49610CF34}" type="presParOf" srcId="{2AC2A8CA-6CF3-4FCC-9305-203E11FC02E8}" destId="{3AF90EA5-99BA-4EA3-8D12-664F4F70EC57}" srcOrd="0" destOrd="0" presId="urn:microsoft.com/office/officeart/2005/8/layout/hProcess3"/>
    <dgm:cxn modelId="{0C96EC96-7CFC-4DFF-B65A-E70C97B4DF91}" type="presParOf" srcId="{2AC2A8CA-6CF3-4FCC-9305-203E11FC02E8}" destId="{F44CB447-359D-4AF2-A57E-81D18F3D1E0D}" srcOrd="1" destOrd="0" presId="urn:microsoft.com/office/officeart/2005/8/layout/hProcess3"/>
    <dgm:cxn modelId="{BBB01198-3CBA-4AA8-AE56-97F2B3B9551A}" type="presParOf" srcId="{F44CB447-359D-4AF2-A57E-81D18F3D1E0D}" destId="{7FD24EEB-D115-4D8B-B376-51501F47B4BC}" srcOrd="0" destOrd="0" presId="urn:microsoft.com/office/officeart/2005/8/layout/hProcess3"/>
    <dgm:cxn modelId="{7FD0CDCA-2AA8-4E65-A148-777B403885A8}" type="presParOf" srcId="{F44CB447-359D-4AF2-A57E-81D18F3D1E0D}" destId="{B327AD50-9BD7-4048-B8AE-55FB3B1087FD}" srcOrd="1" destOrd="0" presId="urn:microsoft.com/office/officeart/2005/8/layout/hProcess3"/>
    <dgm:cxn modelId="{DBE91069-3D6F-4B74-96E0-3947E2C85551}" type="presParOf" srcId="{B327AD50-9BD7-4048-B8AE-55FB3B1087FD}" destId="{3D3D0422-2E04-42CD-B24B-33B7D0249953}" srcOrd="0" destOrd="0" presId="urn:microsoft.com/office/officeart/2005/8/layout/hProcess3"/>
    <dgm:cxn modelId="{D2687BAC-F7FE-46C3-B82E-F80BCE53D549}" type="presParOf" srcId="{B327AD50-9BD7-4048-B8AE-55FB3B1087FD}" destId="{7E5E3AFE-540E-4E72-88BE-E07B256D3609}" srcOrd="1" destOrd="0" presId="urn:microsoft.com/office/officeart/2005/8/layout/hProcess3"/>
    <dgm:cxn modelId="{DE806779-48CA-47B8-8AC1-F29EA0904190}" type="presParOf" srcId="{B327AD50-9BD7-4048-B8AE-55FB3B1087FD}" destId="{D2C693FD-A4B8-4A8A-951E-259479E9243B}" srcOrd="2" destOrd="0" presId="urn:microsoft.com/office/officeart/2005/8/layout/hProcess3"/>
    <dgm:cxn modelId="{E83E6570-C273-4769-BBCD-DEE0C84B332E}" type="presParOf" srcId="{B327AD50-9BD7-4048-B8AE-55FB3B1087FD}" destId="{82ED616E-68A0-43AC-957F-9CC797838685}" srcOrd="3" destOrd="0" presId="urn:microsoft.com/office/officeart/2005/8/layout/hProcess3"/>
    <dgm:cxn modelId="{CEC1BCF9-ACAB-4066-A2D9-7FCB9A098863}" type="presParOf" srcId="{F44CB447-359D-4AF2-A57E-81D18F3D1E0D}" destId="{B51F773D-223C-4424-B468-6280E971A6C1}" srcOrd="2" destOrd="0" presId="urn:microsoft.com/office/officeart/2005/8/layout/hProcess3"/>
    <dgm:cxn modelId="{97F0E838-EDA9-4E64-917A-FF7D12D476B0}" type="presParOf" srcId="{F44CB447-359D-4AF2-A57E-81D18F3D1E0D}" destId="{6F22FF73-820D-4557-8900-3A3A695788EC}" srcOrd="3" destOrd="0" presId="urn:microsoft.com/office/officeart/2005/8/layout/hProcess3"/>
    <dgm:cxn modelId="{636FD37D-79FC-42F7-8327-0B812433B955}" type="presParOf" srcId="{6F22FF73-820D-4557-8900-3A3A695788EC}" destId="{52C19EB4-325D-4103-A9DB-B79E21C3B661}" srcOrd="0" destOrd="0" presId="urn:microsoft.com/office/officeart/2005/8/layout/hProcess3"/>
    <dgm:cxn modelId="{C1844A5A-1CB0-4397-BE26-7A9DDDFC6960}" type="presParOf" srcId="{6F22FF73-820D-4557-8900-3A3A695788EC}" destId="{AF2D52AD-3F04-4F16-8441-998F1EB953A5}" srcOrd="1" destOrd="0" presId="urn:microsoft.com/office/officeart/2005/8/layout/hProcess3"/>
    <dgm:cxn modelId="{4C112D3F-D75B-4423-92D6-FF213D36FDB9}" type="presParOf" srcId="{6F22FF73-820D-4557-8900-3A3A695788EC}" destId="{56EF0DD9-A208-4C6C-B5D1-24F6378272BF}" srcOrd="2" destOrd="0" presId="urn:microsoft.com/office/officeart/2005/8/layout/hProcess3"/>
    <dgm:cxn modelId="{17B8B173-7536-4E2C-829E-AAB0DBAE309F}" type="presParOf" srcId="{6F22FF73-820D-4557-8900-3A3A695788EC}" destId="{B3ED8BFC-0C2B-46A4-A404-345A849B0393}" srcOrd="3" destOrd="0" presId="urn:microsoft.com/office/officeart/2005/8/layout/hProcess3"/>
    <dgm:cxn modelId="{31BCE390-B8CA-41C7-B698-BBE25EE85B44}" type="presParOf" srcId="{F44CB447-359D-4AF2-A57E-81D18F3D1E0D}" destId="{8A26C85D-A35D-45AB-AACB-BB0E2B719054}" srcOrd="4" destOrd="0" presId="urn:microsoft.com/office/officeart/2005/8/layout/hProcess3"/>
    <dgm:cxn modelId="{04EA31F2-C680-4B1B-B0C6-7BDD9F9DD1E5}" type="presParOf" srcId="{F44CB447-359D-4AF2-A57E-81D18F3D1E0D}" destId="{12B7209D-8E90-4F91-8B49-3F54E229A556}" srcOrd="5" destOrd="0" presId="urn:microsoft.com/office/officeart/2005/8/layout/hProcess3"/>
    <dgm:cxn modelId="{320D3365-6A93-4E6E-A60E-1CBCAE055EA2}" type="presParOf" srcId="{12B7209D-8E90-4F91-8B49-3F54E229A556}" destId="{45A6F8E3-BAE4-4030-BAB9-101CFDEAE6BB}" srcOrd="0" destOrd="0" presId="urn:microsoft.com/office/officeart/2005/8/layout/hProcess3"/>
    <dgm:cxn modelId="{A0C455C9-8BBD-416A-992C-92692E5EA857}" type="presParOf" srcId="{12B7209D-8E90-4F91-8B49-3F54E229A556}" destId="{FDD8B71B-2A10-4F9D-B6F5-91706AFFC6CE}" srcOrd="1" destOrd="0" presId="urn:microsoft.com/office/officeart/2005/8/layout/hProcess3"/>
    <dgm:cxn modelId="{012B2FCE-6319-4B8F-A16B-8BD2CC9BD55B}" type="presParOf" srcId="{12B7209D-8E90-4F91-8B49-3F54E229A556}" destId="{012210A7-E716-4EDB-9B7D-353223CC480A}" srcOrd="2" destOrd="0" presId="urn:microsoft.com/office/officeart/2005/8/layout/hProcess3"/>
    <dgm:cxn modelId="{648EAE17-C824-4FFD-BC6C-592938089BF9}" type="presParOf" srcId="{12B7209D-8E90-4F91-8B49-3F54E229A556}" destId="{FFD2D3D7-2191-45CD-A691-3FDFBEAEF4D1}" srcOrd="3" destOrd="0" presId="urn:microsoft.com/office/officeart/2005/8/layout/hProcess3"/>
    <dgm:cxn modelId="{F7E4F859-3D9E-4465-8BCA-DADD31466E92}" type="presParOf" srcId="{F44CB447-359D-4AF2-A57E-81D18F3D1E0D}" destId="{B5C2B243-0533-443F-B70E-985AC93ECA77}" srcOrd="6" destOrd="0" presId="urn:microsoft.com/office/officeart/2005/8/layout/hProcess3"/>
    <dgm:cxn modelId="{A0985FEC-797A-4028-85A2-4DA893497B0C}" type="presParOf" srcId="{F44CB447-359D-4AF2-A57E-81D18F3D1E0D}" destId="{A892C545-8675-47B4-9778-4726A4DAA0DE}" srcOrd="7" destOrd="0" presId="urn:microsoft.com/office/officeart/2005/8/layout/hProcess3"/>
    <dgm:cxn modelId="{3E1A7FDB-0C0D-4742-B3F1-4D294982D05D}" type="presParOf" srcId="{F44CB447-359D-4AF2-A57E-81D18F3D1E0D}" destId="{28AF6687-B421-40E1-BDCA-4B3F45AC8845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7D539-CEC0-49DD-B75B-66628FC4CB32}">
      <dsp:nvSpPr>
        <dsp:cNvPr id="0" name=""/>
        <dsp:cNvSpPr/>
      </dsp:nvSpPr>
      <dsp:spPr>
        <a:xfrm>
          <a:off x="4922138" y="2003671"/>
          <a:ext cx="2415257" cy="2415257"/>
        </a:xfrm>
        <a:prstGeom prst="gear9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ARCABOUÇO LEGAL</a:t>
          </a:r>
        </a:p>
      </dsp:txBody>
      <dsp:txXfrm>
        <a:off x="5407712" y="2569433"/>
        <a:ext cx="1444109" cy="1241492"/>
      </dsp:txXfrm>
    </dsp:sp>
    <dsp:sp modelId="{1F896AC0-C9A4-45CD-852A-B454F68B509D}">
      <dsp:nvSpPr>
        <dsp:cNvPr id="0" name=""/>
        <dsp:cNvSpPr/>
      </dsp:nvSpPr>
      <dsp:spPr>
        <a:xfrm>
          <a:off x="2467663" y="1485407"/>
          <a:ext cx="3000944" cy="2597692"/>
        </a:xfrm>
        <a:prstGeom prst="gear6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AUTORIDADE REGULADORA</a:t>
          </a:r>
        </a:p>
      </dsp:txBody>
      <dsp:txXfrm>
        <a:off x="3180257" y="2143336"/>
        <a:ext cx="1575756" cy="1281834"/>
      </dsp:txXfrm>
    </dsp:sp>
    <dsp:sp modelId="{AC80B00D-192A-4179-8C7E-A1D43C909200}">
      <dsp:nvSpPr>
        <dsp:cNvPr id="0" name=""/>
        <dsp:cNvSpPr/>
      </dsp:nvSpPr>
      <dsp:spPr>
        <a:xfrm rot="20700000">
          <a:off x="4083355" y="45395"/>
          <a:ext cx="2666296" cy="2530155"/>
        </a:xfrm>
        <a:prstGeom prst="gear6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SISTEMA NACIONAL DE SANGUE</a:t>
          </a:r>
        </a:p>
      </dsp:txBody>
      <dsp:txXfrm rot="-20700000">
        <a:off x="4676226" y="592257"/>
        <a:ext cx="1480552" cy="1436430"/>
      </dsp:txXfrm>
    </dsp:sp>
    <dsp:sp modelId="{B4EF8546-5EB2-4D3A-AC3E-938991747197}">
      <dsp:nvSpPr>
        <dsp:cNvPr id="0" name=""/>
        <dsp:cNvSpPr/>
      </dsp:nvSpPr>
      <dsp:spPr>
        <a:xfrm>
          <a:off x="4663692" y="1715208"/>
          <a:ext cx="3091529" cy="3091529"/>
        </a:xfrm>
        <a:prstGeom prst="circularArrow">
          <a:avLst>
            <a:gd name="adj1" fmla="val 4687"/>
            <a:gd name="adj2" fmla="val 299029"/>
            <a:gd name="adj3" fmla="val 2520716"/>
            <a:gd name="adj4" fmla="val 15851509"/>
            <a:gd name="adj5" fmla="val 5469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3C07B-8EA0-41C0-A8B5-8FDDE8627FC8}">
      <dsp:nvSpPr>
        <dsp:cNvPr id="0" name=""/>
        <dsp:cNvSpPr/>
      </dsp:nvSpPr>
      <dsp:spPr>
        <a:xfrm>
          <a:off x="2501821" y="1274839"/>
          <a:ext cx="2246189" cy="224618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E6C92-79BF-456E-9179-D7E591855C07}">
      <dsp:nvSpPr>
        <dsp:cNvPr id="0" name=""/>
        <dsp:cNvSpPr/>
      </dsp:nvSpPr>
      <dsp:spPr>
        <a:xfrm rot="2062350">
          <a:off x="3925000" y="27484"/>
          <a:ext cx="1971260" cy="251111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D8F35-C3B7-493E-8A45-EC24E2436FB7}">
      <dsp:nvSpPr>
        <dsp:cNvPr id="0" name=""/>
        <dsp:cNvSpPr/>
      </dsp:nvSpPr>
      <dsp:spPr>
        <a:xfrm>
          <a:off x="4717248" y="3241213"/>
          <a:ext cx="6422142" cy="1197090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1100" kern="1200" dirty="0"/>
        </a:p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kern="1200" dirty="0"/>
            <a:t>Coordenação do Sistema  Nacional de Vigilância Sanitária (SNVS) </a:t>
          </a:r>
        </a:p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000" kern="1200" dirty="0"/>
        </a:p>
      </dsp:txBody>
      <dsp:txXfrm>
        <a:off x="4717248" y="3390849"/>
        <a:ext cx="5973233" cy="897818"/>
      </dsp:txXfrm>
    </dsp:sp>
    <dsp:sp modelId="{CF190F7E-10E7-4526-9FA7-21B1A3DB6391}">
      <dsp:nvSpPr>
        <dsp:cNvPr id="0" name=""/>
        <dsp:cNvSpPr/>
      </dsp:nvSpPr>
      <dsp:spPr>
        <a:xfrm>
          <a:off x="64117" y="3238043"/>
          <a:ext cx="4530468" cy="1170664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tx1"/>
              </a:solidFill>
            </a:rPr>
            <a:t>ANVISA</a:t>
          </a:r>
        </a:p>
      </dsp:txBody>
      <dsp:txXfrm>
        <a:off x="121264" y="3295190"/>
        <a:ext cx="4416174" cy="1056370"/>
      </dsp:txXfrm>
    </dsp:sp>
    <dsp:sp modelId="{F745CC6A-81BD-4B42-B8D2-A3DA082C02AA}">
      <dsp:nvSpPr>
        <dsp:cNvPr id="0" name=""/>
        <dsp:cNvSpPr/>
      </dsp:nvSpPr>
      <dsp:spPr>
        <a:xfrm>
          <a:off x="4588163" y="953761"/>
          <a:ext cx="6640352" cy="1444339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1800" kern="1200" dirty="0"/>
        </a:p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kern="1200" dirty="0"/>
            <a:t>Política Nacional de Sangue (SINASAN)</a:t>
          </a:r>
        </a:p>
      </dsp:txBody>
      <dsp:txXfrm>
        <a:off x="4588163" y="1134303"/>
        <a:ext cx="6098725" cy="1083255"/>
      </dsp:txXfrm>
    </dsp:sp>
    <dsp:sp modelId="{4221B7A2-B368-46FD-A7D8-9FDA581219E8}">
      <dsp:nvSpPr>
        <dsp:cNvPr id="0" name=""/>
        <dsp:cNvSpPr/>
      </dsp:nvSpPr>
      <dsp:spPr>
        <a:xfrm>
          <a:off x="0" y="1098741"/>
          <a:ext cx="4530468" cy="108017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chemeClr val="tx1"/>
              </a:solidFill>
            </a:rPr>
            <a:t>Ministério da Saúde</a:t>
          </a:r>
        </a:p>
      </dsp:txBody>
      <dsp:txXfrm>
        <a:off x="52730" y="1151471"/>
        <a:ext cx="4425008" cy="9747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02954-8D9C-4EF7-9E36-EC0D8D42A863}">
      <dsp:nvSpPr>
        <dsp:cNvPr id="0" name=""/>
        <dsp:cNvSpPr/>
      </dsp:nvSpPr>
      <dsp:spPr>
        <a:xfrm>
          <a:off x="5815057" y="0"/>
          <a:ext cx="2489568" cy="3124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/>
            <a:t>Vigilância Sanitária Municipal</a:t>
          </a:r>
        </a:p>
      </dsp:txBody>
      <dsp:txXfrm>
        <a:off x="5815057" y="0"/>
        <a:ext cx="2489568" cy="937260"/>
      </dsp:txXfrm>
    </dsp:sp>
    <dsp:sp modelId="{6A002404-088D-47A3-ACE1-82E00D7EE1E5}">
      <dsp:nvSpPr>
        <dsp:cNvPr id="0" name=""/>
        <dsp:cNvSpPr/>
      </dsp:nvSpPr>
      <dsp:spPr>
        <a:xfrm>
          <a:off x="2894796" y="0"/>
          <a:ext cx="2489568" cy="3124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/>
            <a:t>Vigilância Sanitária Estadual</a:t>
          </a:r>
        </a:p>
      </dsp:txBody>
      <dsp:txXfrm>
        <a:off x="2894796" y="0"/>
        <a:ext cx="2489568" cy="937260"/>
      </dsp:txXfrm>
    </dsp:sp>
    <dsp:sp modelId="{DB305A4D-BA8C-47F4-B6C4-7F1716A58642}">
      <dsp:nvSpPr>
        <dsp:cNvPr id="0" name=""/>
        <dsp:cNvSpPr/>
      </dsp:nvSpPr>
      <dsp:spPr>
        <a:xfrm>
          <a:off x="1173" y="0"/>
          <a:ext cx="2489568" cy="3124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Vigilância Sanitária Federal</a:t>
          </a:r>
        </a:p>
      </dsp:txBody>
      <dsp:txXfrm>
        <a:off x="1173" y="0"/>
        <a:ext cx="2489568" cy="937260"/>
      </dsp:txXfrm>
    </dsp:sp>
    <dsp:sp modelId="{A34331A6-C5FB-4643-A894-D48FE2AD3881}">
      <dsp:nvSpPr>
        <dsp:cNvPr id="0" name=""/>
        <dsp:cNvSpPr/>
      </dsp:nvSpPr>
      <dsp:spPr>
        <a:xfrm>
          <a:off x="209860" y="896305"/>
          <a:ext cx="2086867" cy="1043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Anvisa</a:t>
          </a:r>
        </a:p>
      </dsp:txBody>
      <dsp:txXfrm>
        <a:off x="240421" y="926866"/>
        <a:ext cx="2025745" cy="982311"/>
      </dsp:txXfrm>
    </dsp:sp>
    <dsp:sp modelId="{C58BACE2-B984-4F29-83F5-911C8964A696}">
      <dsp:nvSpPr>
        <dsp:cNvPr id="0" name=""/>
        <dsp:cNvSpPr/>
      </dsp:nvSpPr>
      <dsp:spPr>
        <a:xfrm rot="1969260">
          <a:off x="2217446" y="1657159"/>
          <a:ext cx="993311" cy="60117"/>
        </a:xfrm>
        <a:custGeom>
          <a:avLst/>
          <a:gdLst/>
          <a:ahLst/>
          <a:cxnLst/>
          <a:rect l="0" t="0" r="0" b="0"/>
          <a:pathLst>
            <a:path>
              <a:moveTo>
                <a:pt x="0" y="30058"/>
              </a:moveTo>
              <a:lnTo>
                <a:pt x="993311" y="300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689269" y="1662385"/>
        <a:ext cx="49665" cy="49665"/>
      </dsp:txXfrm>
    </dsp:sp>
    <dsp:sp modelId="{DBB9847D-61B2-4D63-A583-7CB033364947}">
      <dsp:nvSpPr>
        <dsp:cNvPr id="0" name=""/>
        <dsp:cNvSpPr/>
      </dsp:nvSpPr>
      <dsp:spPr>
        <a:xfrm>
          <a:off x="3131475" y="1434696"/>
          <a:ext cx="2086867" cy="1043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SES/Visa</a:t>
          </a:r>
        </a:p>
      </dsp:txBody>
      <dsp:txXfrm>
        <a:off x="3162036" y="1465257"/>
        <a:ext cx="2025745" cy="982311"/>
      </dsp:txXfrm>
    </dsp:sp>
    <dsp:sp modelId="{2DEC809B-F14F-4699-AF61-7D89F88EE75F}">
      <dsp:nvSpPr>
        <dsp:cNvPr id="0" name=""/>
        <dsp:cNvSpPr/>
      </dsp:nvSpPr>
      <dsp:spPr>
        <a:xfrm rot="1680434">
          <a:off x="5161259" y="2155247"/>
          <a:ext cx="974877" cy="60117"/>
        </a:xfrm>
        <a:custGeom>
          <a:avLst/>
          <a:gdLst/>
          <a:ahLst/>
          <a:cxnLst/>
          <a:rect l="0" t="0" r="0" b="0"/>
          <a:pathLst>
            <a:path>
              <a:moveTo>
                <a:pt x="0" y="30058"/>
              </a:moveTo>
              <a:lnTo>
                <a:pt x="974877" y="300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624325" y="2160934"/>
        <a:ext cx="48743" cy="48743"/>
      </dsp:txXfrm>
    </dsp:sp>
    <dsp:sp modelId="{AF80A085-CEF9-4B84-8A7E-3DE69DF36A3E}">
      <dsp:nvSpPr>
        <dsp:cNvPr id="0" name=""/>
        <dsp:cNvSpPr/>
      </dsp:nvSpPr>
      <dsp:spPr>
        <a:xfrm>
          <a:off x="6079051" y="1892482"/>
          <a:ext cx="2086867" cy="1043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kern="1200" dirty="0"/>
            <a:t>SMS/Visa</a:t>
          </a:r>
        </a:p>
      </dsp:txBody>
      <dsp:txXfrm>
        <a:off x="6109612" y="1923043"/>
        <a:ext cx="2025745" cy="9823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E4E6B-6E5C-4162-AA9D-F0AAF908219B}">
      <dsp:nvSpPr>
        <dsp:cNvPr id="0" name=""/>
        <dsp:cNvSpPr/>
      </dsp:nvSpPr>
      <dsp:spPr>
        <a:xfrm>
          <a:off x="556261" y="0"/>
          <a:ext cx="6304300" cy="4280024"/>
        </a:xfrm>
        <a:prstGeom prst="rightArrow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A983F-B2F1-41F0-821A-1AE76895B937}">
      <dsp:nvSpPr>
        <dsp:cNvPr id="0" name=""/>
        <dsp:cNvSpPr/>
      </dsp:nvSpPr>
      <dsp:spPr>
        <a:xfrm>
          <a:off x="7967" y="1284007"/>
          <a:ext cx="2387290" cy="171200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Desenvolver e implantar metodologia</a:t>
          </a:r>
        </a:p>
      </dsp:txBody>
      <dsp:txXfrm>
        <a:off x="91540" y="1367580"/>
        <a:ext cx="2220144" cy="1544863"/>
      </dsp:txXfrm>
    </dsp:sp>
    <dsp:sp modelId="{0F42FB04-01E2-4F21-801A-F744B5F473A9}">
      <dsp:nvSpPr>
        <dsp:cNvPr id="0" name=""/>
        <dsp:cNvSpPr/>
      </dsp:nvSpPr>
      <dsp:spPr>
        <a:xfrm>
          <a:off x="2514766" y="1284007"/>
          <a:ext cx="2387290" cy="171200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Critérios sistematizados</a:t>
          </a:r>
        </a:p>
      </dsp:txBody>
      <dsp:txXfrm>
        <a:off x="2598339" y="1367580"/>
        <a:ext cx="2220144" cy="1544863"/>
      </dsp:txXfrm>
    </dsp:sp>
    <dsp:sp modelId="{217E985E-9C39-414B-9340-A281DB70E91C}">
      <dsp:nvSpPr>
        <dsp:cNvPr id="0" name=""/>
        <dsp:cNvSpPr/>
      </dsp:nvSpPr>
      <dsp:spPr>
        <a:xfrm>
          <a:off x="5021566" y="1284007"/>
          <a:ext cx="2387290" cy="171200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Priorização de ações</a:t>
          </a:r>
        </a:p>
      </dsp:txBody>
      <dsp:txXfrm>
        <a:off x="5105139" y="1367580"/>
        <a:ext cx="2220144" cy="15448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82CEB-B296-4B9E-BDE2-1678E301068A}">
      <dsp:nvSpPr>
        <dsp:cNvPr id="0" name=""/>
        <dsp:cNvSpPr/>
      </dsp:nvSpPr>
      <dsp:spPr>
        <a:xfrm rot="4396374">
          <a:off x="1975160" y="1162708"/>
          <a:ext cx="5044013" cy="3517570"/>
        </a:xfrm>
        <a:prstGeom prst="swooshArrow">
          <a:avLst>
            <a:gd name="adj1" fmla="val 16310"/>
            <a:gd name="adj2" fmla="val 313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189F3-3BF2-43B0-9461-B731C63391A2}">
      <dsp:nvSpPr>
        <dsp:cNvPr id="0" name=""/>
        <dsp:cNvSpPr/>
      </dsp:nvSpPr>
      <dsp:spPr>
        <a:xfrm>
          <a:off x="3864664" y="1622013"/>
          <a:ext cx="127377" cy="127377"/>
        </a:xfrm>
        <a:prstGeom prst="ellipse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E6312-A744-4655-9F9A-4E0EC2987B74}">
      <dsp:nvSpPr>
        <dsp:cNvPr id="0" name=""/>
        <dsp:cNvSpPr/>
      </dsp:nvSpPr>
      <dsp:spPr>
        <a:xfrm>
          <a:off x="4736846" y="2325509"/>
          <a:ext cx="127377" cy="127377"/>
        </a:xfrm>
        <a:prstGeom prst="ellipse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E3B56-9DF9-42B0-A422-53EE8F4B5F99}">
      <dsp:nvSpPr>
        <dsp:cNvPr id="0" name=""/>
        <dsp:cNvSpPr/>
      </dsp:nvSpPr>
      <dsp:spPr>
        <a:xfrm>
          <a:off x="5390502" y="3148201"/>
          <a:ext cx="127377" cy="127377"/>
        </a:xfrm>
        <a:prstGeom prst="ellipse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6D8D1-BEC0-468F-9547-30152BA08EA1}">
      <dsp:nvSpPr>
        <dsp:cNvPr id="0" name=""/>
        <dsp:cNvSpPr/>
      </dsp:nvSpPr>
      <dsp:spPr>
        <a:xfrm>
          <a:off x="250690" y="0"/>
          <a:ext cx="5083037" cy="93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Riscos</a:t>
          </a:r>
          <a:r>
            <a:rPr lang="en-US" sz="3200" b="1" kern="1200" dirty="0"/>
            <a:t>/</a:t>
          </a:r>
          <a:r>
            <a:rPr lang="en-US" sz="3200" b="1" kern="1200" dirty="0" err="1"/>
            <a:t>Desafios</a:t>
          </a:r>
          <a:endParaRPr lang="pt-BR" sz="3200" b="1" kern="1200" dirty="0"/>
        </a:p>
      </dsp:txBody>
      <dsp:txXfrm>
        <a:off x="250690" y="0"/>
        <a:ext cx="5083037" cy="934878"/>
      </dsp:txXfrm>
    </dsp:sp>
    <dsp:sp modelId="{60CC6F4F-D070-4655-AD9C-C7B760D9B94C}">
      <dsp:nvSpPr>
        <dsp:cNvPr id="0" name=""/>
        <dsp:cNvSpPr/>
      </dsp:nvSpPr>
      <dsp:spPr>
        <a:xfrm>
          <a:off x="4280152" y="1124513"/>
          <a:ext cx="4416128" cy="93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rgbClr val="002060"/>
              </a:solidFill>
            </a:rPr>
            <a:t>Capacidade operacional do SNVS</a:t>
          </a:r>
        </a:p>
      </dsp:txBody>
      <dsp:txXfrm>
        <a:off x="4280152" y="1124513"/>
        <a:ext cx="4416128" cy="934878"/>
      </dsp:txXfrm>
    </dsp:sp>
    <dsp:sp modelId="{D50C442A-9549-4F2A-9418-58C79C5B8858}">
      <dsp:nvSpPr>
        <dsp:cNvPr id="0" name=""/>
        <dsp:cNvSpPr/>
      </dsp:nvSpPr>
      <dsp:spPr>
        <a:xfrm>
          <a:off x="418453" y="2147999"/>
          <a:ext cx="4170003" cy="93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rgbClr val="002060"/>
              </a:solidFill>
            </a:rPr>
            <a:t>Capacidade de Resposta do SH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rgbClr val="002060"/>
              </a:solidFill>
            </a:rPr>
            <a:t> frente ao risco </a:t>
          </a:r>
        </a:p>
      </dsp:txBody>
      <dsp:txXfrm>
        <a:off x="418453" y="2147999"/>
        <a:ext cx="4170003" cy="934878"/>
      </dsp:txXfrm>
    </dsp:sp>
    <dsp:sp modelId="{8EC00EAF-52EB-4643-A8DA-20FEE7224880}">
      <dsp:nvSpPr>
        <dsp:cNvPr id="0" name=""/>
        <dsp:cNvSpPr/>
      </dsp:nvSpPr>
      <dsp:spPr>
        <a:xfrm>
          <a:off x="5965365" y="2744451"/>
          <a:ext cx="3325395" cy="93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rgbClr val="002060"/>
              </a:solidFill>
            </a:rPr>
            <a:t>Sensibilização dos gestores de Saúde</a:t>
          </a:r>
        </a:p>
      </dsp:txBody>
      <dsp:txXfrm>
        <a:off x="5965365" y="2744451"/>
        <a:ext cx="3325395" cy="934878"/>
      </dsp:txXfrm>
    </dsp:sp>
    <dsp:sp modelId="{6ED6689B-E915-478C-917E-54FF7E484D2E}">
      <dsp:nvSpPr>
        <dsp:cNvPr id="0" name=""/>
        <dsp:cNvSpPr/>
      </dsp:nvSpPr>
      <dsp:spPr>
        <a:xfrm>
          <a:off x="3679279" y="5077640"/>
          <a:ext cx="5205941" cy="595816"/>
        </a:xfrm>
        <a:prstGeom prst="rect">
          <a:avLst/>
        </a:prstGeom>
        <a:gradFill flip="none" rotWithShape="0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Reduzir Riscos Sanitários </a:t>
          </a:r>
        </a:p>
      </dsp:txBody>
      <dsp:txXfrm>
        <a:off x="3679279" y="5077640"/>
        <a:ext cx="5205941" cy="5958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F6687-B421-40E1-BDCA-4B3F45AC8845}">
      <dsp:nvSpPr>
        <dsp:cNvPr id="0" name=""/>
        <dsp:cNvSpPr/>
      </dsp:nvSpPr>
      <dsp:spPr>
        <a:xfrm>
          <a:off x="0" y="1144995"/>
          <a:ext cx="8128000" cy="3001300"/>
        </a:xfrm>
        <a:prstGeom prst="rightArrow">
          <a:avLst/>
        </a:prstGeom>
        <a:gradFill flip="none" rotWithShape="0">
          <a:gsLst>
            <a:gs pos="0">
              <a:srgbClr val="996600">
                <a:tint val="66000"/>
                <a:satMod val="160000"/>
              </a:srgbClr>
            </a:gs>
            <a:gs pos="50000">
              <a:srgbClr val="996600">
                <a:tint val="44500"/>
                <a:satMod val="160000"/>
              </a:srgbClr>
            </a:gs>
            <a:gs pos="100000">
              <a:srgbClr val="996600">
                <a:tint val="23500"/>
                <a:satMod val="160000"/>
              </a:srgbClr>
            </a:gs>
          </a:gsLst>
          <a:lin ang="189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D8B71B-2A10-4F9D-B6F5-91706AFFC6CE}">
      <dsp:nvSpPr>
        <dsp:cNvPr id="0" name=""/>
        <dsp:cNvSpPr/>
      </dsp:nvSpPr>
      <dsp:spPr>
        <a:xfrm>
          <a:off x="2812252" y="1879151"/>
          <a:ext cx="1958578" cy="1500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rgbClr val="002060"/>
              </a:solidFill>
            </a:rPr>
            <a:t>Contrato de Gestão (Anvisa e MS) - 2019</a:t>
          </a:r>
        </a:p>
      </dsp:txBody>
      <dsp:txXfrm>
        <a:off x="2812252" y="1879151"/>
        <a:ext cx="1958578" cy="1500650"/>
      </dsp:txXfrm>
    </dsp:sp>
    <dsp:sp modelId="{AF2D52AD-3F04-4F16-8441-998F1EB953A5}">
      <dsp:nvSpPr>
        <dsp:cNvPr id="0" name=""/>
        <dsp:cNvSpPr/>
      </dsp:nvSpPr>
      <dsp:spPr>
        <a:xfrm>
          <a:off x="5130739" y="1917920"/>
          <a:ext cx="1958578" cy="1500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rgbClr val="002060"/>
              </a:solidFill>
            </a:rPr>
            <a:t>Redução do Risco Sanitário em SH</a:t>
          </a:r>
        </a:p>
      </dsp:txBody>
      <dsp:txXfrm>
        <a:off x="5130739" y="1917920"/>
        <a:ext cx="1958578" cy="1500650"/>
      </dsp:txXfrm>
    </dsp:sp>
    <dsp:sp modelId="{7E5E3AFE-540E-4E72-88BE-E07B256D3609}">
      <dsp:nvSpPr>
        <dsp:cNvPr id="0" name=""/>
        <dsp:cNvSpPr/>
      </dsp:nvSpPr>
      <dsp:spPr>
        <a:xfrm>
          <a:off x="543200" y="1939410"/>
          <a:ext cx="1958578" cy="1500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rgbClr val="002060"/>
              </a:solidFill>
            </a:rPr>
            <a:t>PE Anvisa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rgbClr val="002060"/>
              </a:solidFill>
            </a:rPr>
            <a:t>2016-2019</a:t>
          </a:r>
        </a:p>
      </dsp:txBody>
      <dsp:txXfrm>
        <a:off x="543200" y="1939410"/>
        <a:ext cx="1958578" cy="1500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67C4B-B1CD-43B9-8792-EE250892C927}" type="datetimeFigureOut">
              <a:rPr lang="pt-BR" smtClean="0"/>
              <a:t>28/03/2018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7CF78-FEF3-4D08-9258-FD4BAB1A7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74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fld id="{7C9A1D96-2DD0-4F1B-AE02-63FB13B1F765}" type="slidenum">
              <a:rPr lang="pt-BR" altLang="pt-BR" sz="1200" smtClean="0">
                <a:solidFill>
                  <a:schemeClr val="tx1"/>
                </a:solidFill>
                <a:latin typeface="Tahoma" pitchFamily="34" charset="0"/>
              </a:rPr>
              <a:pPr/>
              <a:t>19</a:t>
            </a:fld>
            <a:endParaRPr lang="pt-BR" altLang="pt-BR" sz="120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56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9D233CBC-F436-4587-8B65-48990B1D84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2D40896A-2406-49E8-A44A-93539F32B2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1508" name="Espaço Reservado para Número de Slide 3">
            <a:extLst>
              <a:ext uri="{FF2B5EF4-FFF2-40B4-BE49-F238E27FC236}">
                <a16:creationId xmlns:a16="http://schemas.microsoft.com/office/drawing/2014/main" id="{5496856E-05B0-4AC2-BB62-A1C78D79F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A22C6CF-FE8F-4A71-BE70-1FD24BE157A3}" type="slidenum">
              <a:rPr lang="pt-BR" altLang="pt-BR" sz="1200">
                <a:solidFill>
                  <a:schemeClr val="tx1"/>
                </a:solidFill>
                <a:latin typeface="Tahoma" panose="020B0604030504040204" pitchFamily="34" charset="0"/>
              </a:rPr>
              <a:pPr algn="r"/>
              <a:t>21</a:t>
            </a:fld>
            <a:endParaRPr lang="pt-BR" altLang="pt-BR" sz="12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31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>
            <a:extLst>
              <a:ext uri="{FF2B5EF4-FFF2-40B4-BE49-F238E27FC236}">
                <a16:creationId xmlns:a16="http://schemas.microsoft.com/office/drawing/2014/main" id="{4E3006D0-7AC5-4DAF-88E9-104CA43887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>
            <a:extLst>
              <a:ext uri="{FF2B5EF4-FFF2-40B4-BE49-F238E27FC236}">
                <a16:creationId xmlns:a16="http://schemas.microsoft.com/office/drawing/2014/main" id="{4B43E0C8-1169-40BD-B45D-FEFF01DA7B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3492" name="Espaço Reservado para Número de Slide 3">
            <a:extLst>
              <a:ext uri="{FF2B5EF4-FFF2-40B4-BE49-F238E27FC236}">
                <a16:creationId xmlns:a16="http://schemas.microsoft.com/office/drawing/2014/main" id="{06233396-D657-4394-8A1D-6F9DEB72DA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3063919-150B-4AA3-8888-820396A6F607}" type="slidenum">
              <a:rPr lang="pt-BR" altLang="pt-BR" sz="1200">
                <a:solidFill>
                  <a:schemeClr val="tx1"/>
                </a:solidFill>
                <a:latin typeface="Tahoma" panose="020B0604030504040204" pitchFamily="34" charset="0"/>
              </a:rPr>
              <a:pPr algn="r"/>
              <a:t>31</a:t>
            </a:fld>
            <a:endParaRPr lang="pt-BR" altLang="pt-BR" sz="12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27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>
            <a:extLst>
              <a:ext uri="{FF2B5EF4-FFF2-40B4-BE49-F238E27FC236}">
                <a16:creationId xmlns:a16="http://schemas.microsoft.com/office/drawing/2014/main" id="{4E3006D0-7AC5-4DAF-88E9-104CA43887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>
            <a:extLst>
              <a:ext uri="{FF2B5EF4-FFF2-40B4-BE49-F238E27FC236}">
                <a16:creationId xmlns:a16="http://schemas.microsoft.com/office/drawing/2014/main" id="{4B43E0C8-1169-40BD-B45D-FEFF01DA7B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3492" name="Espaço Reservado para Número de Slide 3">
            <a:extLst>
              <a:ext uri="{FF2B5EF4-FFF2-40B4-BE49-F238E27FC236}">
                <a16:creationId xmlns:a16="http://schemas.microsoft.com/office/drawing/2014/main" id="{06233396-D657-4394-8A1D-6F9DEB72DA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3063919-150B-4AA3-8888-820396A6F607}" type="slidenum">
              <a:rPr lang="pt-BR" altLang="pt-BR" sz="1200">
                <a:solidFill>
                  <a:schemeClr val="tx1"/>
                </a:solidFill>
                <a:latin typeface="Tahoma" panose="020B0604030504040204" pitchFamily="34" charset="0"/>
              </a:rPr>
              <a:pPr algn="r"/>
              <a:t>32</a:t>
            </a:fld>
            <a:endParaRPr lang="pt-BR" altLang="pt-BR" sz="12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459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>
            <a:extLst>
              <a:ext uri="{FF2B5EF4-FFF2-40B4-BE49-F238E27FC236}">
                <a16:creationId xmlns:a16="http://schemas.microsoft.com/office/drawing/2014/main" id="{3F3A1F40-DA15-4373-BC4E-4F5B77E16D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>
            <a:extLst>
              <a:ext uri="{FF2B5EF4-FFF2-40B4-BE49-F238E27FC236}">
                <a16:creationId xmlns:a16="http://schemas.microsoft.com/office/drawing/2014/main" id="{E758344D-5AA6-4E45-8A2D-6ACF4B2C19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5540" name="Espaço Reservado para Número de Slide 3">
            <a:extLst>
              <a:ext uri="{FF2B5EF4-FFF2-40B4-BE49-F238E27FC236}">
                <a16:creationId xmlns:a16="http://schemas.microsoft.com/office/drawing/2014/main" id="{10C404C5-C23A-4896-96A6-7185EEC316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0DF80F3-695D-41EB-969A-F8F00C5C1196}" type="slidenum">
              <a:rPr lang="pt-BR" altLang="pt-BR" sz="1200">
                <a:solidFill>
                  <a:schemeClr val="tx1"/>
                </a:solidFill>
                <a:latin typeface="Tahoma" panose="020B0604030504040204" pitchFamily="34" charset="0"/>
              </a:rPr>
              <a:pPr algn="r"/>
              <a:t>33</a:t>
            </a:fld>
            <a:endParaRPr lang="pt-BR" altLang="pt-BR" sz="12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5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9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1A2ED3-B621-42FF-8187-CBE1B0BA31C3}" type="datetimeFigureOut">
              <a:rPr lang="pt-BR"/>
              <a:pPr>
                <a:defRPr/>
              </a:pPr>
              <a:t>28/03/2018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0E86E34-8DC5-4D94-8C21-F3B001326D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72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0BDEA42-76EF-4E56-BB09-F7417277F5EB}" type="datetimeFigureOut">
              <a:rPr lang="pt-BR"/>
              <a:pPr>
                <a:defRPr/>
              </a:pPr>
              <a:t>28/03/2018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DC260AD-129E-45BE-B7A2-0E81DD6EC7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99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4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4A3A87-DFDA-4C8D-A6F7-0A006D09DFB9}" type="datetimeFigureOut">
              <a:rPr lang="pt-BR"/>
              <a:pPr>
                <a:defRPr/>
              </a:pPr>
              <a:t>28/03/2018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298025-7078-41A0-BE40-4C4945BB2B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18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90143A-B0D3-4865-B580-511E2B27AC3A}" type="datetimeFigureOut">
              <a:rPr lang="pt-BR"/>
              <a:pPr>
                <a:defRPr/>
              </a:pPr>
              <a:t>28/03/2018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8846C1-4235-46F8-98A1-F0526681AE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81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1588" y="1825625"/>
            <a:ext cx="12193588" cy="5032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65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noFill/>
            </a:endParaRPr>
          </a:p>
        </p:txBody>
      </p:sp>
      <p:pic>
        <p:nvPicPr>
          <p:cNvPr id="102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>
            <a:fillRect/>
          </a:stretch>
        </p:blipFill>
        <p:spPr bwMode="auto">
          <a:xfrm>
            <a:off x="-1588" y="6502400"/>
            <a:ext cx="121935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59386"/>
          <a:stretch>
            <a:fillRect/>
          </a:stretch>
        </p:blipFill>
        <p:spPr bwMode="auto">
          <a:xfrm>
            <a:off x="-1588" y="0"/>
            <a:ext cx="12193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9888"/>
            <a:ext cx="11572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m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6015038"/>
            <a:ext cx="2176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m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9888"/>
            <a:ext cx="1158875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m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68300"/>
            <a:ext cx="11588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</p:sldLayoutIdLst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1588" y="584200"/>
            <a:ext cx="12193588" cy="6273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65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noFill/>
            </a:endParaRPr>
          </a:p>
        </p:txBody>
      </p:sp>
      <p:pic>
        <p:nvPicPr>
          <p:cNvPr id="2051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>
            <a:fillRect/>
          </a:stretch>
        </p:blipFill>
        <p:spPr bwMode="auto">
          <a:xfrm>
            <a:off x="-1588" y="6502400"/>
            <a:ext cx="121935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59386"/>
          <a:stretch>
            <a:fillRect/>
          </a:stretch>
        </p:blipFill>
        <p:spPr bwMode="auto">
          <a:xfrm>
            <a:off x="-1588" y="0"/>
            <a:ext cx="12193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9888"/>
            <a:ext cx="11572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9888"/>
            <a:ext cx="1158875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Image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68300"/>
            <a:ext cx="11588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  <p:sldLayoutId id="2147483669" r:id="rId3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rtal.anvisa.gov.br/documents/33840/2817173/5%C2%BA+Boletim+de+Produ%C3%A7%C3%A3o+Hemoter%C3%A1pica/d3f3788d-a907-4180-a642-4e2e22ed53c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3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://www.anvisa.gov.br/propaganda/RelatorioGestaoGPROP_2007.pdf" TargetMode="External"/><Relationship Id="rId1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jpeg"/><Relationship Id="rId17" Type="http://schemas.openxmlformats.org/officeDocument/2006/relationships/image" Target="../media/image19.jpeg"/><Relationship Id="rId2" Type="http://schemas.openxmlformats.org/officeDocument/2006/relationships/image" Target="../media/image6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hyperlink" Target="http://images.google.com.br/imgres?imgurl=http://i6.photobucket.com/albums/y247/jusrespt/Copy20of20mundo20latinoamerica.jpg&amp;imgrefurl=http://jusrespt.blogspot.com/2005_09_01_archive.html&amp;usg=__u_oPYQ6H0hE1qksM_MnkqpIHIIY=&amp;h=450&amp;w=450&amp;sz=31&amp;hl=pt-BR&amp;start=14&amp;um=1&amp;tbnid=HI_-Ox6YVz-qEM:&amp;tbnh=127&amp;tbnw=127&amp;prev=/images?q=mundo&amp;hl=pt-BR&amp;um=1" TargetMode="External"/><Relationship Id="rId5" Type="http://schemas.openxmlformats.org/officeDocument/2006/relationships/image" Target="../media/image9.png"/><Relationship Id="rId15" Type="http://schemas.openxmlformats.org/officeDocument/2006/relationships/image" Target="../media/image17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wmf"/><Relationship Id="rId9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nvisa.gov.br/sangue/capacitacoes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66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68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mailto:sangue.tecidos@anvisa.gov.br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ctrTitle" idx="4294967295"/>
          </p:nvPr>
        </p:nvSpPr>
        <p:spPr bwMode="auto">
          <a:xfrm>
            <a:off x="2165350" y="1936044"/>
            <a:ext cx="9144000" cy="16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sz="4000" dirty="0">
                <a:solidFill>
                  <a:srgbClr val="002060"/>
                </a:solidFill>
              </a:rPr>
              <a:t>Indicador Estratégico Anvisa </a:t>
            </a:r>
            <a:br>
              <a:rPr lang="pt-BR" sz="4000" dirty="0">
                <a:solidFill>
                  <a:srgbClr val="002060"/>
                </a:solidFill>
              </a:rPr>
            </a:br>
            <a:r>
              <a:rPr lang="pt-BR" sz="4000" dirty="0">
                <a:solidFill>
                  <a:srgbClr val="002060"/>
                </a:solidFill>
              </a:rPr>
              <a:t>Redução do percentual de serviços de hemoterapia de riscos críticos no BRASIL</a:t>
            </a:r>
            <a:endParaRPr lang="pt-BR" altLang="pt-BR" sz="4000" dirty="0">
              <a:solidFill>
                <a:srgbClr val="00206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662060" y="4210901"/>
            <a:ext cx="7713785" cy="1569010"/>
          </a:xfr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Arial"/>
                <a:cs typeface="Arial"/>
              </a:rPr>
              <a:t>Christiane Costa</a:t>
            </a:r>
          </a:p>
          <a:p>
            <a:pPr algn="ctr"/>
            <a:r>
              <a:rPr lang="en-US" sz="1800" dirty="0">
                <a:latin typeface="Arial"/>
                <a:cs typeface="Arial"/>
              </a:rPr>
              <a:t>Gerência de Sangue, Tecidos, Células e Órgãos – GSTCO</a:t>
            </a:r>
          </a:p>
          <a:p>
            <a:pPr algn="ctr"/>
            <a:r>
              <a:rPr lang="en-US" sz="1800" dirty="0">
                <a:latin typeface="Arial"/>
                <a:cs typeface="Arial"/>
              </a:rPr>
              <a:t>Diretoria de </a:t>
            </a:r>
            <a:r>
              <a:rPr lang="en-US" sz="1800" dirty="0" err="1">
                <a:latin typeface="Arial"/>
                <a:cs typeface="Arial"/>
              </a:rPr>
              <a:t>Autorização</a:t>
            </a:r>
            <a:r>
              <a:rPr lang="en-US" sz="1800" dirty="0">
                <a:latin typeface="Arial"/>
                <a:cs typeface="Arial"/>
              </a:rPr>
              <a:t> e </a:t>
            </a:r>
            <a:r>
              <a:rPr lang="en-US" sz="1800" dirty="0" err="1">
                <a:latin typeface="Arial"/>
                <a:cs typeface="Arial"/>
              </a:rPr>
              <a:t>Registro</a:t>
            </a:r>
            <a:r>
              <a:rPr lang="en-US" sz="1800" dirty="0">
                <a:latin typeface="Arial"/>
                <a:cs typeface="Arial"/>
              </a:rPr>
              <a:t> - </a:t>
            </a:r>
            <a:r>
              <a:rPr lang="en-US" sz="1800" dirty="0" err="1">
                <a:latin typeface="Arial"/>
                <a:cs typeface="Arial"/>
              </a:rPr>
              <a:t>Diare</a:t>
            </a:r>
            <a:endParaRPr lang="en-US" sz="1800" dirty="0">
              <a:latin typeface="Arial"/>
              <a:cs typeface="Arial"/>
            </a:endParaRPr>
          </a:p>
          <a:p>
            <a:pPr algn="ctr"/>
            <a:r>
              <a:rPr lang="en-US" sz="1800" dirty="0">
                <a:latin typeface="Arial"/>
                <a:cs typeface="Arial"/>
              </a:rPr>
              <a:t> Nacional de Vigilância </a:t>
            </a:r>
            <a:r>
              <a:rPr lang="en-US" sz="1800" dirty="0" err="1">
                <a:latin typeface="Arial"/>
                <a:cs typeface="Arial"/>
              </a:rPr>
              <a:t>Sanitária</a:t>
            </a:r>
            <a:r>
              <a:rPr lang="en-US" sz="1800" dirty="0">
                <a:latin typeface="Arial"/>
                <a:cs typeface="Arial"/>
              </a:rPr>
              <a:t> - ANVISA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/>
          </p:cNvPr>
          <p:cNvSpPr txBox="1"/>
          <p:nvPr/>
        </p:nvSpPr>
        <p:spPr>
          <a:xfrm rot="16200000">
            <a:off x="-684640" y="3332398"/>
            <a:ext cx="5688013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tx1"/>
                </a:solidFill>
                <a:latin typeface="+mn-lt"/>
              </a:rPr>
              <a:t>Sistema Nacional de vigilância sanitária - SNVS</a:t>
            </a:r>
          </a:p>
        </p:txBody>
      </p:sp>
      <p:pic>
        <p:nvPicPr>
          <p:cNvPr id="5" name="Picture 2" descr="C:\Users\Batista.Junior\Desktop\rsk.png">
            <a:extLst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67" y="2581155"/>
            <a:ext cx="2883689" cy="27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711" y="1012570"/>
            <a:ext cx="4766056" cy="53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0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49" y="2780733"/>
            <a:ext cx="8051294" cy="306261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943340" y="498453"/>
            <a:ext cx="8400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pt-BR" sz="2800" b="1" dirty="0" err="1">
                <a:solidFill>
                  <a:srgbClr val="000000"/>
                </a:solidFill>
              </a:rPr>
              <a:t>Universo</a:t>
            </a:r>
            <a:r>
              <a:rPr lang="en-US" altLang="pt-BR" sz="2800" b="1" dirty="0">
                <a:solidFill>
                  <a:srgbClr val="000000"/>
                </a:solidFill>
              </a:rPr>
              <a:t> de </a:t>
            </a:r>
            <a:r>
              <a:rPr lang="en-US" altLang="pt-BR" sz="2800" b="1" dirty="0" err="1">
                <a:solidFill>
                  <a:srgbClr val="000000"/>
                </a:solidFill>
              </a:rPr>
              <a:t>Estabelecimentos</a:t>
            </a:r>
            <a:r>
              <a:rPr lang="en-US" altLang="pt-BR" sz="2800" b="1" dirty="0">
                <a:solidFill>
                  <a:srgbClr val="000000"/>
                </a:solidFill>
              </a:rPr>
              <a:t>/Produção </a:t>
            </a:r>
            <a:r>
              <a:rPr lang="en-US" altLang="pt-BR" sz="2800" b="1" dirty="0" err="1">
                <a:solidFill>
                  <a:srgbClr val="000000"/>
                </a:solidFill>
              </a:rPr>
              <a:t>Hemoterápica</a:t>
            </a:r>
            <a:endParaRPr lang="pt-BR" sz="2800"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662" y="1249424"/>
            <a:ext cx="8051294" cy="1450947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90450" y="5917469"/>
            <a:ext cx="7916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hlinkClick r:id="rId4"/>
              </a:rPr>
              <a:t>http://portal.anvisa.gov.br/documents/33840/2817173/5%C2%BA+Boletim+de+Produ%C3%A7%C3%A3o+Hemoter%C3%A1pica/d3f3788d-a907-4180-a642-4e2e22ed53ce</a:t>
            </a:r>
            <a:r>
              <a:rPr lang="pt-BR" sz="1400" dirty="0"/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186723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2177518" y="1078727"/>
            <a:ext cx="8318326" cy="4699684"/>
            <a:chOff x="2121074" y="1033572"/>
            <a:chExt cx="8318326" cy="4699684"/>
          </a:xfrm>
        </p:grpSpPr>
        <p:sp>
          <p:nvSpPr>
            <p:cNvPr id="3" name="Retângulo 2"/>
            <p:cNvSpPr/>
            <p:nvPr/>
          </p:nvSpPr>
          <p:spPr>
            <a:xfrm>
              <a:off x="2133600" y="1033572"/>
              <a:ext cx="8305800" cy="52322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altLang="en-US" sz="2800" b="1" dirty="0"/>
                <a:t>Sistema Nacional de Vigilância Sanitária </a:t>
              </a:r>
            </a:p>
          </p:txBody>
        </p:sp>
        <p:graphicFrame>
          <p:nvGraphicFramePr>
            <p:cNvPr id="4" name="Diagrama 3"/>
            <p:cNvGraphicFramePr/>
            <p:nvPr>
              <p:extLst>
                <p:ext uri="{D42A27DB-BD31-4B8C-83A1-F6EECF244321}">
                  <p14:modId xmlns:p14="http://schemas.microsoft.com/office/powerpoint/2010/main" val="1754308002"/>
                </p:ext>
              </p:extLst>
            </p:nvPr>
          </p:nvGraphicFramePr>
          <p:xfrm>
            <a:off x="2121074" y="2057912"/>
            <a:ext cx="8305800" cy="3124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Retângulo de cantos arredondados 7"/>
            <p:cNvSpPr/>
            <p:nvPr/>
          </p:nvSpPr>
          <p:spPr>
            <a:xfrm>
              <a:off x="2133600" y="5276056"/>
              <a:ext cx="83058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/>
                <a:t>Laboratórios Oficiais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0926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020" y="1817511"/>
            <a:ext cx="5390814" cy="461151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78733" y="5769979"/>
            <a:ext cx="5471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Relação entre o número de inspetores e o número de SH cadastrados no Brasil (2017). </a:t>
            </a:r>
          </a:p>
        </p:txBody>
      </p:sp>
      <p:pic>
        <p:nvPicPr>
          <p:cNvPr id="6" name="Picture 109" descr="fique de olho">
            <a:extLst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39" y="2927111"/>
            <a:ext cx="2111022" cy="210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78005" y="2068421"/>
            <a:ext cx="4546423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254 Inspetores STCO cadastrados (2017)</a:t>
            </a:r>
          </a:p>
        </p:txBody>
      </p:sp>
      <p:sp>
        <p:nvSpPr>
          <p:cNvPr id="8" name="CaixaDeTexto 7">
            <a:extLst/>
          </p:cNvPr>
          <p:cNvSpPr txBox="1"/>
          <p:nvPr/>
        </p:nvSpPr>
        <p:spPr>
          <a:xfrm>
            <a:off x="2246489" y="811332"/>
            <a:ext cx="8692444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dirty="0">
                <a:solidFill>
                  <a:schemeClr val="tx1"/>
                </a:solidFill>
                <a:latin typeface="+mn-lt"/>
              </a:rPr>
              <a:t>Sistema Nacional de vigilância sanitária - SNVS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75194" y="3542241"/>
            <a:ext cx="357857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Padronização de ferramentas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Harmonização de procedimentos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Fluxo de comunicação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Capacitação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1899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3"/>
          <p:cNvSpPr>
            <a:spLocks noChangeArrowheads="1"/>
          </p:cNvSpPr>
          <p:nvPr/>
        </p:nvSpPr>
        <p:spPr bwMode="auto">
          <a:xfrm>
            <a:off x="4351864" y="2136775"/>
            <a:ext cx="4572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 b="0"/>
          </a:p>
          <a:p>
            <a:pPr eaLnBrk="1" hangingPunct="1"/>
            <a:endParaRPr lang="pt-BR" altLang="pt-BR" b="0"/>
          </a:p>
          <a:p>
            <a:pPr eaLnBrk="1" hangingPunct="1"/>
            <a:endParaRPr lang="pt-BR" altLang="pt-BR" b="0"/>
          </a:p>
          <a:p>
            <a:pPr eaLnBrk="1" hangingPunct="1"/>
            <a:endParaRPr lang="pt-BR" altLang="pt-BR" b="0"/>
          </a:p>
          <a:p>
            <a:pPr eaLnBrk="1" hangingPunct="1"/>
            <a:r>
              <a:rPr lang="pt-BR" altLang="pt-BR" b="0"/>
              <a:t>	</a:t>
            </a:r>
          </a:p>
          <a:p>
            <a:pPr eaLnBrk="1" hangingPunct="1"/>
            <a:endParaRPr lang="pt-BR" altLang="pt-BR" b="0"/>
          </a:p>
          <a:p>
            <a:pPr eaLnBrk="1" hangingPunct="1"/>
            <a:endParaRPr lang="pt-BR" altLang="pt-BR" b="0"/>
          </a:p>
          <a:p>
            <a:pPr eaLnBrk="1" hangingPunct="1"/>
            <a:endParaRPr lang="pt-BR" altLang="pt-BR" b="0"/>
          </a:p>
          <a:p>
            <a:pPr eaLnBrk="1" hangingPunct="1"/>
            <a:endParaRPr lang="pt-BR" altLang="pt-BR" b="0"/>
          </a:p>
        </p:txBody>
      </p:sp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4351864" y="2136775"/>
            <a:ext cx="4572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	</a:t>
            </a:r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620469" y="29231"/>
            <a:ext cx="840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Instrumentos Regulatórios: “</a:t>
            </a:r>
            <a:r>
              <a:rPr lang="pt-BR" sz="2800" b="1" dirty="0" err="1"/>
              <a:t>Vein</a:t>
            </a:r>
            <a:r>
              <a:rPr lang="pt-BR" sz="2800" b="1" dirty="0"/>
              <a:t> </a:t>
            </a:r>
            <a:r>
              <a:rPr lang="pt-BR" sz="2800" b="1" dirty="0" err="1"/>
              <a:t>to</a:t>
            </a:r>
            <a:r>
              <a:rPr lang="pt-BR" sz="2800" b="1" dirty="0"/>
              <a:t> </a:t>
            </a:r>
            <a:r>
              <a:rPr lang="pt-BR" sz="2800" b="1" dirty="0" err="1"/>
              <a:t>Vein</a:t>
            </a:r>
            <a:r>
              <a:rPr lang="pt-BR" sz="2800" b="1" dirty="0"/>
              <a:t>”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377" y="585072"/>
            <a:ext cx="9482667" cy="601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52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6D5A1FD-379A-4381-9104-250FD2401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94" y="2523941"/>
            <a:ext cx="2644877" cy="263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EED5CCF-121D-4438-91F7-20AE877D7BF4}"/>
              </a:ext>
            </a:extLst>
          </p:cNvPr>
          <p:cNvSpPr txBox="1"/>
          <p:nvPr/>
        </p:nvSpPr>
        <p:spPr>
          <a:xfrm>
            <a:off x="2343172" y="969563"/>
            <a:ext cx="8214852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Planejamento </a:t>
            </a:r>
            <a:r>
              <a:rPr lang="en-US" sz="2800" dirty="0" err="1"/>
              <a:t>Estrategico</a:t>
            </a:r>
            <a:r>
              <a:rPr lang="en-US" sz="2800" dirty="0"/>
              <a:t> Anvisa 2016-2019</a:t>
            </a: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45" y="2619212"/>
            <a:ext cx="29210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68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a estratégico da Anvisa">
            <a:extLst>
              <a:ext uri="{FF2B5EF4-FFF2-40B4-BE49-F238E27FC236}">
                <a16:creationId xmlns:a16="http://schemas.microsoft.com/office/drawing/2014/main" id="{2BC47BA2-9C1A-4BB5-B489-755C632F1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75"/>
            <a:ext cx="9144000" cy="63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EA1F0BE-864F-4E66-9BE8-D98C365217B3}"/>
              </a:ext>
            </a:extLst>
          </p:cNvPr>
          <p:cNvSpPr txBox="1"/>
          <p:nvPr/>
        </p:nvSpPr>
        <p:spPr>
          <a:xfrm>
            <a:off x="3461208" y="6147314"/>
            <a:ext cx="526958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37 METAS ESTRATEGICAS</a:t>
            </a:r>
            <a:endParaRPr lang="pt-BR" dirty="0"/>
          </a:p>
        </p:txBody>
      </p:sp>
      <p:sp>
        <p:nvSpPr>
          <p:cNvPr id="2" name="Seta: para Baixo 1"/>
          <p:cNvSpPr/>
          <p:nvPr/>
        </p:nvSpPr>
        <p:spPr>
          <a:xfrm rot="14381747">
            <a:off x="1072444" y="2099736"/>
            <a:ext cx="553156" cy="84666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686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778" y="284041"/>
            <a:ext cx="8624711" cy="64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76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8353B52-9BEB-4F24-B4FA-4B7C38DA9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5" y="2088445"/>
            <a:ext cx="2958777" cy="289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6FB9640-3FC7-4B44-8E0C-83426DD6E38B}"/>
              </a:ext>
            </a:extLst>
          </p:cNvPr>
          <p:cNvSpPr/>
          <p:nvPr/>
        </p:nvSpPr>
        <p:spPr>
          <a:xfrm>
            <a:off x="2257778" y="819718"/>
            <a:ext cx="8590844" cy="83099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OE1: Ampliar o acesso seguro da população a produtos e serviços sujeitos à Vigilância Sanitária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9EAD2E4-4EA5-49FC-B29E-B2ABF41823D3}"/>
              </a:ext>
            </a:extLst>
          </p:cNvPr>
          <p:cNvSpPr txBox="1"/>
          <p:nvPr/>
        </p:nvSpPr>
        <p:spPr>
          <a:xfrm>
            <a:off x="4723144" y="3357508"/>
            <a:ext cx="3404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OBJETIVO DE RESULTADO</a:t>
            </a:r>
            <a:endParaRPr lang="pt-BR" sz="24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5E74F0B-25E5-4566-8C67-5EA14A8E04CF}"/>
              </a:ext>
            </a:extLst>
          </p:cNvPr>
          <p:cNvSpPr txBox="1"/>
          <p:nvPr/>
        </p:nvSpPr>
        <p:spPr>
          <a:xfrm>
            <a:off x="2381956" y="5199728"/>
            <a:ext cx="8297333" cy="64633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ME 1.3: Reduzir o percentual dos estabelecimentos de sangue com a classificação de alto e médio-alto risco, passando de 10% em 2015 para no máximo 7% até 2019 </a:t>
            </a:r>
          </a:p>
        </p:txBody>
      </p:sp>
      <p:sp>
        <p:nvSpPr>
          <p:cNvPr id="12" name="Seta: para a Direita Listrada 11"/>
          <p:cNvSpPr/>
          <p:nvPr/>
        </p:nvSpPr>
        <p:spPr>
          <a:xfrm rot="5400000">
            <a:off x="5802489" y="2088445"/>
            <a:ext cx="1016000" cy="1083733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Seta: para a Direita Listrada 15"/>
          <p:cNvSpPr/>
          <p:nvPr/>
        </p:nvSpPr>
        <p:spPr>
          <a:xfrm rot="5400000">
            <a:off x="5808132" y="4001912"/>
            <a:ext cx="1016000" cy="1083733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5244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12"/>
          <p:cNvSpPr txBox="1">
            <a:spLocks noChangeArrowheads="1"/>
          </p:cNvSpPr>
          <p:nvPr/>
        </p:nvSpPr>
        <p:spPr bwMode="auto">
          <a:xfrm>
            <a:off x="4656139" y="890589"/>
            <a:ext cx="2160587" cy="738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r>
              <a:rPr lang="en-US" altLang="pt-BR" sz="1400" b="1">
                <a:solidFill>
                  <a:schemeClr val="tx1"/>
                </a:solidFill>
              </a:rPr>
              <a:t>Idenficação dos Perigos</a:t>
            </a:r>
          </a:p>
          <a:p>
            <a:r>
              <a:rPr lang="en-US" altLang="pt-BR" sz="1400" b="1">
                <a:solidFill>
                  <a:schemeClr val="tx1"/>
                </a:solidFill>
              </a:rPr>
              <a:t> </a:t>
            </a:r>
            <a:r>
              <a:rPr lang="en-US" altLang="pt-BR" sz="1400">
                <a:solidFill>
                  <a:schemeClr val="tx1"/>
                </a:solidFill>
              </a:rPr>
              <a:t>(Não conformidades nos controles)</a:t>
            </a:r>
            <a:endParaRPr lang="pt-BR" altLang="pt-BR" sz="1400">
              <a:solidFill>
                <a:schemeClr val="tx1"/>
              </a:solidFill>
            </a:endParaRPr>
          </a:p>
        </p:txBody>
      </p:sp>
      <p:cxnSp>
        <p:nvCxnSpPr>
          <p:cNvPr id="29699" name="Conector de seta reta 14"/>
          <p:cNvCxnSpPr>
            <a:cxnSpLocks noChangeShapeType="1"/>
          </p:cNvCxnSpPr>
          <p:nvPr/>
        </p:nvCxnSpPr>
        <p:spPr bwMode="auto">
          <a:xfrm>
            <a:off x="5735638" y="1700213"/>
            <a:ext cx="0" cy="215900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0" name="CaixaDeTexto 15"/>
          <p:cNvSpPr txBox="1">
            <a:spLocks noChangeArrowheads="1"/>
          </p:cNvSpPr>
          <p:nvPr/>
        </p:nvSpPr>
        <p:spPr bwMode="auto">
          <a:xfrm>
            <a:off x="4224339" y="1916114"/>
            <a:ext cx="2663825" cy="73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r>
              <a:rPr lang="en-US" altLang="pt-BR" sz="1400" b="1">
                <a:solidFill>
                  <a:schemeClr val="tx1"/>
                </a:solidFill>
              </a:rPr>
              <a:t>Análise dos Riscos</a:t>
            </a:r>
          </a:p>
          <a:p>
            <a:r>
              <a:rPr lang="en-US" altLang="pt-BR" sz="1400">
                <a:solidFill>
                  <a:schemeClr val="tx1"/>
                </a:solidFill>
              </a:rPr>
              <a:t>(Estimativa de potencialidade de agravos)</a:t>
            </a:r>
            <a:endParaRPr lang="pt-BR" altLang="pt-BR" sz="1400">
              <a:solidFill>
                <a:schemeClr val="tx1"/>
              </a:solidFill>
            </a:endParaRPr>
          </a:p>
        </p:txBody>
      </p:sp>
      <p:sp>
        <p:nvSpPr>
          <p:cNvPr id="29701" name="CaixaDeTexto 23"/>
          <p:cNvSpPr txBox="1">
            <a:spLocks noChangeArrowheads="1"/>
          </p:cNvSpPr>
          <p:nvPr/>
        </p:nvSpPr>
        <p:spPr bwMode="auto">
          <a:xfrm>
            <a:off x="7194551" y="1166814"/>
            <a:ext cx="1204913" cy="523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r>
              <a:rPr lang="en-US" altLang="pt-BR" sz="1400" b="1">
                <a:solidFill>
                  <a:schemeClr val="tx1"/>
                </a:solidFill>
              </a:rPr>
              <a:t>Inspeção</a:t>
            </a:r>
            <a:r>
              <a:rPr lang="en-US" altLang="pt-BR" sz="1400" b="1"/>
              <a:t> </a:t>
            </a:r>
            <a:r>
              <a:rPr lang="en-US" altLang="pt-BR" sz="1400" b="1">
                <a:solidFill>
                  <a:schemeClr val="tx1"/>
                </a:solidFill>
              </a:rPr>
              <a:t>Sanitária</a:t>
            </a:r>
            <a:endParaRPr lang="pt-BR" altLang="pt-BR" sz="1400" b="1">
              <a:solidFill>
                <a:schemeClr val="tx1"/>
              </a:solidFill>
            </a:endParaRPr>
          </a:p>
        </p:txBody>
      </p:sp>
      <p:sp>
        <p:nvSpPr>
          <p:cNvPr id="29702" name="CaixaDeTexto 29"/>
          <p:cNvSpPr txBox="1">
            <a:spLocks noChangeArrowheads="1"/>
          </p:cNvSpPr>
          <p:nvPr/>
        </p:nvSpPr>
        <p:spPr bwMode="auto">
          <a:xfrm>
            <a:off x="7175501" y="2143126"/>
            <a:ext cx="1223963" cy="307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r>
              <a:rPr lang="en-US" altLang="pt-BR" sz="1400" b="1">
                <a:solidFill>
                  <a:schemeClr val="tx1"/>
                </a:solidFill>
              </a:rPr>
              <a:t>MARP</a:t>
            </a:r>
            <a:r>
              <a:rPr lang="en-US" altLang="pt-BR" sz="1200" b="1">
                <a:solidFill>
                  <a:schemeClr val="tx1"/>
                </a:solidFill>
              </a:rPr>
              <a:t> - SH</a:t>
            </a:r>
            <a:endParaRPr lang="pt-BR" altLang="pt-BR" sz="1200" b="1">
              <a:solidFill>
                <a:schemeClr val="tx1"/>
              </a:solidFill>
            </a:endParaRPr>
          </a:p>
        </p:txBody>
      </p:sp>
      <p:sp>
        <p:nvSpPr>
          <p:cNvPr id="29703" name="CaixaDeTexto 31"/>
          <p:cNvSpPr txBox="1">
            <a:spLocks noChangeArrowheads="1"/>
          </p:cNvSpPr>
          <p:nvPr/>
        </p:nvSpPr>
        <p:spPr bwMode="auto">
          <a:xfrm>
            <a:off x="4224338" y="3051175"/>
            <a:ext cx="2735262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r>
              <a:rPr lang="en-US" altLang="pt-BR" sz="1400" b="1">
                <a:solidFill>
                  <a:schemeClr val="tx1"/>
                </a:solidFill>
              </a:rPr>
              <a:t>Avaliação dos Riscos</a:t>
            </a:r>
          </a:p>
          <a:p>
            <a:r>
              <a:rPr lang="en-US" altLang="pt-BR" sz="1400">
                <a:solidFill>
                  <a:schemeClr val="tx1"/>
                </a:solidFill>
              </a:rPr>
              <a:t>(Classificação do Risco, Percepção do Inspetor, Dados de Produção, Dados de  Hemovigilância, outros) </a:t>
            </a:r>
            <a:endParaRPr lang="pt-BR" altLang="pt-BR" sz="1400">
              <a:solidFill>
                <a:schemeClr val="tx1"/>
              </a:solidFill>
            </a:endParaRPr>
          </a:p>
        </p:txBody>
      </p:sp>
      <p:sp>
        <p:nvSpPr>
          <p:cNvPr id="29704" name="CaixaDeTexto 36"/>
          <p:cNvSpPr txBox="1">
            <a:spLocks noChangeArrowheads="1"/>
          </p:cNvSpPr>
          <p:nvPr/>
        </p:nvSpPr>
        <p:spPr bwMode="auto">
          <a:xfrm>
            <a:off x="7165975" y="2781300"/>
            <a:ext cx="1233488" cy="522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r>
              <a:rPr lang="en-US" altLang="pt-BR" sz="1400" b="1">
                <a:solidFill>
                  <a:schemeClr val="tx1"/>
                </a:solidFill>
              </a:rPr>
              <a:t>Relatório de Inspeção</a:t>
            </a:r>
            <a:endParaRPr lang="pt-BR" altLang="pt-BR" sz="1400" b="1">
              <a:solidFill>
                <a:schemeClr val="tx1"/>
              </a:solidFill>
            </a:endParaRPr>
          </a:p>
        </p:txBody>
      </p:sp>
      <p:cxnSp>
        <p:nvCxnSpPr>
          <p:cNvPr id="29705" name="Conector de seta reta 39"/>
          <p:cNvCxnSpPr>
            <a:cxnSpLocks noChangeShapeType="1"/>
          </p:cNvCxnSpPr>
          <p:nvPr/>
        </p:nvCxnSpPr>
        <p:spPr bwMode="auto">
          <a:xfrm>
            <a:off x="5735638" y="2708276"/>
            <a:ext cx="0" cy="360363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CaixaDeTexto 47"/>
          <p:cNvSpPr txBox="1">
            <a:spLocks noChangeArrowheads="1"/>
          </p:cNvSpPr>
          <p:nvPr/>
        </p:nvSpPr>
        <p:spPr bwMode="auto">
          <a:xfrm>
            <a:off x="4694239" y="4365625"/>
            <a:ext cx="2160587" cy="738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r>
              <a:rPr lang="en-US" altLang="pt-BR" sz="1400" b="1">
                <a:solidFill>
                  <a:schemeClr val="tx1"/>
                </a:solidFill>
              </a:rPr>
              <a:t>Tratamento dos Riscos</a:t>
            </a:r>
          </a:p>
          <a:p>
            <a:r>
              <a:rPr lang="en-US" altLang="pt-BR" sz="1400">
                <a:solidFill>
                  <a:schemeClr val="tx1"/>
                </a:solidFill>
              </a:rPr>
              <a:t>(Tomada de Decisão – Inspetores/Gestores)</a:t>
            </a:r>
            <a:endParaRPr lang="pt-BR" altLang="pt-BR" sz="1400">
              <a:solidFill>
                <a:schemeClr val="tx1"/>
              </a:solidFill>
            </a:endParaRPr>
          </a:p>
        </p:txBody>
      </p:sp>
      <p:cxnSp>
        <p:nvCxnSpPr>
          <p:cNvPr id="29707" name="Conector de seta reta 48"/>
          <p:cNvCxnSpPr>
            <a:cxnSpLocks noChangeShapeType="1"/>
          </p:cNvCxnSpPr>
          <p:nvPr/>
        </p:nvCxnSpPr>
        <p:spPr bwMode="auto">
          <a:xfrm>
            <a:off x="5735638" y="4005263"/>
            <a:ext cx="0" cy="360362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8" name="CaixaDeTexto 49"/>
          <p:cNvSpPr txBox="1">
            <a:spLocks noChangeArrowheads="1"/>
          </p:cNvSpPr>
          <p:nvPr/>
        </p:nvSpPr>
        <p:spPr bwMode="auto">
          <a:xfrm>
            <a:off x="7137400" y="3670300"/>
            <a:ext cx="1479550" cy="1384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r>
              <a:rPr lang="en-US" altLang="pt-BR" sz="1400" b="1">
                <a:solidFill>
                  <a:schemeClr val="tx1"/>
                </a:solidFill>
              </a:rPr>
              <a:t>Ações fiscalizatórias </a:t>
            </a:r>
            <a:r>
              <a:rPr lang="en-US" altLang="pt-BR" sz="1400">
                <a:solidFill>
                  <a:schemeClr val="tx1"/>
                </a:solidFill>
              </a:rPr>
              <a:t>(orientação, advertência, interdição, multa outros) </a:t>
            </a:r>
            <a:endParaRPr lang="pt-BR" altLang="pt-BR" sz="1400">
              <a:solidFill>
                <a:schemeClr val="tx1"/>
              </a:solidFill>
            </a:endParaRPr>
          </a:p>
        </p:txBody>
      </p:sp>
      <p:sp>
        <p:nvSpPr>
          <p:cNvPr id="29709" name="CaixaDeTexto 50"/>
          <p:cNvSpPr txBox="1">
            <a:spLocks noChangeArrowheads="1"/>
          </p:cNvSpPr>
          <p:nvPr/>
        </p:nvSpPr>
        <p:spPr bwMode="auto">
          <a:xfrm>
            <a:off x="1919288" y="2024064"/>
            <a:ext cx="1624012" cy="954087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lin ang="2700000" scaled="1"/>
            <a:tileRect/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r>
              <a:rPr lang="en-US" altLang="pt-BR" sz="1400" b="1">
                <a:solidFill>
                  <a:schemeClr val="tx1"/>
                </a:solidFill>
              </a:rPr>
              <a:t>Serviços de Hemoterapia </a:t>
            </a:r>
            <a:r>
              <a:rPr lang="en-US" altLang="pt-BR" sz="1400">
                <a:solidFill>
                  <a:schemeClr val="tx1"/>
                </a:solidFill>
              </a:rPr>
              <a:t>(Adequações e Gestão dos Riscos)</a:t>
            </a:r>
            <a:endParaRPr lang="pt-BR" altLang="pt-BR" sz="1400">
              <a:solidFill>
                <a:schemeClr val="tx1"/>
              </a:solidFill>
            </a:endParaRPr>
          </a:p>
        </p:txBody>
      </p:sp>
      <p:cxnSp>
        <p:nvCxnSpPr>
          <p:cNvPr id="29710" name="Conector angulado 52"/>
          <p:cNvCxnSpPr>
            <a:cxnSpLocks noChangeShapeType="1"/>
            <a:stCxn id="29706" idx="1"/>
          </p:cNvCxnSpPr>
          <p:nvPr/>
        </p:nvCxnSpPr>
        <p:spPr bwMode="auto">
          <a:xfrm rot="10800000">
            <a:off x="3359150" y="3068639"/>
            <a:ext cx="1335088" cy="1665287"/>
          </a:xfrm>
          <a:prstGeom prst="bentConnector2">
            <a:avLst/>
          </a:prstGeom>
          <a:noFill/>
          <a:ln w="19050" cap="sq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1" name="Conector reto 72"/>
          <p:cNvCxnSpPr>
            <a:cxnSpLocks noChangeShapeType="1"/>
            <a:stCxn id="29708" idx="0"/>
            <a:endCxn id="29708" idx="0"/>
          </p:cNvCxnSpPr>
          <p:nvPr/>
        </p:nvCxnSpPr>
        <p:spPr bwMode="auto">
          <a:xfrm>
            <a:off x="7877175" y="3670300"/>
            <a:ext cx="0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" name="CaixaDeTexto 86"/>
          <p:cNvSpPr txBox="1"/>
          <p:nvPr/>
        </p:nvSpPr>
        <p:spPr>
          <a:xfrm>
            <a:off x="3363914" y="571500"/>
            <a:ext cx="936625" cy="3063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/>
              <a:t>Anvisa</a:t>
            </a:r>
            <a:endParaRPr lang="pt-BR" sz="1400" b="1" dirty="0"/>
          </a:p>
        </p:txBody>
      </p:sp>
      <p:sp>
        <p:nvSpPr>
          <p:cNvPr id="92" name="CaixaDeTexto 91"/>
          <p:cNvSpPr txBox="1"/>
          <p:nvPr/>
        </p:nvSpPr>
        <p:spPr>
          <a:xfrm>
            <a:off x="8328026" y="5300664"/>
            <a:ext cx="1655763" cy="3397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/>
              <a:t>Visa Municipal</a:t>
            </a:r>
            <a:endParaRPr lang="pt-BR" sz="1600" b="1" dirty="0"/>
          </a:p>
        </p:txBody>
      </p:sp>
      <p:sp>
        <p:nvSpPr>
          <p:cNvPr id="96" name="CaixaDeTexto 95"/>
          <p:cNvSpPr txBox="1"/>
          <p:nvPr/>
        </p:nvSpPr>
        <p:spPr>
          <a:xfrm>
            <a:off x="2640013" y="5300664"/>
            <a:ext cx="1492250" cy="3397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/>
              <a:t>Visa </a:t>
            </a:r>
            <a:r>
              <a:rPr lang="en-US" sz="1600" b="1" dirty="0" err="1"/>
              <a:t>Estadual</a:t>
            </a:r>
            <a:endParaRPr lang="pt-BR" sz="1600" b="1" dirty="0"/>
          </a:p>
        </p:txBody>
      </p:sp>
      <p:cxnSp>
        <p:nvCxnSpPr>
          <p:cNvPr id="29715" name="Conector de seta reta 111"/>
          <p:cNvCxnSpPr>
            <a:cxnSpLocks noChangeShapeType="1"/>
          </p:cNvCxnSpPr>
          <p:nvPr/>
        </p:nvCxnSpPr>
        <p:spPr bwMode="auto">
          <a:xfrm flipH="1" flipV="1">
            <a:off x="4367213" y="692150"/>
            <a:ext cx="4608512" cy="0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6" name="Conector de seta reta 113"/>
          <p:cNvCxnSpPr>
            <a:cxnSpLocks noChangeShapeType="1"/>
          </p:cNvCxnSpPr>
          <p:nvPr/>
        </p:nvCxnSpPr>
        <p:spPr bwMode="auto">
          <a:xfrm>
            <a:off x="8975725" y="692150"/>
            <a:ext cx="0" cy="4465638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7" name="Conector de seta reta 115"/>
          <p:cNvCxnSpPr>
            <a:cxnSpLocks noChangeShapeType="1"/>
            <a:stCxn id="96" idx="3"/>
          </p:cNvCxnSpPr>
          <p:nvPr/>
        </p:nvCxnSpPr>
        <p:spPr bwMode="auto">
          <a:xfrm flipV="1">
            <a:off x="4132264" y="5445125"/>
            <a:ext cx="4124325" cy="25400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8" name="CaixaDeTexto 116"/>
          <p:cNvSpPr txBox="1">
            <a:spLocks noChangeArrowheads="1"/>
          </p:cNvSpPr>
          <p:nvPr/>
        </p:nvSpPr>
        <p:spPr bwMode="auto">
          <a:xfrm>
            <a:off x="4440239" y="5589589"/>
            <a:ext cx="3743325" cy="3381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r>
              <a:rPr lang="en-US" altLang="pt-BR" sz="1600" b="1">
                <a:solidFill>
                  <a:schemeClr val="tx1"/>
                </a:solidFill>
              </a:rPr>
              <a:t>Monitoramento e Comunicação do Risco</a:t>
            </a:r>
            <a:endParaRPr lang="pt-BR" altLang="pt-BR" sz="1600" b="1">
              <a:solidFill>
                <a:schemeClr val="tx1"/>
              </a:solidFill>
            </a:endParaRPr>
          </a:p>
        </p:txBody>
      </p:sp>
      <p:sp>
        <p:nvSpPr>
          <p:cNvPr id="29719" name="CaixaDeTexto 117"/>
          <p:cNvSpPr txBox="1">
            <a:spLocks noChangeArrowheads="1"/>
          </p:cNvSpPr>
          <p:nvPr/>
        </p:nvSpPr>
        <p:spPr bwMode="auto">
          <a:xfrm rot="5400000">
            <a:off x="7228682" y="2720182"/>
            <a:ext cx="4105275" cy="3381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r>
              <a:rPr lang="en-US" altLang="pt-BR" sz="1600" b="1">
                <a:solidFill>
                  <a:schemeClr val="tx1"/>
                </a:solidFill>
              </a:rPr>
              <a:t>Monitoramento e Comunicação do Risco</a:t>
            </a:r>
            <a:endParaRPr lang="pt-BR" altLang="pt-BR" sz="1600" b="1">
              <a:solidFill>
                <a:schemeClr val="tx1"/>
              </a:solidFill>
            </a:endParaRPr>
          </a:p>
        </p:txBody>
      </p:sp>
      <p:sp>
        <p:nvSpPr>
          <p:cNvPr id="29720" name="CaixaDeTexto 121"/>
          <p:cNvSpPr txBox="1">
            <a:spLocks noChangeArrowheads="1"/>
          </p:cNvSpPr>
          <p:nvPr/>
        </p:nvSpPr>
        <p:spPr bwMode="auto">
          <a:xfrm>
            <a:off x="4727575" y="260350"/>
            <a:ext cx="4032250" cy="3381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r>
              <a:rPr lang="en-US" altLang="pt-BR" sz="1600" b="1">
                <a:solidFill>
                  <a:schemeClr val="tx1"/>
                </a:solidFill>
              </a:rPr>
              <a:t>Monitoramento e Comunicação do Risco</a:t>
            </a:r>
            <a:endParaRPr lang="pt-BR" altLang="pt-BR" sz="1600" b="1">
              <a:solidFill>
                <a:schemeClr val="tx1"/>
              </a:solidFill>
            </a:endParaRPr>
          </a:p>
        </p:txBody>
      </p:sp>
      <p:cxnSp>
        <p:nvCxnSpPr>
          <p:cNvPr id="29721" name="Conector reto 130"/>
          <p:cNvCxnSpPr>
            <a:cxnSpLocks noChangeShapeType="1"/>
          </p:cNvCxnSpPr>
          <p:nvPr/>
        </p:nvCxnSpPr>
        <p:spPr bwMode="auto">
          <a:xfrm flipH="1">
            <a:off x="2840039" y="692150"/>
            <a:ext cx="504825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2" name="CaixaDeTexto 131"/>
          <p:cNvSpPr txBox="1">
            <a:spLocks noChangeArrowheads="1"/>
          </p:cNvSpPr>
          <p:nvPr/>
        </p:nvSpPr>
        <p:spPr bwMode="auto">
          <a:xfrm>
            <a:off x="1847851" y="476250"/>
            <a:ext cx="1223963" cy="954088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r>
              <a:rPr lang="en-US" altLang="pt-BR" sz="1400" b="1" dirty="0" err="1">
                <a:solidFill>
                  <a:schemeClr val="tx1"/>
                </a:solidFill>
              </a:rPr>
              <a:t>Ministério</a:t>
            </a:r>
            <a:r>
              <a:rPr lang="en-US" altLang="pt-BR" sz="1400" b="1" dirty="0">
                <a:solidFill>
                  <a:schemeClr val="tx1"/>
                </a:solidFill>
              </a:rPr>
              <a:t> da Saúde</a:t>
            </a:r>
          </a:p>
          <a:p>
            <a:r>
              <a:rPr lang="en-US" altLang="pt-BR" sz="1400" dirty="0">
                <a:solidFill>
                  <a:schemeClr val="tx1"/>
                </a:solidFill>
              </a:rPr>
              <a:t>(</a:t>
            </a:r>
            <a:r>
              <a:rPr lang="en-US" altLang="pt-BR" sz="1400" dirty="0" err="1">
                <a:solidFill>
                  <a:schemeClr val="tx1"/>
                </a:solidFill>
              </a:rPr>
              <a:t>Política</a:t>
            </a:r>
            <a:r>
              <a:rPr lang="en-US" altLang="pt-BR" sz="1400" dirty="0">
                <a:solidFill>
                  <a:schemeClr val="tx1"/>
                </a:solidFill>
              </a:rPr>
              <a:t> de Sangue)</a:t>
            </a:r>
            <a:endParaRPr lang="pt-BR" altLang="pt-BR" sz="1400" dirty="0">
              <a:solidFill>
                <a:schemeClr val="tx1"/>
              </a:solidFill>
            </a:endParaRPr>
          </a:p>
        </p:txBody>
      </p:sp>
      <p:cxnSp>
        <p:nvCxnSpPr>
          <p:cNvPr id="29723" name="Conector angulado 133"/>
          <p:cNvCxnSpPr>
            <a:cxnSpLocks noChangeShapeType="1"/>
          </p:cNvCxnSpPr>
          <p:nvPr/>
        </p:nvCxnSpPr>
        <p:spPr bwMode="auto">
          <a:xfrm rot="16200000" flipH="1">
            <a:off x="2135982" y="1556545"/>
            <a:ext cx="431800" cy="287337"/>
          </a:xfrm>
          <a:prstGeom prst="bentConnector3">
            <a:avLst>
              <a:gd name="adj1" fmla="val 50000"/>
            </a:avLst>
          </a:prstGeom>
          <a:noFill/>
          <a:ln w="12700" cap="sq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4" name="Conector de seta reta 135"/>
          <p:cNvCxnSpPr>
            <a:cxnSpLocks noChangeShapeType="1"/>
          </p:cNvCxnSpPr>
          <p:nvPr/>
        </p:nvCxnSpPr>
        <p:spPr bwMode="auto">
          <a:xfrm>
            <a:off x="3719513" y="908051"/>
            <a:ext cx="0" cy="4392613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5" name="Conector reto 165"/>
          <p:cNvCxnSpPr>
            <a:cxnSpLocks noChangeShapeType="1"/>
            <a:endCxn id="29701" idx="0"/>
          </p:cNvCxnSpPr>
          <p:nvPr/>
        </p:nvCxnSpPr>
        <p:spPr bwMode="auto">
          <a:xfrm>
            <a:off x="6888164" y="1052513"/>
            <a:ext cx="909637" cy="11430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6" name="Conector reto 167"/>
          <p:cNvCxnSpPr>
            <a:cxnSpLocks noChangeShapeType="1"/>
            <a:stCxn id="29702" idx="0"/>
            <a:endCxn id="29701" idx="2"/>
          </p:cNvCxnSpPr>
          <p:nvPr/>
        </p:nvCxnSpPr>
        <p:spPr bwMode="auto">
          <a:xfrm flipV="1">
            <a:off x="7788276" y="1690689"/>
            <a:ext cx="9525" cy="452437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7" name="Conector reto 170"/>
          <p:cNvCxnSpPr>
            <a:cxnSpLocks noChangeShapeType="1"/>
            <a:stCxn id="29702" idx="2"/>
            <a:endCxn id="29704" idx="0"/>
          </p:cNvCxnSpPr>
          <p:nvPr/>
        </p:nvCxnSpPr>
        <p:spPr bwMode="auto">
          <a:xfrm flipH="1">
            <a:off x="7783513" y="2451100"/>
            <a:ext cx="4762" cy="33020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8" name="Conector reto 181"/>
          <p:cNvCxnSpPr>
            <a:cxnSpLocks noChangeShapeType="1"/>
          </p:cNvCxnSpPr>
          <p:nvPr/>
        </p:nvCxnSpPr>
        <p:spPr bwMode="auto">
          <a:xfrm flipH="1">
            <a:off x="7783513" y="3330575"/>
            <a:ext cx="4762" cy="33020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9" name="Conector reto 183"/>
          <p:cNvCxnSpPr>
            <a:cxnSpLocks noChangeShapeType="1"/>
          </p:cNvCxnSpPr>
          <p:nvPr/>
        </p:nvCxnSpPr>
        <p:spPr bwMode="auto">
          <a:xfrm>
            <a:off x="6888163" y="4941888"/>
            <a:ext cx="215900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30" name="CaixaDeTexto 34"/>
          <p:cNvSpPr txBox="1">
            <a:spLocks noChangeArrowheads="1"/>
          </p:cNvSpPr>
          <p:nvPr/>
        </p:nvSpPr>
        <p:spPr bwMode="auto">
          <a:xfrm>
            <a:off x="6959600" y="765176"/>
            <a:ext cx="1944688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r>
              <a:rPr lang="en-US" altLang="pt-BR" sz="1200" b="1">
                <a:solidFill>
                  <a:schemeClr val="tx1"/>
                </a:solidFill>
              </a:rPr>
              <a:t>Instrumentos Regulatórios</a:t>
            </a:r>
            <a:endParaRPr lang="pt-BR" altLang="pt-BR" sz="1200" b="1">
              <a:solidFill>
                <a:schemeClr val="tx1"/>
              </a:solidFill>
            </a:endParaRPr>
          </a:p>
        </p:txBody>
      </p:sp>
      <p:sp>
        <p:nvSpPr>
          <p:cNvPr id="29731" name="CaixaDeTexto 36"/>
          <p:cNvSpPr txBox="1">
            <a:spLocks noChangeArrowheads="1"/>
          </p:cNvSpPr>
          <p:nvPr/>
        </p:nvSpPr>
        <p:spPr bwMode="auto">
          <a:xfrm>
            <a:off x="890588" y="6064251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sz="2400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r">
              <a:buFontTx/>
              <a:buChar char="•"/>
            </a:pPr>
            <a:r>
              <a:rPr lang="pt-BR" altLang="pt-BR" sz="1200" dirty="0">
                <a:solidFill>
                  <a:schemeClr val="tx1"/>
                </a:solidFill>
              </a:rPr>
              <a:t>ABNT NBR ISO 31000:2009 Gestão de Riscos- Princípios e Diretrizes</a:t>
            </a:r>
          </a:p>
          <a:p>
            <a:pPr algn="r">
              <a:buFontTx/>
              <a:buChar char="•"/>
            </a:pPr>
            <a:r>
              <a:rPr lang="en-US" altLang="pt-BR" sz="1200" dirty="0">
                <a:solidFill>
                  <a:schemeClr val="tx1"/>
                </a:solidFill>
              </a:rPr>
              <a:t>Silva Junior, JB; </a:t>
            </a:r>
            <a:r>
              <a:rPr lang="en-US" altLang="pt-BR" sz="1200" dirty="0" err="1">
                <a:solidFill>
                  <a:schemeClr val="tx1"/>
                </a:solidFill>
              </a:rPr>
              <a:t>Rattner</a:t>
            </a:r>
            <a:r>
              <a:rPr lang="en-US" altLang="pt-BR" sz="1200" dirty="0">
                <a:solidFill>
                  <a:schemeClr val="tx1"/>
                </a:solidFill>
              </a:rPr>
              <a:t>, D. </a:t>
            </a:r>
            <a:r>
              <a:rPr lang="en-US" altLang="pt-BR" sz="1200" dirty="0" err="1">
                <a:solidFill>
                  <a:schemeClr val="tx1"/>
                </a:solidFill>
              </a:rPr>
              <a:t>Vig</a:t>
            </a:r>
            <a:r>
              <a:rPr lang="en-US" altLang="pt-BR" sz="1200" dirty="0">
                <a:solidFill>
                  <a:schemeClr val="tx1"/>
                </a:solidFill>
              </a:rPr>
              <a:t> </a:t>
            </a:r>
            <a:r>
              <a:rPr lang="en-US" altLang="pt-BR" sz="1200" dirty="0" err="1">
                <a:solidFill>
                  <a:schemeClr val="tx1"/>
                </a:solidFill>
              </a:rPr>
              <a:t>Sanit</a:t>
            </a:r>
            <a:r>
              <a:rPr lang="en-US" altLang="pt-BR" sz="1200" dirty="0">
                <a:solidFill>
                  <a:schemeClr val="tx1"/>
                </a:solidFill>
              </a:rPr>
              <a:t> Debate 2014;2(2):43-52</a:t>
            </a:r>
            <a:endParaRPr lang="pt-BR" altLang="pt-BR" sz="1200" dirty="0">
              <a:solidFill>
                <a:schemeClr val="tx1"/>
              </a:solidFill>
            </a:endParaRPr>
          </a:p>
          <a:p>
            <a:pPr algn="r"/>
            <a:r>
              <a:rPr lang="en-US" altLang="pt-BR" sz="1200" dirty="0">
                <a:solidFill>
                  <a:schemeClr val="tx1"/>
                </a:solidFill>
              </a:rPr>
              <a:t>.</a:t>
            </a:r>
            <a:endParaRPr lang="pt-BR" altLang="pt-BR" sz="1200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16862" y="5826701"/>
            <a:ext cx="3128001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GERENCIAMENTO DE RISCO EM REDE</a:t>
            </a:r>
          </a:p>
        </p:txBody>
      </p:sp>
    </p:spTree>
    <p:extLst>
      <p:ext uri="{BB962C8B-B14F-4D97-AF65-F5344CB8AC3E}">
        <p14:creationId xmlns:p14="http://schemas.microsoft.com/office/powerpoint/2010/main" val="35701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/>
          </p:cNvPr>
          <p:cNvSpPr txBox="1"/>
          <p:nvPr/>
        </p:nvSpPr>
        <p:spPr>
          <a:xfrm>
            <a:off x="1433689" y="1976650"/>
            <a:ext cx="101148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err="1"/>
              <a:t>Contextualização</a:t>
            </a:r>
            <a:endParaRPr lang="en-US" sz="32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err="1"/>
              <a:t>Método</a:t>
            </a:r>
            <a:r>
              <a:rPr lang="en-US" sz="3200" dirty="0"/>
              <a:t> de </a:t>
            </a:r>
            <a:r>
              <a:rPr lang="en-US" sz="3200" dirty="0" err="1"/>
              <a:t>Avaliação</a:t>
            </a:r>
            <a:r>
              <a:rPr lang="en-US" sz="3200" dirty="0"/>
              <a:t> de Risco (MARPSH)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err="1"/>
              <a:t>Indicador</a:t>
            </a:r>
            <a:r>
              <a:rPr lang="en-US" sz="3200" dirty="0"/>
              <a:t> e Meta </a:t>
            </a:r>
            <a:r>
              <a:rPr lang="en-US" sz="3200" dirty="0" err="1"/>
              <a:t>Estrategica</a:t>
            </a:r>
            <a:r>
              <a:rPr lang="en-US" sz="3200" dirty="0"/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err="1"/>
              <a:t>Aplicabilidade</a:t>
            </a:r>
            <a:r>
              <a:rPr lang="en-US" sz="3200" dirty="0"/>
              <a:t> e </a:t>
            </a:r>
            <a:r>
              <a:rPr lang="en-US" sz="3200" dirty="0" err="1"/>
              <a:t>desafios</a:t>
            </a:r>
            <a:endParaRPr lang="en-US" sz="3200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81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204" y="771597"/>
            <a:ext cx="9090660" cy="56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28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9">
            <a:extLst>
              <a:ext uri="{FF2B5EF4-FFF2-40B4-BE49-F238E27FC236}">
                <a16:creationId xmlns:a16="http://schemas.microsoft.com/office/drawing/2014/main" id="{0181752A-72A6-41C4-A29A-9FFC5C49B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4" y="604825"/>
            <a:ext cx="8618537" cy="52322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latin typeface="+mn-lt"/>
              </a:rPr>
              <a:t>Metodo de Avaliação de Risco Potencial - MARPSH 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A8F8415F-D2EA-44B7-B42A-766631734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3752850"/>
            <a:ext cx="8353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200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20485" name="Imagem 5">
            <a:extLst>
              <a:ext uri="{FF2B5EF4-FFF2-40B4-BE49-F238E27FC236}">
                <a16:creationId xmlns:a16="http://schemas.microsoft.com/office/drawing/2014/main" id="{8F782FE9-D252-4B74-B92C-5D936556E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964252"/>
            <a:ext cx="842486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A9BE407-EB28-4576-A0AD-E769A95F5B17}"/>
              </a:ext>
            </a:extLst>
          </p:cNvPr>
          <p:cNvSpPr txBox="1"/>
          <p:nvPr/>
        </p:nvSpPr>
        <p:spPr>
          <a:xfrm>
            <a:off x="1919289" y="1310789"/>
            <a:ext cx="2901067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MULTICRITÉRIOS</a:t>
            </a:r>
            <a:endParaRPr lang="pt-BR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9312982-E8EB-4DF2-8401-7A15FF2E3E86}"/>
              </a:ext>
            </a:extLst>
          </p:cNvPr>
          <p:cNvSpPr txBox="1"/>
          <p:nvPr/>
        </p:nvSpPr>
        <p:spPr>
          <a:xfrm>
            <a:off x="1806047" y="5003751"/>
            <a:ext cx="4535487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  <a:latin typeface="+mn-lt"/>
              </a:rPr>
              <a:t>97% itens de barreiras</a:t>
            </a:r>
          </a:p>
          <a:p>
            <a:pPr algn="ctr">
              <a:defRPr/>
            </a:pPr>
            <a:r>
              <a:rPr lang="pt-BR" dirty="0">
                <a:solidFill>
                  <a:schemeClr val="tx1"/>
                </a:solidFill>
                <a:latin typeface="+mn-lt"/>
              </a:rPr>
              <a:t>3% itens de recuperação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CE8B5E6-CECC-4489-9B5D-376F823E5D7E}"/>
              </a:ext>
            </a:extLst>
          </p:cNvPr>
          <p:cNvSpPr txBox="1"/>
          <p:nvPr/>
        </p:nvSpPr>
        <p:spPr>
          <a:xfrm>
            <a:off x="5127978" y="1295431"/>
            <a:ext cx="2592388" cy="4000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latin typeface="+mn-lt"/>
              </a:rPr>
              <a:t>471 itens avaliativos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D9940BE-6A34-4129-B92A-0F0364E5433C}"/>
              </a:ext>
            </a:extLst>
          </p:cNvPr>
          <p:cNvSpPr txBox="1"/>
          <p:nvPr/>
        </p:nvSpPr>
        <p:spPr>
          <a:xfrm>
            <a:off x="6510338" y="5003751"/>
            <a:ext cx="4049713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dirty="0">
                <a:solidFill>
                  <a:schemeClr val="tx1"/>
                </a:solidFill>
                <a:latin typeface="+mn-lt"/>
              </a:rPr>
              <a:t>28% avaliação de estrutura</a:t>
            </a:r>
          </a:p>
          <a:p>
            <a:pPr algn="just">
              <a:defRPr/>
            </a:pPr>
            <a:r>
              <a:rPr lang="pt-BR" dirty="0">
                <a:solidFill>
                  <a:schemeClr val="tx1"/>
                </a:solidFill>
                <a:latin typeface="+mn-lt"/>
              </a:rPr>
              <a:t>72% avaliação de processo</a:t>
            </a:r>
          </a:p>
        </p:txBody>
      </p:sp>
      <p:sp>
        <p:nvSpPr>
          <p:cNvPr id="4" name="Retângulo 3"/>
          <p:cNvSpPr/>
          <p:nvPr/>
        </p:nvSpPr>
        <p:spPr>
          <a:xfrm>
            <a:off x="847354" y="5973248"/>
            <a:ext cx="463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pt-BR" sz="1400" dirty="0"/>
              <a:t>Silva Junior, JB; </a:t>
            </a:r>
            <a:r>
              <a:rPr lang="en-US" altLang="pt-BR" sz="1400" dirty="0" err="1"/>
              <a:t>Rattner</a:t>
            </a:r>
            <a:r>
              <a:rPr lang="en-US" altLang="pt-BR" sz="1400" dirty="0"/>
              <a:t>, D. </a:t>
            </a:r>
            <a:r>
              <a:rPr lang="en-US" altLang="pt-BR" sz="1400" dirty="0" err="1"/>
              <a:t>Vig</a:t>
            </a:r>
            <a:r>
              <a:rPr lang="en-US" altLang="pt-BR" sz="1400" dirty="0"/>
              <a:t> </a:t>
            </a:r>
            <a:r>
              <a:rPr lang="en-US" altLang="pt-BR" sz="1400" dirty="0" err="1"/>
              <a:t>Sanit</a:t>
            </a:r>
            <a:r>
              <a:rPr lang="en-US" altLang="pt-BR" sz="1400" dirty="0"/>
              <a:t> Debate 2014;2(2):43-52</a:t>
            </a:r>
            <a:endParaRPr lang="pt-BR" altLang="pt-BR" sz="1400" dirty="0"/>
          </a:p>
        </p:txBody>
      </p:sp>
      <p:sp>
        <p:nvSpPr>
          <p:cNvPr id="11" name="CaixaDeTexto 10">
            <a:extLst/>
          </p:cNvPr>
          <p:cNvSpPr txBox="1"/>
          <p:nvPr/>
        </p:nvSpPr>
        <p:spPr>
          <a:xfrm>
            <a:off x="7888111" y="1300565"/>
            <a:ext cx="2592388" cy="4000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latin typeface="+mn-lt"/>
              </a:rPr>
              <a:t>Roteiro de Inspeção</a:t>
            </a:r>
          </a:p>
        </p:txBody>
      </p:sp>
    </p:spTree>
    <p:extLst>
      <p:ext uri="{BB962C8B-B14F-4D97-AF65-F5344CB8AC3E}">
        <p14:creationId xmlns:p14="http://schemas.microsoft.com/office/powerpoint/2010/main" val="47994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upo 1">
            <a:extLst>
              <a:ext uri="{FF2B5EF4-FFF2-40B4-BE49-F238E27FC236}">
                <a16:creationId xmlns:a16="http://schemas.microsoft.com/office/drawing/2014/main" id="{0BC9982C-FBE6-4270-B2F7-751101C20468}"/>
              </a:ext>
            </a:extLst>
          </p:cNvPr>
          <p:cNvGrpSpPr>
            <a:grpSpLocks/>
          </p:cNvGrpSpPr>
          <p:nvPr/>
        </p:nvGrpSpPr>
        <p:grpSpPr bwMode="auto">
          <a:xfrm>
            <a:off x="3914775" y="552450"/>
            <a:ext cx="6408738" cy="1150938"/>
            <a:chOff x="798466" y="52780"/>
            <a:chExt cx="6408125" cy="863083"/>
          </a:xfrm>
        </p:grpSpPr>
        <p:sp>
          <p:nvSpPr>
            <p:cNvPr id="3" name="Arredondar Retângulo no Mesmo Canto Lateral 2">
              <a:extLst>
                <a:ext uri="{FF2B5EF4-FFF2-40B4-BE49-F238E27FC236}">
                  <a16:creationId xmlns:a16="http://schemas.microsoft.com/office/drawing/2014/main" id="{E19509D7-0C6D-4A33-895C-7384B030EA88}"/>
                </a:ext>
              </a:extLst>
            </p:cNvPr>
            <p:cNvSpPr/>
            <p:nvPr/>
          </p:nvSpPr>
          <p:spPr>
            <a:xfrm rot="5400000">
              <a:off x="3570987" y="-2719741"/>
              <a:ext cx="863083" cy="640812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Arredondar Retângulo no Mesmo Canto Lateral 4">
              <a:extLst>
                <a:ext uri="{FF2B5EF4-FFF2-40B4-BE49-F238E27FC236}">
                  <a16:creationId xmlns:a16="http://schemas.microsoft.com/office/drawing/2014/main" id="{26F989BE-AF86-4B9B-9541-FCDE2C339503}"/>
                </a:ext>
              </a:extLst>
            </p:cNvPr>
            <p:cNvSpPr/>
            <p:nvPr/>
          </p:nvSpPr>
          <p:spPr>
            <a:xfrm>
              <a:off x="798466" y="94446"/>
              <a:ext cx="6365266" cy="779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3792" tIns="10160" rIns="10160" bIns="10160" spcCol="1270" anchor="ctr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1600" dirty="0"/>
                <a:t>Captação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1600" dirty="0"/>
                <a:t>Cadastro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1600" dirty="0"/>
                <a:t>Triagem Clínica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1600" dirty="0"/>
                <a:t>Coleta</a:t>
              </a:r>
            </a:p>
          </p:txBody>
        </p:sp>
      </p:grpSp>
      <p:grpSp>
        <p:nvGrpSpPr>
          <p:cNvPr id="16387" name="Grupo 4">
            <a:extLst>
              <a:ext uri="{FF2B5EF4-FFF2-40B4-BE49-F238E27FC236}">
                <a16:creationId xmlns:a16="http://schemas.microsoft.com/office/drawing/2014/main" id="{4F4C1671-8F79-4BF1-8EAD-662F91417884}"/>
              </a:ext>
            </a:extLst>
          </p:cNvPr>
          <p:cNvGrpSpPr>
            <a:grpSpLocks/>
          </p:cNvGrpSpPr>
          <p:nvPr/>
        </p:nvGrpSpPr>
        <p:grpSpPr bwMode="auto">
          <a:xfrm>
            <a:off x="3914775" y="1787525"/>
            <a:ext cx="6408738" cy="1136650"/>
            <a:chOff x="776372" y="1167732"/>
            <a:chExt cx="6408125" cy="810093"/>
          </a:xfrm>
        </p:grpSpPr>
        <p:sp>
          <p:nvSpPr>
            <p:cNvPr id="6" name="Arredondar Retângulo no Mesmo Canto Lateral 5">
              <a:extLst>
                <a:ext uri="{FF2B5EF4-FFF2-40B4-BE49-F238E27FC236}">
                  <a16:creationId xmlns:a16="http://schemas.microsoft.com/office/drawing/2014/main" id="{ABAC2DF8-5AE2-43F9-9136-21A807BCDE8C}"/>
                </a:ext>
              </a:extLst>
            </p:cNvPr>
            <p:cNvSpPr/>
            <p:nvPr/>
          </p:nvSpPr>
          <p:spPr>
            <a:xfrm rot="5400000">
              <a:off x="3575388" y="-1631284"/>
              <a:ext cx="810093" cy="640812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Arredondar Retângulo no Mesmo Canto Lateral 4">
              <a:extLst>
                <a:ext uri="{FF2B5EF4-FFF2-40B4-BE49-F238E27FC236}">
                  <a16:creationId xmlns:a16="http://schemas.microsoft.com/office/drawing/2014/main" id="{DEF60171-BECF-4733-A96B-8F363A97A543}"/>
                </a:ext>
              </a:extLst>
            </p:cNvPr>
            <p:cNvSpPr/>
            <p:nvPr/>
          </p:nvSpPr>
          <p:spPr>
            <a:xfrm>
              <a:off x="776372" y="1207332"/>
              <a:ext cx="6368441" cy="730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3792" tIns="10160" rIns="10160" bIns="10160" spcCol="1270" anchor="ctr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1600" dirty="0"/>
                <a:t>Testes Sorológicos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1600" dirty="0"/>
                <a:t>Testes de Biologia Molecular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1600" dirty="0"/>
                <a:t>Testes imunohematológicos</a:t>
              </a:r>
            </a:p>
          </p:txBody>
        </p:sp>
      </p:grpSp>
      <p:grpSp>
        <p:nvGrpSpPr>
          <p:cNvPr id="16388" name="Grupo 7">
            <a:extLst>
              <a:ext uri="{FF2B5EF4-FFF2-40B4-BE49-F238E27FC236}">
                <a16:creationId xmlns:a16="http://schemas.microsoft.com/office/drawing/2014/main" id="{5D482510-A69E-441E-B044-9B7012614459}"/>
              </a:ext>
            </a:extLst>
          </p:cNvPr>
          <p:cNvGrpSpPr>
            <a:grpSpLocks/>
          </p:cNvGrpSpPr>
          <p:nvPr/>
        </p:nvGrpSpPr>
        <p:grpSpPr bwMode="auto">
          <a:xfrm>
            <a:off x="3929064" y="3009900"/>
            <a:ext cx="6408737" cy="1441450"/>
            <a:chOff x="786882" y="2208598"/>
            <a:chExt cx="6408125" cy="1272249"/>
          </a:xfrm>
        </p:grpSpPr>
        <p:sp>
          <p:nvSpPr>
            <p:cNvPr id="9" name="Arredondar Retângulo no Mesmo Canto Lateral 8">
              <a:extLst>
                <a:ext uri="{FF2B5EF4-FFF2-40B4-BE49-F238E27FC236}">
                  <a16:creationId xmlns:a16="http://schemas.microsoft.com/office/drawing/2014/main" id="{8A972F4C-F7E5-4B08-BEA8-B77DBDCF3A28}"/>
                </a:ext>
              </a:extLst>
            </p:cNvPr>
            <p:cNvSpPr/>
            <p:nvPr/>
          </p:nvSpPr>
          <p:spPr>
            <a:xfrm rot="5400000">
              <a:off x="3354820" y="-359340"/>
              <a:ext cx="1272249" cy="640812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Arredondar Retângulo no Mesmo Canto Lateral 4">
              <a:extLst>
                <a:ext uri="{FF2B5EF4-FFF2-40B4-BE49-F238E27FC236}">
                  <a16:creationId xmlns:a16="http://schemas.microsoft.com/office/drawing/2014/main" id="{6A987942-5FB0-49F2-9B2F-2ED721F7441A}"/>
                </a:ext>
              </a:extLst>
            </p:cNvPr>
            <p:cNvSpPr/>
            <p:nvPr/>
          </p:nvSpPr>
          <p:spPr>
            <a:xfrm>
              <a:off x="786882" y="2270249"/>
              <a:ext cx="6346219" cy="1148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3792" tIns="10160" rIns="10160" bIns="10160" spcCol="1270" anchor="ctr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1600" dirty="0"/>
                <a:t>Processamento em hemocomponentes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1600" dirty="0"/>
                <a:t>Melhoramento de produtos – irradiação, lavagem, filtração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1600" dirty="0"/>
                <a:t>Controle de Qualidade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1600" dirty="0"/>
                <a:t>Etiquetagem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1600" dirty="0"/>
                <a:t>Armazenamento</a:t>
              </a:r>
            </a:p>
          </p:txBody>
        </p:sp>
      </p:grpSp>
      <p:grpSp>
        <p:nvGrpSpPr>
          <p:cNvPr id="16389" name="Grupo 10">
            <a:extLst>
              <a:ext uri="{FF2B5EF4-FFF2-40B4-BE49-F238E27FC236}">
                <a16:creationId xmlns:a16="http://schemas.microsoft.com/office/drawing/2014/main" id="{466A15E5-A4FB-4E40-B27D-8D339AAADF16}"/>
              </a:ext>
            </a:extLst>
          </p:cNvPr>
          <p:cNvGrpSpPr>
            <a:grpSpLocks/>
          </p:cNvGrpSpPr>
          <p:nvPr/>
        </p:nvGrpSpPr>
        <p:grpSpPr bwMode="auto">
          <a:xfrm>
            <a:off x="3929064" y="4537075"/>
            <a:ext cx="6408737" cy="611188"/>
            <a:chOff x="786882" y="3799949"/>
            <a:chExt cx="6408125" cy="461057"/>
          </a:xfrm>
        </p:grpSpPr>
        <p:sp>
          <p:nvSpPr>
            <p:cNvPr id="12" name="Arredondar Retângulo no Mesmo Canto Lateral 11">
              <a:extLst>
                <a:ext uri="{FF2B5EF4-FFF2-40B4-BE49-F238E27FC236}">
                  <a16:creationId xmlns:a16="http://schemas.microsoft.com/office/drawing/2014/main" id="{D6E9778C-E17D-4D22-812C-3FC0920EA615}"/>
                </a:ext>
              </a:extLst>
            </p:cNvPr>
            <p:cNvSpPr/>
            <p:nvPr/>
          </p:nvSpPr>
          <p:spPr>
            <a:xfrm rot="5400000">
              <a:off x="3760416" y="826415"/>
              <a:ext cx="461057" cy="640812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Arredondar Retângulo no Mesmo Canto Lateral 4">
              <a:extLst>
                <a:ext uri="{FF2B5EF4-FFF2-40B4-BE49-F238E27FC236}">
                  <a16:creationId xmlns:a16="http://schemas.microsoft.com/office/drawing/2014/main" id="{33CE53A4-9751-4F28-BB23-451B84164860}"/>
                </a:ext>
              </a:extLst>
            </p:cNvPr>
            <p:cNvSpPr/>
            <p:nvPr/>
          </p:nvSpPr>
          <p:spPr>
            <a:xfrm>
              <a:off x="786882" y="3822703"/>
              <a:ext cx="6385902" cy="415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3792" tIns="10160" rIns="10160" bIns="10160" spcCol="1270" anchor="ctr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1600" dirty="0"/>
                <a:t>Distribuição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1600" dirty="0"/>
                <a:t>Transporte</a:t>
              </a:r>
            </a:p>
          </p:txBody>
        </p:sp>
      </p:grpSp>
      <p:grpSp>
        <p:nvGrpSpPr>
          <p:cNvPr id="16390" name="Grupo 13">
            <a:extLst>
              <a:ext uri="{FF2B5EF4-FFF2-40B4-BE49-F238E27FC236}">
                <a16:creationId xmlns:a16="http://schemas.microsoft.com/office/drawing/2014/main" id="{97856104-5FE3-4F62-8EB6-8E466C14CF09}"/>
              </a:ext>
            </a:extLst>
          </p:cNvPr>
          <p:cNvGrpSpPr>
            <a:grpSpLocks/>
          </p:cNvGrpSpPr>
          <p:nvPr/>
        </p:nvGrpSpPr>
        <p:grpSpPr bwMode="auto">
          <a:xfrm>
            <a:off x="3943350" y="5311985"/>
            <a:ext cx="6407150" cy="893762"/>
            <a:chOff x="786882" y="4652606"/>
            <a:chExt cx="6408125" cy="893909"/>
          </a:xfrm>
        </p:grpSpPr>
        <p:sp>
          <p:nvSpPr>
            <p:cNvPr id="15" name="Arredondar Retângulo no Mesmo Canto Lateral 14">
              <a:extLst>
                <a:ext uri="{FF2B5EF4-FFF2-40B4-BE49-F238E27FC236}">
                  <a16:creationId xmlns:a16="http://schemas.microsoft.com/office/drawing/2014/main" id="{D195DBF7-D08A-40AC-961B-AF5CB08AD244}"/>
                </a:ext>
              </a:extLst>
            </p:cNvPr>
            <p:cNvSpPr/>
            <p:nvPr/>
          </p:nvSpPr>
          <p:spPr>
            <a:xfrm rot="5400000">
              <a:off x="3543990" y="1895498"/>
              <a:ext cx="893909" cy="640812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Arredondar Retângulo no Mesmo Canto Lateral 4">
              <a:extLst>
                <a:ext uri="{FF2B5EF4-FFF2-40B4-BE49-F238E27FC236}">
                  <a16:creationId xmlns:a16="http://schemas.microsoft.com/office/drawing/2014/main" id="{BD9522E3-BCA3-4806-9B58-8A2CCDC07D0A}"/>
                </a:ext>
              </a:extLst>
            </p:cNvPr>
            <p:cNvSpPr/>
            <p:nvPr/>
          </p:nvSpPr>
          <p:spPr>
            <a:xfrm>
              <a:off x="786882" y="4695475"/>
              <a:ext cx="6365256" cy="808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3792" tIns="10160" rIns="10160" bIns="10160" anchor="ctr"/>
            <a:lstStyle>
              <a:lvl1pPr marL="342900" indent="-342900" defTabSz="7112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171450" indent="-171450" defTabSz="7112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defTabSz="7112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defTabSz="7112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defTabSz="7112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algn="ctr" defTabSz="711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algn="ctr" defTabSz="711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algn="ctr" defTabSz="711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algn="ctr" defTabSz="711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lvl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altLang="pt-BR" sz="1600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rPr>
                <a:t>Qualificação do produto antes do uso – testes </a:t>
              </a:r>
              <a:r>
                <a:rPr lang="pt-BR" altLang="pt-BR" sz="1600" dirty="0" err="1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rPr>
                <a:t>pré-transfusionais</a:t>
              </a:r>
              <a:endParaRPr lang="pt-BR" altLang="pt-BR" sz="16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</a:endParaRPr>
            </a:p>
            <a:p>
              <a:pPr lvl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altLang="pt-BR" sz="1600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rPr>
                <a:t>Transfusão</a:t>
              </a:r>
            </a:p>
            <a:p>
              <a:pPr lvl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altLang="pt-BR" sz="1600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rPr>
                <a:t>Reações Adversas - </a:t>
              </a:r>
              <a:r>
                <a:rPr lang="pt-BR" altLang="pt-BR" sz="1600" dirty="0" err="1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rPr>
                <a:t>Hemovigilância</a:t>
              </a:r>
              <a:endParaRPr lang="pt-BR" altLang="pt-BR" sz="16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</a:endParaRPr>
            </a:p>
            <a:p>
              <a:pPr lvl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pt-BR" altLang="pt-BR" sz="9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16391" name="Picture 2" descr="C:\Users\Batista.Junior\Desktop\e7882296-1541-455f-b47c-00c971b8dd10.jpg">
            <a:extLst>
              <a:ext uri="{FF2B5EF4-FFF2-40B4-BE49-F238E27FC236}">
                <a16:creationId xmlns:a16="http://schemas.microsoft.com/office/drawing/2014/main" id="{8E00EC81-B355-4A16-ABBA-EC91A29F2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68264"/>
            <a:ext cx="20955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3" descr="C:\Users\Batista.Junior\Desktop\BlogCp02.png">
            <a:extLst>
              <a:ext uri="{FF2B5EF4-FFF2-40B4-BE49-F238E27FC236}">
                <a16:creationId xmlns:a16="http://schemas.microsoft.com/office/drawing/2014/main" id="{49D43978-BFCC-4901-9082-3FF121139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793876"/>
            <a:ext cx="1995488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5" descr="http://s3.amazonaws.com/magoo/ABAAAgLvkAJ-0.jpg">
            <a:extLst>
              <a:ext uri="{FF2B5EF4-FFF2-40B4-BE49-F238E27FC236}">
                <a16:creationId xmlns:a16="http://schemas.microsoft.com/office/drawing/2014/main" id="{CD807FE6-97AD-440C-A711-A3AFA1D76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3284538"/>
            <a:ext cx="20955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7" descr="https://encrypted-tbn2.gstatic.com/images?q=tbn:ANd9GcTkNTj9lS3XFBKv15OY5vNCJC-to3NCGbLMjmh3RrOcthTfQPrQ5g">
            <a:extLst>
              <a:ext uri="{FF2B5EF4-FFF2-40B4-BE49-F238E27FC236}">
                <a16:creationId xmlns:a16="http://schemas.microsoft.com/office/drawing/2014/main" id="{3FD3215C-7E55-4D08-AB5B-EB58B87B1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5316538"/>
            <a:ext cx="18859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CaixaDeTexto 16">
            <a:extLst>
              <a:ext uri="{FF2B5EF4-FFF2-40B4-BE49-F238E27FC236}">
                <a16:creationId xmlns:a16="http://schemas.microsoft.com/office/drawing/2014/main" id="{5AC9D9A0-DB05-4203-8E58-C3C9091EE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68263"/>
            <a:ext cx="381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i="1">
                <a:latin typeface="Arial Black" panose="020B0A04020102020204" pitchFamily="34" charset="0"/>
              </a:rPr>
              <a:t> “VEIN TO VEIN”</a:t>
            </a:r>
          </a:p>
        </p:txBody>
      </p:sp>
    </p:spTree>
    <p:extLst>
      <p:ext uri="{BB962C8B-B14F-4D97-AF65-F5344CB8AC3E}">
        <p14:creationId xmlns:p14="http://schemas.microsoft.com/office/powerpoint/2010/main" val="1235024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26D3379-EB61-4C8F-88F3-DBA3D8F3BEC7}"/>
              </a:ext>
            </a:extLst>
          </p:cNvPr>
          <p:cNvGraphicFramePr/>
          <p:nvPr/>
        </p:nvGraphicFramePr>
        <p:xfrm>
          <a:off x="5519936" y="1412776"/>
          <a:ext cx="496855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3" name="CaixaDeTexto 8">
            <a:extLst>
              <a:ext uri="{FF2B5EF4-FFF2-40B4-BE49-F238E27FC236}">
                <a16:creationId xmlns:a16="http://schemas.microsoft.com/office/drawing/2014/main" id="{9E4FEBD2-AD7A-41A6-A99C-CD78ABCAD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39" y="922339"/>
            <a:ext cx="4079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4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DISTRIBUIÇÃO DOS RISCOS CONTROLADOS</a:t>
            </a:r>
            <a:endParaRPr lang="pt-BR" altLang="pt-BR" sz="1400" b="1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604" name="Retângulo 10">
            <a:extLst>
              <a:ext uri="{FF2B5EF4-FFF2-40B4-BE49-F238E27FC236}">
                <a16:creationId xmlns:a16="http://schemas.microsoft.com/office/drawing/2014/main" id="{1BF41A4C-9E72-4C73-8C12-9B46C4DF9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1325563"/>
            <a:ext cx="4032250" cy="406241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hlink"/>
              </a:buClr>
              <a:buSzPct val="70000"/>
              <a:buFontTx/>
              <a:buNone/>
            </a:pPr>
            <a:r>
              <a:rPr lang="en-US" altLang="pt-BR" sz="12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PROCEDIMENTOS/PROCESSOS</a:t>
            </a:r>
          </a:p>
          <a:p>
            <a:pPr algn="just">
              <a:buClr>
                <a:schemeClr val="hlink"/>
              </a:buClr>
              <a:buSzPct val="70000"/>
              <a:buFontTx/>
              <a:buNone/>
            </a:pPr>
            <a:endParaRPr lang="en-US" altLang="pt-BR" sz="1200" b="1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buClr>
                <a:schemeClr val="hlink"/>
              </a:buClr>
              <a:buSzPct val="70000"/>
              <a:buFontTx/>
              <a:buNone/>
            </a:pPr>
            <a:endParaRPr lang="en-US" altLang="pt-BR" sz="1200" b="1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buClr>
                <a:schemeClr val="hlink"/>
              </a:buClr>
              <a:buSzPct val="70000"/>
              <a:buFontTx/>
              <a:buNone/>
            </a:pPr>
            <a:endParaRPr lang="en-US" altLang="pt-BR" sz="1200" b="1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buClr>
                <a:schemeClr val="hlink"/>
              </a:buClr>
              <a:buSzPct val="70000"/>
              <a:buFontTx/>
              <a:buNone/>
            </a:pPr>
            <a:r>
              <a:rPr lang="en-US" altLang="pt-BR" sz="13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18% - </a:t>
            </a:r>
            <a:r>
              <a:rPr lang="en-US" altLang="pt-BR" sz="13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COLETA E CUIDADOS DOADOR</a:t>
            </a:r>
          </a:p>
          <a:p>
            <a:pPr algn="just">
              <a:buClr>
                <a:schemeClr val="hlink"/>
              </a:buClr>
              <a:buSzPct val="70000"/>
              <a:buFontTx/>
              <a:buNone/>
            </a:pPr>
            <a:endParaRPr lang="en-US" altLang="pt-BR" sz="130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buClr>
                <a:schemeClr val="hlink"/>
              </a:buClr>
              <a:buSzPct val="70000"/>
              <a:buFontTx/>
              <a:buNone/>
            </a:pPr>
            <a:r>
              <a:rPr lang="en-US" altLang="pt-BR" sz="13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31% - </a:t>
            </a:r>
            <a:r>
              <a:rPr lang="en-US" altLang="pt-BR" sz="13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TESTES LABORATORIAIS</a:t>
            </a:r>
          </a:p>
          <a:p>
            <a:pPr algn="just">
              <a:buClr>
                <a:schemeClr val="hlink"/>
              </a:buClr>
              <a:buSzPct val="70000"/>
              <a:buFontTx/>
              <a:buNone/>
            </a:pPr>
            <a:endParaRPr lang="en-US" altLang="pt-BR" sz="130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buClr>
                <a:schemeClr val="hlink"/>
              </a:buClr>
              <a:buSzPct val="70000"/>
              <a:buFontTx/>
              <a:buNone/>
            </a:pPr>
            <a:r>
              <a:rPr lang="en-US" altLang="pt-BR" sz="13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21% - </a:t>
            </a:r>
            <a:r>
              <a:rPr lang="en-US" altLang="pt-BR" sz="13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PRODUÇÃO E CONTROLE</a:t>
            </a:r>
          </a:p>
          <a:p>
            <a:pPr algn="just">
              <a:buClr>
                <a:schemeClr val="hlink"/>
              </a:buClr>
              <a:buSzPct val="70000"/>
              <a:buFontTx/>
              <a:buNone/>
            </a:pPr>
            <a:endParaRPr lang="en-US" altLang="pt-BR" sz="130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buClr>
                <a:schemeClr val="hlink"/>
              </a:buClr>
              <a:buSzPct val="70000"/>
              <a:buFontTx/>
              <a:buNone/>
            </a:pPr>
            <a:r>
              <a:rPr lang="en-US" altLang="pt-BR" sz="13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15% - </a:t>
            </a:r>
            <a:r>
              <a:rPr lang="en-US" altLang="pt-BR" sz="13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CONSERVAÇÃO DO PRODUTO BIOLÓGICO</a:t>
            </a:r>
          </a:p>
          <a:p>
            <a:pPr algn="just">
              <a:buClr>
                <a:schemeClr val="hlink"/>
              </a:buClr>
              <a:buSzPct val="70000"/>
              <a:buFontTx/>
              <a:buNone/>
            </a:pPr>
            <a:endParaRPr lang="en-US" altLang="pt-BR" sz="130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buClr>
                <a:schemeClr val="hlink"/>
              </a:buClr>
              <a:buSzPct val="70000"/>
              <a:buFontTx/>
              <a:buNone/>
            </a:pPr>
            <a:r>
              <a:rPr lang="en-US" altLang="pt-BR" sz="13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4,5% - </a:t>
            </a:r>
            <a:r>
              <a:rPr lang="en-US" altLang="pt-BR" sz="13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CONTROLE DE INSUMOS UTILIZADOS</a:t>
            </a:r>
          </a:p>
          <a:p>
            <a:pPr algn="just">
              <a:buClr>
                <a:schemeClr val="hlink"/>
              </a:buClr>
              <a:buSzPct val="70000"/>
              <a:buFontTx/>
              <a:buNone/>
            </a:pPr>
            <a:endParaRPr lang="en-US" altLang="pt-BR" sz="130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buClr>
                <a:schemeClr val="hlink"/>
              </a:buClr>
              <a:buSzPct val="70000"/>
              <a:buFontTx/>
              <a:buNone/>
            </a:pPr>
            <a:r>
              <a:rPr lang="en-US" altLang="pt-BR" sz="13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7,5% - </a:t>
            </a:r>
            <a:r>
              <a:rPr lang="en-US" altLang="pt-BR" sz="13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PROCEDIMENTOS TERAPÊUTICOS</a:t>
            </a:r>
          </a:p>
          <a:p>
            <a:pPr algn="just">
              <a:buClr>
                <a:schemeClr val="hlink"/>
              </a:buClr>
              <a:buSzPct val="70000"/>
              <a:buFontTx/>
              <a:buNone/>
            </a:pPr>
            <a:endParaRPr lang="en-US" altLang="pt-BR" sz="130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buClr>
                <a:schemeClr val="hlink"/>
              </a:buClr>
              <a:buSzPct val="70000"/>
              <a:buFontTx/>
              <a:buNone/>
            </a:pPr>
            <a:r>
              <a:rPr lang="en-US" altLang="pt-BR" sz="13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3% - </a:t>
            </a:r>
            <a:r>
              <a:rPr lang="en-US" altLang="pt-BR" sz="13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SEGURANÇA DO TRABALHADOR</a:t>
            </a:r>
          </a:p>
        </p:txBody>
      </p:sp>
      <p:sp>
        <p:nvSpPr>
          <p:cNvPr id="25605" name="CaixaDeTexto 11">
            <a:extLst>
              <a:ext uri="{FF2B5EF4-FFF2-40B4-BE49-F238E27FC236}">
                <a16:creationId xmlns:a16="http://schemas.microsoft.com/office/drawing/2014/main" id="{5463CC1F-A331-4787-AC08-C6CDBBE5E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6527801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pt-BR" sz="1200">
                <a:latin typeface="Times New Roman" panose="02020603050405020304" pitchFamily="18" charset="0"/>
              </a:rPr>
              <a:t>Silva Junior, JB; Rattner, D. Vig Sanit Debate 2014;2(2):43-52</a:t>
            </a:r>
            <a:endParaRPr lang="pt-BR" altLang="pt-B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40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>
            <a:extLst>
              <a:ext uri="{FF2B5EF4-FFF2-40B4-BE49-F238E27FC236}">
                <a16:creationId xmlns:a16="http://schemas.microsoft.com/office/drawing/2014/main" id="{3643946B-9629-49EC-9471-86EF76479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2" name="Rectangle 8">
            <a:extLst>
              <a:ext uri="{FF2B5EF4-FFF2-40B4-BE49-F238E27FC236}">
                <a16:creationId xmlns:a16="http://schemas.microsoft.com/office/drawing/2014/main" id="{BA2762F4-0B19-4D90-814C-AF9DA0C72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29505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3" name="CaixaDeTexto 13">
            <a:extLst>
              <a:ext uri="{FF2B5EF4-FFF2-40B4-BE49-F238E27FC236}">
                <a16:creationId xmlns:a16="http://schemas.microsoft.com/office/drawing/2014/main" id="{CA161C52-B6CF-4200-8EFB-F6939535D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1071337"/>
            <a:ext cx="5759450" cy="4619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b="1" dirty="0" err="1"/>
              <a:t>Proporção</a:t>
            </a:r>
            <a:r>
              <a:rPr lang="en-US" altLang="pt-BR" b="1" dirty="0"/>
              <a:t> de </a:t>
            </a:r>
            <a:r>
              <a:rPr lang="en-US" altLang="pt-BR" b="1" dirty="0" err="1"/>
              <a:t>Controle</a:t>
            </a:r>
            <a:r>
              <a:rPr lang="en-US" altLang="pt-BR" b="1" dirty="0"/>
              <a:t> (PC)</a:t>
            </a:r>
            <a:endParaRPr lang="pt-BR" altLang="pt-BR" b="1" dirty="0"/>
          </a:p>
        </p:txBody>
      </p:sp>
      <p:graphicFrame>
        <p:nvGraphicFramePr>
          <p:cNvPr id="27654" name="Object 12">
            <a:extLst>
              <a:ext uri="{FF2B5EF4-FFF2-40B4-BE49-F238E27FC236}">
                <a16:creationId xmlns:a16="http://schemas.microsoft.com/office/drawing/2014/main" id="{A0497376-D21A-4705-ADFA-E683D15A33D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957764" y="2007646"/>
          <a:ext cx="21558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Equação" r:id="rId3" imgW="1040948" imgH="431613" progId="Equation.3">
                  <p:embed/>
                </p:oleObj>
              </mc:Choice>
              <mc:Fallback>
                <p:oleObj name="Equação" r:id="rId3" imgW="1040948" imgH="431613" progId="Equation.3">
                  <p:embed/>
                  <p:pic>
                    <p:nvPicPr>
                      <p:cNvPr id="27654" name="Object 12">
                        <a:extLst>
                          <a:ext uri="{FF2B5EF4-FFF2-40B4-BE49-F238E27FC236}">
                            <a16:creationId xmlns:a16="http://schemas.microsoft.com/office/drawing/2014/main" id="{A0497376-D21A-4705-ADFA-E683D15A33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4" y="2007646"/>
                        <a:ext cx="2155825" cy="100012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ixaDeTexto 21">
            <a:extLst>
              <a:ext uri="{FF2B5EF4-FFF2-40B4-BE49-F238E27FC236}">
                <a16:creationId xmlns:a16="http://schemas.microsoft.com/office/drawing/2014/main" id="{6BDDE575-5571-4073-96B9-9D1D999BA1CB}"/>
              </a:ext>
            </a:extLst>
          </p:cNvPr>
          <p:cNvSpPr txBox="1"/>
          <p:nvPr/>
        </p:nvSpPr>
        <p:spPr>
          <a:xfrm>
            <a:off x="6975756" y="3058744"/>
            <a:ext cx="2663825" cy="307975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/>
              <a:t>PM</a:t>
            </a:r>
            <a:r>
              <a:rPr lang="en-US" sz="1400" dirty="0"/>
              <a:t> – pontuação máxima possível</a:t>
            </a:r>
            <a:endParaRPr lang="pt-BR" sz="1400" dirty="0"/>
          </a:p>
        </p:txBody>
      </p:sp>
      <p:graphicFrame>
        <p:nvGraphicFramePr>
          <p:cNvPr id="8" name="Object 11">
            <a:extLst>
              <a:ext uri="{FF2B5EF4-FFF2-40B4-BE49-F238E27FC236}">
                <a16:creationId xmlns:a16="http://schemas.microsoft.com/office/drawing/2014/main" id="{CEB2486A-104B-4A2E-A71C-8D3C74B3597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855914" y="3510766"/>
          <a:ext cx="62642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Equação" r:id="rId5" imgW="3505200" imgH="482600" progId="Equation.3">
                  <p:embed/>
                </p:oleObj>
              </mc:Choice>
              <mc:Fallback>
                <p:oleObj name="Equação" r:id="rId5" imgW="3505200" imgH="482600" progId="Equation.3">
                  <p:embed/>
                  <p:pic>
                    <p:nvPicPr>
                      <p:cNvPr id="8" name="Object 11">
                        <a:extLst>
                          <a:ext uri="{FF2B5EF4-FFF2-40B4-BE49-F238E27FC236}">
                            <a16:creationId xmlns:a16="http://schemas.microsoft.com/office/drawing/2014/main" id="{CEB2486A-104B-4A2E-A71C-8D3C74B359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4" y="3510766"/>
                        <a:ext cx="6264275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CE3D9A50-8C63-4652-9350-70CFB991055C}"/>
              </a:ext>
            </a:extLst>
          </p:cNvPr>
          <p:cNvSpPr txBox="1"/>
          <p:nvPr/>
        </p:nvSpPr>
        <p:spPr>
          <a:xfrm>
            <a:off x="3287714" y="5093923"/>
            <a:ext cx="575945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Estimativa</a:t>
            </a:r>
            <a:r>
              <a:rPr lang="en-US" sz="2400" b="1" dirty="0"/>
              <a:t> de </a:t>
            </a:r>
            <a:r>
              <a:rPr lang="en-US" sz="2400" b="1" dirty="0" err="1"/>
              <a:t>Risco</a:t>
            </a:r>
            <a:r>
              <a:rPr lang="en-US" sz="2400" b="1" dirty="0"/>
              <a:t> </a:t>
            </a:r>
            <a:r>
              <a:rPr lang="en-US" sz="2400" b="1" dirty="0" err="1"/>
              <a:t>Pontencial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33458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564E59AC-53C8-4881-9CBD-E4A10842DB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24063" y="620714"/>
            <a:ext cx="8215312" cy="720725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dirty="0"/>
              <a:t>Classificação de Risco Potencial</a:t>
            </a:r>
            <a:endParaRPr lang="pt-BR" sz="3200" dirty="0">
              <a:solidFill>
                <a:schemeClr val="folHlink"/>
              </a:solidFill>
            </a:endParaRPr>
          </a:p>
        </p:txBody>
      </p:sp>
      <p:graphicFrame>
        <p:nvGraphicFramePr>
          <p:cNvPr id="20511" name="Group 31">
            <a:extLst>
              <a:ext uri="{FF2B5EF4-FFF2-40B4-BE49-F238E27FC236}">
                <a16:creationId xmlns:a16="http://schemas.microsoft.com/office/drawing/2014/main" id="{4B841DB6-043A-43D4-89C9-79875F479B2F}"/>
              </a:ext>
            </a:extLst>
          </p:cNvPr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881188" y="1628776"/>
          <a:ext cx="8501062" cy="4637087"/>
        </p:xfrm>
        <a:graphic>
          <a:graphicData uri="http://schemas.openxmlformats.org/drawingml/2006/table">
            <a:tbl>
              <a:tblPr/>
              <a:tblGrid>
                <a:gridCol w="399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9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Classificação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Proporção de Controle (PC)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Baixo 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  </a:t>
                      </a:r>
                      <a:r>
                        <a:rPr kumimoji="0" lang="pt-B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PC</a:t>
                      </a:r>
                      <a:r>
                        <a:rPr kumimoji="0" 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≥ 95%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Médio - Baixo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80% ≤ </a:t>
                      </a:r>
                      <a:r>
                        <a:rPr kumimoji="0" lang="pt-B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PC</a:t>
                      </a:r>
                      <a:r>
                        <a:rPr kumimoji="0" 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&lt; 95%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Médio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70% ≤ </a:t>
                      </a:r>
                      <a:r>
                        <a:rPr kumimoji="0" lang="pt-B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PC</a:t>
                      </a:r>
                      <a:r>
                        <a:rPr kumimoji="0" 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&lt; 80%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0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Médio - Alto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60% ≤ </a:t>
                      </a:r>
                      <a:r>
                        <a:rPr kumimoji="0" lang="pt-B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PC</a:t>
                      </a:r>
                      <a:r>
                        <a:rPr kumimoji="0" 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&lt; 70%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0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Alto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   PC</a:t>
                      </a:r>
                      <a:r>
                        <a:rPr kumimoji="0" 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 60%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407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0136"/>
            <a:ext cx="12192000" cy="371888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320004" y="689126"/>
            <a:ext cx="8784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Monitoramento trimestral </a:t>
            </a:r>
          </a:p>
          <a:p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Consolidação anual – primeiro trimestre do ano posterior</a:t>
            </a:r>
          </a:p>
        </p:txBody>
      </p:sp>
    </p:spTree>
    <p:extLst>
      <p:ext uri="{BB962C8B-B14F-4D97-AF65-F5344CB8AC3E}">
        <p14:creationId xmlns:p14="http://schemas.microsoft.com/office/powerpoint/2010/main" val="244601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7" y="2876613"/>
            <a:ext cx="5881509" cy="3036711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57189" y="1850822"/>
            <a:ext cx="5382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Linha de base: Distribuição do Risco Sanitário em 2015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6514400" y="595670"/>
            <a:ext cx="5043396" cy="2326573"/>
            <a:chOff x="2125451" y="3882293"/>
            <a:chExt cx="5043396" cy="2326573"/>
          </a:xfrm>
        </p:grpSpPr>
        <p:pic>
          <p:nvPicPr>
            <p:cNvPr id="8" name="Imagem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90"/>
            <a:stretch>
              <a:fillRect/>
            </a:stretch>
          </p:blipFill>
          <p:spPr bwMode="auto">
            <a:xfrm>
              <a:off x="2125451" y="3882293"/>
              <a:ext cx="4767478" cy="2326573"/>
            </a:xfrm>
            <a:prstGeom prst="rect">
              <a:avLst/>
            </a:prstGeom>
            <a:noFill/>
          </p:spPr>
        </p:pic>
        <p:sp>
          <p:nvSpPr>
            <p:cNvPr id="9" name="Retângulo 8"/>
            <p:cNvSpPr/>
            <p:nvPr/>
          </p:nvSpPr>
          <p:spPr>
            <a:xfrm>
              <a:off x="4864591" y="5177522"/>
              <a:ext cx="2304256" cy="1008112"/>
            </a:xfrm>
            <a:prstGeom prst="rect">
              <a:avLst/>
            </a:prstGeom>
            <a:noFill/>
            <a:ln w="76200" cap="rnd">
              <a:solidFill>
                <a:srgbClr val="002060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749816" y="476973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10,01 %</a:t>
              </a:r>
            </a:p>
          </p:txBody>
        </p:sp>
      </p:grp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905851"/>
              </p:ext>
            </p:extLst>
          </p:nvPr>
        </p:nvGraphicFramePr>
        <p:xfrm>
          <a:off x="6480548" y="3757901"/>
          <a:ext cx="2085895" cy="2307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0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MA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62">
                <a:tc>
                  <a:txBody>
                    <a:bodyPr/>
                    <a:lstStyle/>
                    <a:p>
                      <a:r>
                        <a:rPr lang="pt-BR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762">
                <a:tc>
                  <a:txBody>
                    <a:bodyPr/>
                    <a:lstStyle/>
                    <a:p>
                      <a:r>
                        <a:rPr lang="pt-BR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269">
                <a:tc>
                  <a:txBody>
                    <a:bodyPr/>
                    <a:lstStyle/>
                    <a:p>
                      <a:r>
                        <a:rPr lang="pt-BR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Seta para baixo 8"/>
          <p:cNvSpPr/>
          <p:nvPr/>
        </p:nvSpPr>
        <p:spPr>
          <a:xfrm>
            <a:off x="7703161" y="3121075"/>
            <a:ext cx="216024" cy="46892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7945159" y="317170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0,5% ano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553479" y="4734278"/>
            <a:ext cx="838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1% ano</a:t>
            </a:r>
          </a:p>
        </p:txBody>
      </p:sp>
      <p:sp>
        <p:nvSpPr>
          <p:cNvPr id="15" name="Seta para baixo 19"/>
          <p:cNvSpPr/>
          <p:nvPr/>
        </p:nvSpPr>
        <p:spPr>
          <a:xfrm>
            <a:off x="8777925" y="4148079"/>
            <a:ext cx="216024" cy="46892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49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A641E0C-EBA8-486A-BF51-40BB6957A3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13" y="1348034"/>
            <a:ext cx="8389856" cy="5024487"/>
          </a:xfrm>
          <a:prstGeom prst="rect">
            <a:avLst/>
          </a:prstGeom>
          <a:noFill/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60347FA-11A9-483F-A712-58A8CBEA1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746398"/>
              </p:ext>
            </p:extLst>
          </p:nvPr>
        </p:nvGraphicFramePr>
        <p:xfrm>
          <a:off x="10564944" y="2090511"/>
          <a:ext cx="138579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2898">
                  <a:extLst>
                    <a:ext uri="{9D8B030D-6E8A-4147-A177-3AD203B41FA5}">
                      <a16:colId xmlns:a16="http://schemas.microsoft.com/office/drawing/2014/main" val="3435598336"/>
                    </a:ext>
                  </a:extLst>
                </a:gridCol>
                <a:gridCol w="692898">
                  <a:extLst>
                    <a:ext uri="{9D8B030D-6E8A-4147-A177-3AD203B41FA5}">
                      <a16:colId xmlns:a16="http://schemas.microsoft.com/office/drawing/2014/main" val="3720049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MA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505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960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73D811A-748E-42B5-90EE-96A04083479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35085" y="2853723"/>
          <a:ext cx="8088196" cy="2594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7585">
                  <a:extLst>
                    <a:ext uri="{9D8B030D-6E8A-4147-A177-3AD203B41FA5}">
                      <a16:colId xmlns:a16="http://schemas.microsoft.com/office/drawing/2014/main" val="3339787739"/>
                    </a:ext>
                  </a:extLst>
                </a:gridCol>
                <a:gridCol w="2681033">
                  <a:extLst>
                    <a:ext uri="{9D8B030D-6E8A-4147-A177-3AD203B41FA5}">
                      <a16:colId xmlns:a16="http://schemas.microsoft.com/office/drawing/2014/main" val="1853497430"/>
                    </a:ext>
                  </a:extLst>
                </a:gridCol>
                <a:gridCol w="2679578">
                  <a:extLst>
                    <a:ext uri="{9D8B030D-6E8A-4147-A177-3AD203B41FA5}">
                      <a16:colId xmlns:a16="http://schemas.microsoft.com/office/drawing/2014/main" val="1016907169"/>
                    </a:ext>
                  </a:extLst>
                </a:gridCol>
              </a:tblGrid>
              <a:tr h="518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                   (       )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(  x  )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(       )</a:t>
                      </a: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990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Satisfatório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Indicador com resultado dentro ou próximo do esperado. Expectativa de progresso normal e sem riscos iminentes.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Alerta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Indicador com resultado aquém do esperado. Possibilidade de riscos futuros, podendo reduzir ainda mais o progresso do resultado.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Crítico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Indicador com resultados muito abaixo do esperado. Risco evidenciado e baixa possibilidade de recuperação do resultado no curto prazo.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913245"/>
                  </a:ext>
                </a:extLst>
              </a:tr>
            </a:tbl>
          </a:graphicData>
        </a:graphic>
      </p:graphicFrame>
      <p:pic>
        <p:nvPicPr>
          <p:cNvPr id="6146" name="Imagem 5">
            <a:extLst>
              <a:ext uri="{FF2B5EF4-FFF2-40B4-BE49-F238E27FC236}">
                <a16:creationId xmlns:a16="http://schemas.microsoft.com/office/drawing/2014/main" id="{EF38C887-A423-4688-BA1F-E5F83F289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14117" r="8235" b="28236"/>
          <a:stretch>
            <a:fillRect/>
          </a:stretch>
        </p:blipFill>
        <p:spPr bwMode="auto">
          <a:xfrm>
            <a:off x="5536283" y="2224465"/>
            <a:ext cx="6858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Imagem 6">
            <a:extLst>
              <a:ext uri="{FF2B5EF4-FFF2-40B4-BE49-F238E27FC236}">
                <a16:creationId xmlns:a16="http://schemas.microsoft.com/office/drawing/2014/main" id="{1DB840E5-7A60-4D5C-BB46-EB36AB4E0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12941" r="9412" b="25882"/>
          <a:stretch>
            <a:fillRect/>
          </a:stretch>
        </p:blipFill>
        <p:spPr bwMode="auto">
          <a:xfrm>
            <a:off x="8226609" y="2229227"/>
            <a:ext cx="6667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Imagem 4">
            <a:extLst>
              <a:ext uri="{FF2B5EF4-FFF2-40B4-BE49-F238E27FC236}">
                <a16:creationId xmlns:a16="http://schemas.microsoft.com/office/drawing/2014/main" id="{4164FA48-286F-4906-ADC4-F51D6515D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t="12941" r="9412" b="24706"/>
          <a:stretch>
            <a:fillRect/>
          </a:stretch>
        </p:blipFill>
        <p:spPr bwMode="auto">
          <a:xfrm>
            <a:off x="2917128" y="2205416"/>
            <a:ext cx="6572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3269CF0-A9B3-47AD-80FC-3A20BEB1EC56}"/>
              </a:ext>
            </a:extLst>
          </p:cNvPr>
          <p:cNvSpPr txBox="1"/>
          <p:nvPr/>
        </p:nvSpPr>
        <p:spPr>
          <a:xfrm>
            <a:off x="2494961" y="235974"/>
            <a:ext cx="6845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STATUS DA META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35002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2" descr="medicamento1.jpg">
            <a:extLst>
              <a:ext uri="{FF2B5EF4-FFF2-40B4-BE49-F238E27FC236}">
                <a16:creationId xmlns:a16="http://schemas.microsoft.com/office/drawing/2014/main" id="{3DB68D85-364C-47C1-8B2C-0D65B738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2952751"/>
            <a:ext cx="1652588" cy="105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m 2" descr="produtos1.jpg">
            <a:extLst>
              <a:ext uri="{FF2B5EF4-FFF2-40B4-BE49-F238E27FC236}">
                <a16:creationId xmlns:a16="http://schemas.microsoft.com/office/drawing/2014/main" id="{C14F7D76-6430-4176-8CD9-D0266C788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081339"/>
            <a:ext cx="1134666" cy="82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Imagem 2" descr="agrotoxico2.jpg">
            <a:extLst>
              <a:ext uri="{FF2B5EF4-FFF2-40B4-BE49-F238E27FC236}">
                <a16:creationId xmlns:a16="http://schemas.microsoft.com/office/drawing/2014/main" id="{0DE1D42D-459A-477B-B70E-E9ACA5612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692" y="1916907"/>
            <a:ext cx="1141809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m 2" descr="ovo1.jpg">
            <a:extLst>
              <a:ext uri="{FF2B5EF4-FFF2-40B4-BE49-F238E27FC236}">
                <a16:creationId xmlns:a16="http://schemas.microsoft.com/office/drawing/2014/main" id="{40DFE778-1158-4398-807C-C1527013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947864"/>
            <a:ext cx="1000125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agem 2" descr="cosmeticos1.jpg">
            <a:extLst>
              <a:ext uri="{FF2B5EF4-FFF2-40B4-BE49-F238E27FC236}">
                <a16:creationId xmlns:a16="http://schemas.microsoft.com/office/drawing/2014/main" id="{98CE5954-B37E-48F9-8AD4-8EA0E6616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19289"/>
            <a:ext cx="928688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Imagem 2" descr="sangue2.png">
            <a:extLst>
              <a:ext uri="{FF2B5EF4-FFF2-40B4-BE49-F238E27FC236}">
                <a16:creationId xmlns:a16="http://schemas.microsoft.com/office/drawing/2014/main" id="{4A4B271F-A9EC-4F45-94AC-CD8BCF126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4" y="3065861"/>
            <a:ext cx="1285875" cy="88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Imagem 4" descr="Tabaco2.jpg">
            <a:extLst>
              <a:ext uri="{FF2B5EF4-FFF2-40B4-BE49-F238E27FC236}">
                <a16:creationId xmlns:a16="http://schemas.microsoft.com/office/drawing/2014/main" id="{77BBE23E-30BA-44C7-BD3F-5CA04F101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58"/>
          <a:stretch>
            <a:fillRect/>
          </a:stretch>
        </p:blipFill>
        <p:spPr bwMode="auto">
          <a:xfrm>
            <a:off x="7186613" y="1919288"/>
            <a:ext cx="1065610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" descr="pilula_dia_seguinte">
            <a:extLst>
              <a:ext uri="{FF2B5EF4-FFF2-40B4-BE49-F238E27FC236}">
                <a16:creationId xmlns:a16="http://schemas.microsoft.com/office/drawing/2014/main" id="{502DA813-A407-442E-A555-31032BC78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4383881"/>
            <a:ext cx="785813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Rectangle 3">
            <a:extLst>
              <a:ext uri="{FF2B5EF4-FFF2-40B4-BE49-F238E27FC236}">
                <a16:creationId xmlns:a16="http://schemas.microsoft.com/office/drawing/2014/main" id="{17E35BBA-E29A-43FC-B118-968F684B2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87555"/>
            <a:ext cx="2286000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pt-BR" sz="1050" b="1">
                <a:solidFill>
                  <a:srgbClr val="006699"/>
                </a:solidFill>
                <a:latin typeface="Arial" panose="020B0604020202020204" pitchFamily="34" charset="0"/>
              </a:rPr>
              <a:t>Vigilância Pós-Uso</a:t>
            </a:r>
            <a:endParaRPr lang="pt-BR" altLang="pt-BR" sz="1050" b="1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sp>
        <p:nvSpPr>
          <p:cNvPr id="13323" name="Rectangle 3">
            <a:extLst>
              <a:ext uri="{FF2B5EF4-FFF2-40B4-BE49-F238E27FC236}">
                <a16:creationId xmlns:a16="http://schemas.microsoft.com/office/drawing/2014/main" id="{DE3A9351-26E7-4D83-8B9A-BF8688768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2" y="3901680"/>
            <a:ext cx="1785938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pt-BR" sz="1050" b="1">
                <a:solidFill>
                  <a:srgbClr val="006699"/>
                </a:solidFill>
                <a:latin typeface="Arial" panose="020B0604020202020204" pitchFamily="34" charset="0"/>
              </a:rPr>
              <a:t>Medicamentos</a:t>
            </a:r>
            <a:endParaRPr lang="pt-BR" altLang="pt-BR" sz="1050" b="1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sp>
        <p:nvSpPr>
          <p:cNvPr id="13324" name="Rectangle 3">
            <a:extLst>
              <a:ext uri="{FF2B5EF4-FFF2-40B4-BE49-F238E27FC236}">
                <a16:creationId xmlns:a16="http://schemas.microsoft.com/office/drawing/2014/main" id="{00BB4EF3-0F72-4FB7-91DA-B5EE5D5A9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2" y="2669383"/>
            <a:ext cx="1785938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pt-BR" sz="1050" b="1">
                <a:solidFill>
                  <a:srgbClr val="006699"/>
                </a:solidFill>
                <a:latin typeface="Arial" panose="020B0604020202020204" pitchFamily="34" charset="0"/>
              </a:rPr>
              <a:t>Alimentos</a:t>
            </a:r>
            <a:endParaRPr lang="pt-BR" altLang="pt-BR" sz="1050" b="1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sp>
        <p:nvSpPr>
          <p:cNvPr id="13325" name="Rectangle 3">
            <a:extLst>
              <a:ext uri="{FF2B5EF4-FFF2-40B4-BE49-F238E27FC236}">
                <a16:creationId xmlns:a16="http://schemas.microsoft.com/office/drawing/2014/main" id="{EA10DF27-013C-491F-8BBA-E0EC772C4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853" y="3767138"/>
            <a:ext cx="207168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pt-BR" sz="1050" b="1" dirty="0" err="1">
                <a:solidFill>
                  <a:srgbClr val="006699"/>
                </a:solidFill>
                <a:latin typeface="Arial" panose="020B0604020202020204" pitchFamily="34" charset="0"/>
              </a:rPr>
              <a:t>Produtos</a:t>
            </a:r>
            <a:endParaRPr lang="en-US" altLang="pt-BR" sz="1050" b="1" dirty="0">
              <a:solidFill>
                <a:srgbClr val="00669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pt-BR" sz="1050" b="1" dirty="0">
                <a:solidFill>
                  <a:srgbClr val="006699"/>
                </a:solidFill>
                <a:latin typeface="Arial" panose="020B0604020202020204" pitchFamily="34" charset="0"/>
              </a:rPr>
              <a:t>Para </a:t>
            </a:r>
            <a:r>
              <a:rPr lang="en-US" altLang="pt-BR" sz="1050" b="1" dirty="0" err="1">
                <a:solidFill>
                  <a:srgbClr val="006699"/>
                </a:solidFill>
                <a:latin typeface="Arial" panose="020B0604020202020204" pitchFamily="34" charset="0"/>
              </a:rPr>
              <a:t>saude</a:t>
            </a:r>
            <a:endParaRPr lang="pt-BR" altLang="pt-BR" sz="1050" b="1" dirty="0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sp>
        <p:nvSpPr>
          <p:cNvPr id="13326" name="Rectangle 3">
            <a:extLst>
              <a:ext uri="{FF2B5EF4-FFF2-40B4-BE49-F238E27FC236}">
                <a16:creationId xmlns:a16="http://schemas.microsoft.com/office/drawing/2014/main" id="{9F2BB33C-AFA4-46F6-BA61-5BF8BCF28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0" y="2669383"/>
            <a:ext cx="1785938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pt-BR" sz="1050" b="1">
                <a:solidFill>
                  <a:srgbClr val="006699"/>
                </a:solidFill>
                <a:latin typeface="Arial" panose="020B0604020202020204" pitchFamily="34" charset="0"/>
              </a:rPr>
              <a:t>Toxicologia</a:t>
            </a:r>
            <a:endParaRPr lang="pt-BR" altLang="pt-BR" sz="1050" b="1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sp>
        <p:nvSpPr>
          <p:cNvPr id="13327" name="Rectangle 3">
            <a:extLst>
              <a:ext uri="{FF2B5EF4-FFF2-40B4-BE49-F238E27FC236}">
                <a16:creationId xmlns:a16="http://schemas.microsoft.com/office/drawing/2014/main" id="{9D86712E-3267-4F8C-A8FC-66D11A890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2" y="2669383"/>
            <a:ext cx="1785938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pt-BR" sz="1050" b="1">
                <a:solidFill>
                  <a:srgbClr val="006699"/>
                </a:solidFill>
                <a:latin typeface="Arial" panose="020B0604020202020204" pitchFamily="34" charset="0"/>
              </a:rPr>
              <a:t>Cosméticos</a:t>
            </a:r>
            <a:endParaRPr lang="pt-BR" altLang="pt-BR" sz="1050" b="1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Rectangle 3">
            <a:extLst>
              <a:ext uri="{FF2B5EF4-FFF2-40B4-BE49-F238E27FC236}">
                <a16:creationId xmlns:a16="http://schemas.microsoft.com/office/drawing/2014/main" id="{1FD7ED63-F8E5-4485-BE4A-58D48984B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3438" y="3901680"/>
            <a:ext cx="2214563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s-ES" altLang="pt-BR" sz="1050" b="1" dirty="0" err="1">
                <a:solidFill>
                  <a:srgbClr val="006699"/>
                </a:solidFill>
                <a:latin typeface="Arial" panose="020B0604020202020204" pitchFamily="34" charset="0"/>
              </a:rPr>
              <a:t>Sangue</a:t>
            </a:r>
            <a:r>
              <a:rPr lang="es-ES" altLang="pt-BR" sz="1050" b="1" dirty="0">
                <a:solidFill>
                  <a:srgbClr val="006699"/>
                </a:solidFill>
                <a:latin typeface="Arial" panose="020B0604020202020204" pitchFamily="34" charset="0"/>
              </a:rPr>
              <a:t>, </a:t>
            </a:r>
            <a:r>
              <a:rPr lang="es-ES" altLang="pt-BR" sz="1050" b="1" dirty="0" err="1">
                <a:solidFill>
                  <a:srgbClr val="006699"/>
                </a:solidFill>
                <a:latin typeface="Arial" panose="020B0604020202020204" pitchFamily="34" charset="0"/>
              </a:rPr>
              <a:t>tecidos</a:t>
            </a:r>
            <a:r>
              <a:rPr lang="es-ES" altLang="pt-BR" sz="1050" b="1" dirty="0">
                <a:solidFill>
                  <a:srgbClr val="006699"/>
                </a:solidFill>
                <a:latin typeface="Arial" panose="020B0604020202020204" pitchFamily="34" charset="0"/>
              </a:rPr>
              <a:t>, células e </a:t>
            </a:r>
            <a:r>
              <a:rPr lang="es-ES" altLang="pt-BR" sz="1050" b="1" dirty="0" err="1">
                <a:solidFill>
                  <a:srgbClr val="006699"/>
                </a:solidFill>
                <a:latin typeface="Arial" panose="020B0604020202020204" pitchFamily="34" charset="0"/>
              </a:rPr>
              <a:t>orgaos</a:t>
            </a:r>
            <a:endParaRPr lang="pt-BR" altLang="pt-BR" sz="1050" b="1" dirty="0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Rectangle 3">
            <a:extLst>
              <a:ext uri="{FF2B5EF4-FFF2-40B4-BE49-F238E27FC236}">
                <a16:creationId xmlns:a16="http://schemas.microsoft.com/office/drawing/2014/main" id="{3C9B48F5-F781-4087-BD66-BBDF6D856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5" y="2669383"/>
            <a:ext cx="1785938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pt-BR" sz="1050" b="1">
                <a:solidFill>
                  <a:srgbClr val="006699"/>
                </a:solidFill>
                <a:latin typeface="Arial" panose="020B0604020202020204" pitchFamily="34" charset="0"/>
              </a:rPr>
              <a:t>Tabaco</a:t>
            </a:r>
            <a:endParaRPr lang="pt-BR" altLang="pt-BR" sz="1050" b="1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Imagem 23" descr="portos2.jpg">
            <a:extLst>
              <a:ext uri="{FF2B5EF4-FFF2-40B4-BE49-F238E27FC236}">
                <a16:creationId xmlns:a16="http://schemas.microsoft.com/office/drawing/2014/main" id="{B976BA80-BFA7-492F-9BB5-D7845F48091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81622" y="4330313"/>
            <a:ext cx="1150349" cy="803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31" name="Picture 3" descr="Copy20of20mundo20latinoamerica">
            <a:hlinkClick r:id="rId11"/>
            <a:extLst>
              <a:ext uri="{FF2B5EF4-FFF2-40B4-BE49-F238E27FC236}">
                <a16:creationId xmlns:a16="http://schemas.microsoft.com/office/drawing/2014/main" id="{F008C698-1086-4E18-9237-841A85726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383881"/>
            <a:ext cx="928688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4" descr="banner_relatoriogestao_gpr3">
            <a:hlinkClick r:id="rId13"/>
            <a:extLst>
              <a:ext uri="{FF2B5EF4-FFF2-40B4-BE49-F238E27FC236}">
                <a16:creationId xmlns:a16="http://schemas.microsoft.com/office/drawing/2014/main" id="{5973365D-CB27-4F8D-AC07-54D50A1C8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3881437" y="4383881"/>
            <a:ext cx="871538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0" descr="mapa">
            <a:extLst>
              <a:ext uri="{FF2B5EF4-FFF2-40B4-BE49-F238E27FC236}">
                <a16:creationId xmlns:a16="http://schemas.microsoft.com/office/drawing/2014/main" id="{A014D3B9-A751-4E6C-A974-E906FBC8A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519" y="4330304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4" name="Rectangle 3">
            <a:extLst>
              <a:ext uri="{FF2B5EF4-FFF2-40B4-BE49-F238E27FC236}">
                <a16:creationId xmlns:a16="http://schemas.microsoft.com/office/drawing/2014/main" id="{0E26771F-1203-4D82-8450-17A691CBD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2" y="5149613"/>
            <a:ext cx="1785938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1050" b="1" dirty="0">
                <a:solidFill>
                  <a:srgbClr val="006699"/>
                </a:solidFill>
                <a:latin typeface="Arial" panose="020B0604020202020204" pitchFamily="34" charset="0"/>
              </a:rPr>
              <a:t>Publicidade</a:t>
            </a:r>
          </a:p>
        </p:txBody>
      </p:sp>
      <p:sp>
        <p:nvSpPr>
          <p:cNvPr id="13335" name="Rectangle 3">
            <a:extLst>
              <a:ext uri="{FF2B5EF4-FFF2-40B4-BE49-F238E27FC236}">
                <a16:creationId xmlns:a16="http://schemas.microsoft.com/office/drawing/2014/main" id="{0A31FB12-C7EB-40F4-B0D8-98F0117CC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6" y="5133976"/>
            <a:ext cx="2008585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pt-BR" sz="1050" b="1" dirty="0" err="1">
                <a:solidFill>
                  <a:srgbClr val="006699"/>
                </a:solidFill>
                <a:latin typeface="Arial" panose="020B0604020202020204" pitchFamily="34" charset="0"/>
              </a:rPr>
              <a:t>Portos</a:t>
            </a:r>
            <a:r>
              <a:rPr lang="en-US" altLang="pt-BR" sz="1050" b="1" dirty="0">
                <a:solidFill>
                  <a:srgbClr val="006699"/>
                </a:solidFill>
                <a:latin typeface="Arial" panose="020B0604020202020204" pitchFamily="34" charset="0"/>
              </a:rPr>
              <a:t>, </a:t>
            </a:r>
            <a:r>
              <a:rPr lang="en-US" altLang="pt-BR" sz="1050" b="1" dirty="0" err="1">
                <a:solidFill>
                  <a:srgbClr val="006699"/>
                </a:solidFill>
                <a:latin typeface="Arial" panose="020B0604020202020204" pitchFamily="34" charset="0"/>
              </a:rPr>
              <a:t>aeroportos</a:t>
            </a:r>
            <a:r>
              <a:rPr lang="en-US" altLang="pt-BR" sz="1050" b="1" dirty="0">
                <a:solidFill>
                  <a:srgbClr val="006699"/>
                </a:solidFill>
                <a:latin typeface="Arial" panose="020B0604020202020204" pitchFamily="34" charset="0"/>
              </a:rPr>
              <a:t> e </a:t>
            </a:r>
            <a:r>
              <a:rPr lang="en-US" altLang="pt-BR" sz="1050" b="1" dirty="0" err="1">
                <a:solidFill>
                  <a:srgbClr val="006699"/>
                </a:solidFill>
                <a:latin typeface="Arial" panose="020B0604020202020204" pitchFamily="34" charset="0"/>
              </a:rPr>
              <a:t>fronteiras</a:t>
            </a:r>
            <a:endParaRPr lang="pt-BR" altLang="pt-BR" sz="1050" b="1" dirty="0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sp>
        <p:nvSpPr>
          <p:cNvPr id="13336" name="Rectangle 3">
            <a:extLst>
              <a:ext uri="{FF2B5EF4-FFF2-40B4-BE49-F238E27FC236}">
                <a16:creationId xmlns:a16="http://schemas.microsoft.com/office/drawing/2014/main" id="{BC445A54-BE70-484C-BDD7-688C0554E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475" y="3954067"/>
            <a:ext cx="1785938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pt-BR" sz="1050" b="1">
                <a:solidFill>
                  <a:srgbClr val="006699"/>
                </a:solidFill>
                <a:latin typeface="Arial" panose="020B0604020202020204" pitchFamily="34" charset="0"/>
              </a:rPr>
              <a:t>Laboratórios</a:t>
            </a:r>
            <a:endParaRPr lang="pt-BR" altLang="pt-BR" sz="1050" b="1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sp>
        <p:nvSpPr>
          <p:cNvPr id="13337" name="Rectangle 3">
            <a:extLst>
              <a:ext uri="{FF2B5EF4-FFF2-40B4-BE49-F238E27FC236}">
                <a16:creationId xmlns:a16="http://schemas.microsoft.com/office/drawing/2014/main" id="{DCDF2DDF-57B3-4DCF-B02F-B025C1FCC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814" y="5133976"/>
            <a:ext cx="1895475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pt-BR" sz="1050" b="1" dirty="0" err="1">
                <a:solidFill>
                  <a:srgbClr val="006699"/>
                </a:solidFill>
                <a:latin typeface="Arial" panose="020B0604020202020204" pitchFamily="34" charset="0"/>
              </a:rPr>
              <a:t>Relacoes</a:t>
            </a:r>
            <a:r>
              <a:rPr lang="en-US" altLang="pt-BR" sz="1050" b="1" dirty="0">
                <a:solidFill>
                  <a:srgbClr val="006699"/>
                </a:solidFill>
                <a:latin typeface="Arial" panose="020B0604020202020204" pitchFamily="34" charset="0"/>
              </a:rPr>
              <a:t> </a:t>
            </a:r>
            <a:r>
              <a:rPr lang="en-US" altLang="pt-BR" sz="1050" b="1" dirty="0" err="1">
                <a:solidFill>
                  <a:srgbClr val="006699"/>
                </a:solidFill>
                <a:latin typeface="Arial" panose="020B0604020202020204" pitchFamily="34" charset="0"/>
              </a:rPr>
              <a:t>Internacionais</a:t>
            </a:r>
            <a:endParaRPr lang="pt-BR" altLang="pt-BR" sz="1050" b="1" dirty="0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sp>
        <p:nvSpPr>
          <p:cNvPr id="13338" name="Rectangle 3">
            <a:extLst>
              <a:ext uri="{FF2B5EF4-FFF2-40B4-BE49-F238E27FC236}">
                <a16:creationId xmlns:a16="http://schemas.microsoft.com/office/drawing/2014/main" id="{B92FC689-310C-4767-B9C1-922714A8C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2297" y="5133975"/>
            <a:ext cx="178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pt-BR" sz="1050" b="1" dirty="0" err="1">
                <a:solidFill>
                  <a:srgbClr val="006699"/>
                </a:solidFill>
                <a:latin typeface="Arial" panose="020B0604020202020204" pitchFamily="34" charset="0"/>
              </a:rPr>
              <a:t>Coordenacao</a:t>
            </a:r>
            <a:r>
              <a:rPr lang="en-US" altLang="pt-BR" sz="1050" b="1" dirty="0">
                <a:solidFill>
                  <a:srgbClr val="006699"/>
                </a:solidFill>
                <a:latin typeface="Arial" panose="020B0604020202020204" pitchFamily="34" charset="0"/>
              </a:rPr>
              <a:t> do SNVS</a:t>
            </a:r>
            <a:endParaRPr lang="pt-BR" altLang="pt-BR" sz="1050" b="1" dirty="0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Imagem 32" descr="saneantes.jpg">
            <a:extLst>
              <a:ext uri="{FF2B5EF4-FFF2-40B4-BE49-F238E27FC236}">
                <a16:creationId xmlns:a16="http://schemas.microsoft.com/office/drawing/2014/main" id="{CF10C9B8-0E5A-4A29-80EE-B86730FA49E0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524496" y="1972865"/>
            <a:ext cx="881058" cy="6607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40" name="Rectangle 3">
            <a:extLst>
              <a:ext uri="{FF2B5EF4-FFF2-40B4-BE49-F238E27FC236}">
                <a16:creationId xmlns:a16="http://schemas.microsoft.com/office/drawing/2014/main" id="{17B3FF0F-0D88-40BB-9A51-0A22BCF76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75" y="2669383"/>
            <a:ext cx="1785938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pt-BR" sz="1050" b="1">
                <a:solidFill>
                  <a:srgbClr val="006699"/>
                </a:solidFill>
                <a:latin typeface="Arial" panose="020B0604020202020204" pitchFamily="34" charset="0"/>
              </a:rPr>
              <a:t>Saneantes</a:t>
            </a:r>
            <a:endParaRPr lang="pt-BR" altLang="pt-BR" sz="1050" b="1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pic>
        <p:nvPicPr>
          <p:cNvPr id="13341" name="Picture 3" descr="foto6CAP2dupla">
            <a:extLst>
              <a:ext uri="{FF2B5EF4-FFF2-40B4-BE49-F238E27FC236}">
                <a16:creationId xmlns:a16="http://schemas.microsoft.com/office/drawing/2014/main" id="{0A1624A7-EE61-4E12-A413-210D0DADC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151585"/>
            <a:ext cx="1033463" cy="68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2" name="Rectangle 3">
            <a:extLst>
              <a:ext uri="{FF2B5EF4-FFF2-40B4-BE49-F238E27FC236}">
                <a16:creationId xmlns:a16="http://schemas.microsoft.com/office/drawing/2014/main" id="{99100FED-7BF7-4008-9811-95ED0077E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2" y="3901680"/>
            <a:ext cx="1785938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pt-BR" sz="1050" b="1" dirty="0">
                <a:solidFill>
                  <a:srgbClr val="006699"/>
                </a:solidFill>
                <a:latin typeface="Arial" panose="020B0604020202020204" pitchFamily="34" charset="0"/>
              </a:rPr>
              <a:t>Servicos de </a:t>
            </a:r>
            <a:r>
              <a:rPr lang="en-US" altLang="pt-BR" sz="1050" b="1" dirty="0" err="1">
                <a:solidFill>
                  <a:srgbClr val="006699"/>
                </a:solidFill>
                <a:latin typeface="Arial" panose="020B0604020202020204" pitchFamily="34" charset="0"/>
              </a:rPr>
              <a:t>Saude</a:t>
            </a:r>
            <a:endParaRPr lang="pt-BR" altLang="pt-BR" sz="1050" b="1" dirty="0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pic>
        <p:nvPicPr>
          <p:cNvPr id="37" name="Imagem 36" descr="laboratorio1.png">
            <a:extLst>
              <a:ext uri="{FF2B5EF4-FFF2-40B4-BE49-F238E27FC236}">
                <a16:creationId xmlns:a16="http://schemas.microsoft.com/office/drawing/2014/main" id="{AD9F90BD-F990-470A-9F97-CA826A13EF03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239008" y="3098005"/>
            <a:ext cx="936552" cy="771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" name="Rectangle 11">
            <a:extLst>
              <a:ext uri="{FF2B5EF4-FFF2-40B4-BE49-F238E27FC236}">
                <a16:creationId xmlns:a16="http://schemas.microsoft.com/office/drawing/2014/main" id="{CEF0F645-99AA-4E68-8E54-04B3C2769C3D}"/>
              </a:ext>
            </a:extLst>
          </p:cNvPr>
          <p:cNvSpPr txBox="1">
            <a:spLocks noChangeArrowheads="1"/>
          </p:cNvSpPr>
          <p:nvPr/>
        </p:nvSpPr>
        <p:spPr>
          <a:xfrm>
            <a:off x="2118962" y="1176337"/>
            <a:ext cx="8396043" cy="378619"/>
          </a:xfrm>
          <a:prstGeom prst="rect">
            <a:avLst/>
          </a:prstGeom>
          <a:solidFill>
            <a:srgbClr val="007474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pt-BR" sz="2400" b="1" dirty="0">
                <a:solidFill>
                  <a:schemeClr val="bg1"/>
                </a:solidFill>
                <a:cs typeface="Arial" pitchFamily="34" charset="0"/>
              </a:rPr>
              <a:t>AGENCIA NACIONAL DE VIGILANCIA SANITARIA</a:t>
            </a:r>
          </a:p>
        </p:txBody>
      </p:sp>
      <p:sp>
        <p:nvSpPr>
          <p:cNvPr id="36" name="Seta para a esquerda 35">
            <a:extLst>
              <a:ext uri="{FF2B5EF4-FFF2-40B4-BE49-F238E27FC236}">
                <a16:creationId xmlns:a16="http://schemas.microsoft.com/office/drawing/2014/main" id="{D647E15F-459A-4B8F-A01A-9083F9698470}"/>
              </a:ext>
            </a:extLst>
          </p:cNvPr>
          <p:cNvSpPr/>
          <p:nvPr/>
        </p:nvSpPr>
        <p:spPr>
          <a:xfrm rot="1521581">
            <a:off x="10541447" y="3526725"/>
            <a:ext cx="461963" cy="227409"/>
          </a:xfrm>
          <a:prstGeom prst="leftArrow">
            <a:avLst>
              <a:gd name="adj1" fmla="val 50000"/>
              <a:gd name="adj2" fmla="val 385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16910539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F927FE6-979B-4EC1-8660-0BED2BE0DDC1}"/>
              </a:ext>
            </a:extLst>
          </p:cNvPr>
          <p:cNvSpPr txBox="1"/>
          <p:nvPr/>
        </p:nvSpPr>
        <p:spPr>
          <a:xfrm>
            <a:off x="1855019" y="822576"/>
            <a:ext cx="7909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Aplicabilidade</a:t>
            </a:r>
            <a:endParaRPr lang="pt-BR" sz="28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33137E9-168B-4D0E-BF1A-15D242E145F6}"/>
              </a:ext>
            </a:extLst>
          </p:cNvPr>
          <p:cNvSpPr txBox="1"/>
          <p:nvPr/>
        </p:nvSpPr>
        <p:spPr>
          <a:xfrm>
            <a:off x="1855019" y="1900540"/>
            <a:ext cx="93887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400" dirty="0"/>
              <a:t>Indução ao gerenciamento de risco em processos do ciclo do sangue;</a:t>
            </a:r>
          </a:p>
          <a:p>
            <a:endParaRPr lang="pt-BR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M</a:t>
            </a:r>
            <a:r>
              <a:rPr lang="pt-BR" sz="2400" dirty="0"/>
              <a:t>edição do grau de implantação de Boas Práticas no Ciclo do Sangue; </a:t>
            </a:r>
          </a:p>
          <a:p>
            <a:endParaRPr lang="pt-BR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M</a:t>
            </a:r>
            <a:r>
              <a:rPr lang="pt-BR" sz="2400" dirty="0"/>
              <a:t>edição da efetividade das ações do SNVS;</a:t>
            </a:r>
          </a:p>
          <a:p>
            <a:endParaRPr lang="pt-BR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Subsídios</a:t>
            </a:r>
            <a:r>
              <a:rPr lang="en-US" sz="2400" dirty="0"/>
              <a:t> para </a:t>
            </a:r>
            <a:r>
              <a:rPr lang="en-US" sz="2400" dirty="0" err="1"/>
              <a:t>ações</a:t>
            </a:r>
            <a:r>
              <a:rPr lang="en-US" sz="2400" dirty="0"/>
              <a:t> de </a:t>
            </a:r>
            <a:r>
              <a:rPr lang="en-US" sz="2400" dirty="0" err="1"/>
              <a:t>políticas</a:t>
            </a:r>
            <a:r>
              <a:rPr lang="en-US" sz="2400" dirty="0"/>
              <a:t> </a:t>
            </a:r>
            <a:r>
              <a:rPr lang="en-US" sz="2400" dirty="0" err="1"/>
              <a:t>públicas</a:t>
            </a:r>
            <a:r>
              <a:rPr lang="en-US" sz="2400" dirty="0"/>
              <a:t> no </a:t>
            </a:r>
            <a:r>
              <a:rPr lang="en-US" sz="2400" dirty="0" err="1"/>
              <a:t>setor</a:t>
            </a:r>
            <a:r>
              <a:rPr lang="en-US" sz="2400" dirty="0"/>
              <a:t>;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Disseminacao</a:t>
            </a:r>
            <a:r>
              <a:rPr lang="en-US" sz="2400" dirty="0"/>
              <a:t> de </a:t>
            </a:r>
            <a:r>
              <a:rPr lang="en-US" sz="2400" dirty="0" err="1"/>
              <a:t>modelos</a:t>
            </a:r>
            <a:r>
              <a:rPr lang="en-US" sz="2400" dirty="0"/>
              <a:t> de </a:t>
            </a:r>
            <a:r>
              <a:rPr lang="en-US" sz="2400" dirty="0" err="1"/>
              <a:t>gerenciamento</a:t>
            </a:r>
            <a:r>
              <a:rPr lang="en-US" sz="2400" dirty="0"/>
              <a:t> no SUS </a:t>
            </a:r>
            <a:r>
              <a:rPr lang="en-US" sz="2400" dirty="0" err="1"/>
              <a:t>baseado</a:t>
            </a:r>
            <a:r>
              <a:rPr lang="en-US" sz="2400" dirty="0"/>
              <a:t> em </a:t>
            </a:r>
            <a:r>
              <a:rPr lang="en-US" sz="2400" dirty="0" err="1"/>
              <a:t>resultados</a:t>
            </a:r>
            <a:r>
              <a:rPr lang="en-US" sz="2400" dirty="0"/>
              <a:t>.</a:t>
            </a:r>
            <a:endParaRPr lang="pt-BR" sz="2400" dirty="0"/>
          </a:p>
          <a:p>
            <a:pPr marL="285750" indent="-285750">
              <a:buFontTx/>
              <a:buChar char="-"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843806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A3DB8C9-3BD9-4F9F-9A2F-A19A72801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7" name="Rectangle 4">
            <a:extLst>
              <a:ext uri="{FF2B5EF4-FFF2-40B4-BE49-F238E27FC236}">
                <a16:creationId xmlns:a16="http://schemas.microsoft.com/office/drawing/2014/main" id="{4037B538-B51A-4112-9672-AE6C8A280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8" name="Rectangle 6">
            <a:extLst>
              <a:ext uri="{FF2B5EF4-FFF2-40B4-BE49-F238E27FC236}">
                <a16:creationId xmlns:a16="http://schemas.microsoft.com/office/drawing/2014/main" id="{5DE83DD0-734D-4C5E-B5DE-D7B728F0E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9" name="Rectangle 8">
            <a:extLst>
              <a:ext uri="{FF2B5EF4-FFF2-40B4-BE49-F238E27FC236}">
                <a16:creationId xmlns:a16="http://schemas.microsoft.com/office/drawing/2014/main" id="{797B4CE6-8F01-4FDE-A116-F0F4C10BE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8" name="CaixaDeTexto 9">
            <a:extLst>
              <a:ext uri="{FF2B5EF4-FFF2-40B4-BE49-F238E27FC236}">
                <a16:creationId xmlns:a16="http://schemas.microsoft.com/office/drawing/2014/main" id="{940228EB-775D-4766-97C0-CA0573026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629" y="713921"/>
            <a:ext cx="8569325" cy="9540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pt-BR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Instrumento priorização das ações da GSTCO com base em análise multicritério - IPAM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96604481"/>
              </p:ext>
            </p:extLst>
          </p:nvPr>
        </p:nvGraphicFramePr>
        <p:xfrm>
          <a:off x="2387588" y="2029296"/>
          <a:ext cx="7416824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3170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A3DB8C9-3BD9-4F9F-9A2F-A19A72801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7" name="Rectangle 4">
            <a:extLst>
              <a:ext uri="{FF2B5EF4-FFF2-40B4-BE49-F238E27FC236}">
                <a16:creationId xmlns:a16="http://schemas.microsoft.com/office/drawing/2014/main" id="{4037B538-B51A-4112-9672-AE6C8A280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8" name="Rectangle 6">
            <a:extLst>
              <a:ext uri="{FF2B5EF4-FFF2-40B4-BE49-F238E27FC236}">
                <a16:creationId xmlns:a16="http://schemas.microsoft.com/office/drawing/2014/main" id="{5DE83DD0-734D-4C5E-B5DE-D7B728F0E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9" name="Rectangle 8">
            <a:extLst>
              <a:ext uri="{FF2B5EF4-FFF2-40B4-BE49-F238E27FC236}">
                <a16:creationId xmlns:a16="http://schemas.microsoft.com/office/drawing/2014/main" id="{797B4CE6-8F01-4FDE-A116-F0F4C10BE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658170"/>
              </p:ext>
            </p:extLst>
          </p:nvPr>
        </p:nvGraphicFramePr>
        <p:xfrm>
          <a:off x="2567608" y="779060"/>
          <a:ext cx="7848872" cy="525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5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041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Abordagem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Parâmetros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184">
                <a:tc rowSpan="6"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Serviço de Hemoterapia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Situação sanitária dos Hemocentros Coordenadores com base na</a:t>
                      </a:r>
                      <a:r>
                        <a:rPr lang="pt-BR" sz="14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Metodologia de Avaliação de Risco Potencial em SH (</a:t>
                      </a:r>
                      <a:r>
                        <a:rPr lang="pt-BR" sz="1400" baseline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Marp</a:t>
                      </a:r>
                      <a:r>
                        <a:rPr lang="pt-BR" sz="14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-SH)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0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Situação sanitária da </a:t>
                      </a:r>
                      <a:r>
                        <a:rPr lang="pt-BR" sz="14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hemorrede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com base no </a:t>
                      </a:r>
                      <a:r>
                        <a:rPr lang="pt-BR" sz="14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Marp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-SH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0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Situação sanitária da </a:t>
                      </a:r>
                      <a:r>
                        <a:rPr lang="pt-BR" sz="14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hemorrede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(pública e privada) com base na complexidade dos </a:t>
                      </a:r>
                      <a:r>
                        <a:rPr lang="pt-BR" sz="14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SHs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0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Prioridades para </a:t>
                      </a:r>
                      <a:r>
                        <a:rPr lang="pt-BR" sz="14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Hemovigilância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34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Prioridades estabelecidas pela Coordenação Geral de Sangue e Hemoderivados (CGSH) do Ministério da Saúde (MS) e eventos de emergência e de interesse nacional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041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Denúncias, indícios de irregularidades</a:t>
                      </a:r>
                      <a:r>
                        <a:rPr lang="pt-BR" sz="14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e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demandas judiciais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041">
                <a:tc rowSpan="4"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Sistema Nacional de Vigilância Sanitária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Treinamento teórico e/ou prático em Boas Práticas no Ciclo do Sangue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Cobertura das inspeções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041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Transferência</a:t>
                      </a:r>
                      <a:r>
                        <a:rPr lang="pt-BR" sz="14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das informações entre os entes 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 SNVS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1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Temporalidade das inspeções conjuntas </a:t>
                      </a:r>
                      <a:r>
                        <a:rPr lang="pt-BR" sz="14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entre os entes 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 SNVS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500139" y="2048355"/>
            <a:ext cx="622927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MÉTODO</a:t>
            </a:r>
          </a:p>
        </p:txBody>
      </p:sp>
    </p:spTree>
    <p:extLst>
      <p:ext uri="{BB962C8B-B14F-4D97-AF65-F5344CB8AC3E}">
        <p14:creationId xmlns:p14="http://schemas.microsoft.com/office/powerpoint/2010/main" val="1669602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8E22D3FA-9FB4-4805-8418-4BDE15EE7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Rectangle 4">
            <a:extLst>
              <a:ext uri="{FF2B5EF4-FFF2-40B4-BE49-F238E27FC236}">
                <a16:creationId xmlns:a16="http://schemas.microsoft.com/office/drawing/2014/main" id="{78D6B2F4-9B57-40F9-B619-3673388B9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6" name="Rectangle 6">
            <a:extLst>
              <a:ext uri="{FF2B5EF4-FFF2-40B4-BE49-F238E27FC236}">
                <a16:creationId xmlns:a16="http://schemas.microsoft.com/office/drawing/2014/main" id="{2E19252A-D0F8-4FFD-870E-2A1570700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7" name="Rectangle 8">
            <a:extLst>
              <a:ext uri="{FF2B5EF4-FFF2-40B4-BE49-F238E27FC236}">
                <a16:creationId xmlns:a16="http://schemas.microsoft.com/office/drawing/2014/main" id="{95862E9C-8952-42F2-A652-D99FEBBC1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4519" name="Imagem 7">
            <a:extLst>
              <a:ext uri="{FF2B5EF4-FFF2-40B4-BE49-F238E27FC236}">
                <a16:creationId xmlns:a16="http://schemas.microsoft.com/office/drawing/2014/main" id="{57D72000-8578-4A8A-8677-43B17ABFA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312" y="2276474"/>
            <a:ext cx="9336038" cy="332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9">
            <a:extLst/>
          </p:cNvPr>
          <p:cNvSpPr txBox="1">
            <a:spLocks noChangeArrowheads="1"/>
          </p:cNvSpPr>
          <p:nvPr/>
        </p:nvSpPr>
        <p:spPr bwMode="auto">
          <a:xfrm>
            <a:off x="2073629" y="713921"/>
            <a:ext cx="8569325" cy="9540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pt-BR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Instrumento priorização das ações da GSTCO com base em análise multicritério - IPAM</a:t>
            </a:r>
          </a:p>
        </p:txBody>
      </p:sp>
    </p:spTree>
    <p:extLst>
      <p:ext uri="{BB962C8B-B14F-4D97-AF65-F5344CB8AC3E}">
        <p14:creationId xmlns:p14="http://schemas.microsoft.com/office/powerpoint/2010/main" val="1449534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3" y="2144888"/>
            <a:ext cx="5511658" cy="3958747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992" y="2144888"/>
            <a:ext cx="5929630" cy="4137536"/>
          </a:xfrm>
          <a:prstGeom prst="rect">
            <a:avLst/>
          </a:prstGeom>
        </p:spPr>
      </p:pic>
      <p:sp>
        <p:nvSpPr>
          <p:cNvPr id="30" name="CaixaDeTexto 9">
            <a:extLst/>
          </p:cNvPr>
          <p:cNvSpPr txBox="1">
            <a:spLocks noChangeArrowheads="1"/>
          </p:cNvSpPr>
          <p:nvPr/>
        </p:nvSpPr>
        <p:spPr bwMode="auto">
          <a:xfrm>
            <a:off x="2073629" y="713921"/>
            <a:ext cx="8569325" cy="9540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pt-BR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Instrumento priorização das ações da GSTCO com base em análise multicritério - IPAM</a:t>
            </a:r>
          </a:p>
        </p:txBody>
      </p:sp>
    </p:spTree>
    <p:extLst>
      <p:ext uri="{BB962C8B-B14F-4D97-AF65-F5344CB8AC3E}">
        <p14:creationId xmlns:p14="http://schemas.microsoft.com/office/powerpoint/2010/main" val="994227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75039"/>
            <a:ext cx="7303911" cy="4494715"/>
          </a:xfrm>
          <a:prstGeom prst="rect">
            <a:avLst/>
          </a:prstGeom>
        </p:spPr>
      </p:pic>
      <p:sp>
        <p:nvSpPr>
          <p:cNvPr id="25" name="CaixaDeTexto 9">
            <a:extLst/>
          </p:cNvPr>
          <p:cNvSpPr txBox="1">
            <a:spLocks noChangeArrowheads="1"/>
          </p:cNvSpPr>
          <p:nvPr/>
        </p:nvSpPr>
        <p:spPr bwMode="auto">
          <a:xfrm>
            <a:off x="2073629" y="713921"/>
            <a:ext cx="8569325" cy="9540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pt-BR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Instrumento priorização das ações da GSTCO com base em análise multicritério - IPAM</a:t>
            </a:r>
          </a:p>
        </p:txBody>
      </p:sp>
    </p:spTree>
    <p:extLst>
      <p:ext uri="{BB962C8B-B14F-4D97-AF65-F5344CB8AC3E}">
        <p14:creationId xmlns:p14="http://schemas.microsoft.com/office/powerpoint/2010/main" val="24459174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524599"/>
              </p:ext>
            </p:extLst>
          </p:nvPr>
        </p:nvGraphicFramePr>
        <p:xfrm>
          <a:off x="1873955" y="1320801"/>
          <a:ext cx="9516532" cy="5034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63749">
                  <a:extLst>
                    <a:ext uri="{9D8B030D-6E8A-4147-A177-3AD203B41FA5}">
                      <a16:colId xmlns:a16="http://schemas.microsoft.com/office/drawing/2014/main" val="3287928664"/>
                    </a:ext>
                  </a:extLst>
                </a:gridCol>
                <a:gridCol w="710757">
                  <a:extLst>
                    <a:ext uri="{9D8B030D-6E8A-4147-A177-3AD203B41FA5}">
                      <a16:colId xmlns:a16="http://schemas.microsoft.com/office/drawing/2014/main" val="2423086445"/>
                    </a:ext>
                  </a:extLst>
                </a:gridCol>
                <a:gridCol w="709755">
                  <a:extLst>
                    <a:ext uri="{9D8B030D-6E8A-4147-A177-3AD203B41FA5}">
                      <a16:colId xmlns:a16="http://schemas.microsoft.com/office/drawing/2014/main" val="3114187600"/>
                    </a:ext>
                  </a:extLst>
                </a:gridCol>
                <a:gridCol w="710757">
                  <a:extLst>
                    <a:ext uri="{9D8B030D-6E8A-4147-A177-3AD203B41FA5}">
                      <a16:colId xmlns:a16="http://schemas.microsoft.com/office/drawing/2014/main" val="2163848430"/>
                    </a:ext>
                  </a:extLst>
                </a:gridCol>
                <a:gridCol w="710757">
                  <a:extLst>
                    <a:ext uri="{9D8B030D-6E8A-4147-A177-3AD203B41FA5}">
                      <a16:colId xmlns:a16="http://schemas.microsoft.com/office/drawing/2014/main" val="1054435827"/>
                    </a:ext>
                  </a:extLst>
                </a:gridCol>
                <a:gridCol w="710757">
                  <a:extLst>
                    <a:ext uri="{9D8B030D-6E8A-4147-A177-3AD203B41FA5}">
                      <a16:colId xmlns:a16="http://schemas.microsoft.com/office/drawing/2014/main" val="1641078282"/>
                    </a:ext>
                  </a:extLst>
                </a:gridCol>
              </a:tblGrid>
              <a:tr h="17154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ENCAMINHAMENTOS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Em cada uma das linhas descreva a medida necessária para resolver os pontos críticos apontados por você.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Cada linha deve representar uma solução.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(Inclua quantas linhas forem necessárias).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Você pode indicar mais de uma esfera de atuação para uma mesma resolução.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Própria unidade (1)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Outras unidades da Anvisa (2)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Ministério da Saúde (3)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Outros órgãos / intersetorial (4)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Congresso Nacional (5)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val="2502284325"/>
                  </a:ext>
                </a:extLst>
              </a:tr>
              <a:tr h="9604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>
                          <a:effectLst/>
                        </a:rPr>
                        <a:t>1. Estruturar projeto de intervenção específica focado em serviços críticos identificados em série histórica (verificar possibilidade de financiamento PNUD e inserir no Planejamento GSTCO de 2018).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3633063"/>
                  </a:ext>
                </a:extLst>
              </a:tr>
              <a:tr h="7176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>
                          <a:effectLst/>
                        </a:rPr>
                        <a:t>2. Consolidação dos dados de Avaliação de risco de 2017 enviados pela visa, para gerar o resultado do indicador em 2018 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0329491"/>
                  </a:ext>
                </a:extLst>
              </a:tr>
              <a:tr h="4748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>
                          <a:effectLst/>
                        </a:rPr>
                        <a:t>3. Projeto “Matriz de Risco para Serviços de Hemoterapia”. Previsão de execução de fevereiro a junho de 2018. 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2730295"/>
                  </a:ext>
                </a:extLst>
              </a:tr>
              <a:tr h="11664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4. Execução das ações priorizadas pelo IPAM em 2018. Este instrumento identifica de forma prioritária os estados com estabelecimentos mais críticos e vigilâncias sanitárias que necessitam de mais apoio da GSTCO.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2878438"/>
                  </a:ext>
                </a:extLst>
              </a:tr>
            </a:tbl>
          </a:graphicData>
        </a:graphic>
      </p:graphicFrame>
      <p:sp>
        <p:nvSpPr>
          <p:cNvPr id="5" name="CaixaDeTexto 9">
            <a:extLst/>
          </p:cNvPr>
          <p:cNvSpPr txBox="1">
            <a:spLocks noChangeArrowheads="1"/>
          </p:cNvSpPr>
          <p:nvPr/>
        </p:nvSpPr>
        <p:spPr bwMode="auto">
          <a:xfrm>
            <a:off x="2347558" y="149477"/>
            <a:ext cx="8569325" cy="9540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pt-BR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Instrumento priorização das ações da GSTCO com base em análise multicritério – IPAM (2018)</a:t>
            </a:r>
          </a:p>
        </p:txBody>
      </p:sp>
    </p:spTree>
    <p:extLst>
      <p:ext uri="{BB962C8B-B14F-4D97-AF65-F5344CB8AC3E}">
        <p14:creationId xmlns:p14="http://schemas.microsoft.com/office/powerpoint/2010/main" val="1161561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203062"/>
              </p:ext>
            </p:extLst>
          </p:nvPr>
        </p:nvGraphicFramePr>
        <p:xfrm>
          <a:off x="1648178" y="2006598"/>
          <a:ext cx="956169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199">
                  <a:extLst>
                    <a:ext uri="{9D8B030D-6E8A-4147-A177-3AD203B41FA5}">
                      <a16:colId xmlns:a16="http://schemas.microsoft.com/office/drawing/2014/main" val="3931721030"/>
                    </a:ext>
                  </a:extLst>
                </a:gridCol>
                <a:gridCol w="2092397">
                  <a:extLst>
                    <a:ext uri="{9D8B030D-6E8A-4147-A177-3AD203B41FA5}">
                      <a16:colId xmlns:a16="http://schemas.microsoft.com/office/drawing/2014/main" val="1770154757"/>
                    </a:ext>
                  </a:extLst>
                </a:gridCol>
                <a:gridCol w="1909798">
                  <a:extLst>
                    <a:ext uri="{9D8B030D-6E8A-4147-A177-3AD203B41FA5}">
                      <a16:colId xmlns:a16="http://schemas.microsoft.com/office/drawing/2014/main" val="720748716"/>
                    </a:ext>
                  </a:extLst>
                </a:gridCol>
                <a:gridCol w="1909798">
                  <a:extLst>
                    <a:ext uri="{9D8B030D-6E8A-4147-A177-3AD203B41FA5}">
                      <a16:colId xmlns:a16="http://schemas.microsoft.com/office/drawing/2014/main" val="1832385153"/>
                    </a:ext>
                  </a:extLst>
                </a:gridCol>
                <a:gridCol w="1922498">
                  <a:extLst>
                    <a:ext uri="{9D8B030D-6E8A-4147-A177-3AD203B41FA5}">
                      <a16:colId xmlns:a16="http://schemas.microsoft.com/office/drawing/2014/main" val="2490355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UF Priorizados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UF para Inspeções Conjuntas (Anvisa)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UF para Articulação com a CGSH/MS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UF</a:t>
                      </a:r>
                      <a:r>
                        <a:rPr lang="pt-BR" baseline="0" dirty="0"/>
                        <a:t> </a:t>
                      </a:r>
                      <a:r>
                        <a:rPr lang="pt-BR" dirty="0"/>
                        <a:t>para Capacitação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UF para Ação com Gestores (priorizados)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242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/>
                        <a:t>14</a:t>
                      </a:r>
                    </a:p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13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22 (13)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606905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286402" y="4481690"/>
            <a:ext cx="8500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Outras ações sistemáticas:</a:t>
            </a:r>
          </a:p>
          <a:p>
            <a:endParaRPr lang="pt-BR" b="1" dirty="0"/>
          </a:p>
          <a:p>
            <a:pPr marL="285750" indent="-285750">
              <a:buFontTx/>
              <a:buChar char="-"/>
            </a:pPr>
            <a:r>
              <a:rPr lang="pt-BR" dirty="0"/>
              <a:t>Reuniões trimestrais com a Coordenação Geral de Sangue e Hemoderivados - CGSH/Ministério da Saúde </a:t>
            </a:r>
          </a:p>
          <a:p>
            <a:pPr marL="285750" indent="-285750">
              <a:buFontTx/>
              <a:buChar char="-"/>
            </a:pPr>
            <a:r>
              <a:rPr lang="pt-BR" dirty="0"/>
              <a:t>Articulação com o Programa Nacional de Qualificação da </a:t>
            </a:r>
            <a:r>
              <a:rPr lang="pt-BR" dirty="0" err="1"/>
              <a:t>Hemorrede</a:t>
            </a:r>
            <a:r>
              <a:rPr lang="pt-BR" dirty="0"/>
              <a:t> (CGSH/MS)</a:t>
            </a:r>
          </a:p>
          <a:p>
            <a:pPr marL="285750" indent="-285750">
              <a:buFontTx/>
              <a:buChar char="-"/>
            </a:pPr>
            <a:r>
              <a:rPr lang="pt-BR" dirty="0"/>
              <a:t>Ações de apoio técnico à Visa (por demanda)</a:t>
            </a:r>
          </a:p>
          <a:p>
            <a:endParaRPr lang="pt-BR" dirty="0"/>
          </a:p>
        </p:txBody>
      </p:sp>
      <p:sp>
        <p:nvSpPr>
          <p:cNvPr id="4" name="CaixaDeTexto 9">
            <a:extLst/>
          </p:cNvPr>
          <p:cNvSpPr txBox="1">
            <a:spLocks noChangeArrowheads="1"/>
          </p:cNvSpPr>
          <p:nvPr/>
        </p:nvSpPr>
        <p:spPr bwMode="auto">
          <a:xfrm>
            <a:off x="2245958" y="646188"/>
            <a:ext cx="8569325" cy="9540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pt-BR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Instrumento priorização das ações da GSTCO com base em análise multicritério – IPAM (2018)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94934" y="3973878"/>
            <a:ext cx="473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* Até 26 inspeções em 2018</a:t>
            </a:r>
          </a:p>
        </p:txBody>
      </p:sp>
    </p:spTree>
    <p:extLst>
      <p:ext uri="{BB962C8B-B14F-4D97-AF65-F5344CB8AC3E}">
        <p14:creationId xmlns:p14="http://schemas.microsoft.com/office/powerpoint/2010/main" val="2142178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35971395"/>
              </p:ext>
            </p:extLst>
          </p:nvPr>
        </p:nvGraphicFramePr>
        <p:xfrm>
          <a:off x="2551289" y="715858"/>
          <a:ext cx="9345015" cy="584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9487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072152"/>
              </p:ext>
            </p:extLst>
          </p:nvPr>
        </p:nvGraphicFramePr>
        <p:xfrm>
          <a:off x="1708090" y="1930006"/>
          <a:ext cx="8491322" cy="22825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784210">
                  <a:extLst>
                    <a:ext uri="{9D8B030D-6E8A-4147-A177-3AD203B41FA5}">
                      <a16:colId xmlns:a16="http://schemas.microsoft.com/office/drawing/2014/main" val="1513469790"/>
                    </a:ext>
                  </a:extLst>
                </a:gridCol>
                <a:gridCol w="1707112">
                  <a:extLst>
                    <a:ext uri="{9D8B030D-6E8A-4147-A177-3AD203B41FA5}">
                      <a16:colId xmlns:a16="http://schemas.microsoft.com/office/drawing/2014/main" val="3715893549"/>
                    </a:ext>
                  </a:extLst>
                </a:gridCol>
              </a:tblGrid>
              <a:tr h="36720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Projeto de Contribuição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Situação Atual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049457"/>
                  </a:ext>
                </a:extLst>
              </a:tr>
              <a:tr h="666987"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/>
                        <a:t>Implantação de Plataforma de software para implementação de boas práticas de inspeção em serviços de hemoterapia no Brasil.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345502"/>
                  </a:ext>
                </a:extLst>
              </a:tr>
              <a:tr h="633594"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/>
                        <a:t>Definição</a:t>
                      </a:r>
                      <a:r>
                        <a:rPr lang="pt-BR" sz="1800" baseline="0" dirty="0"/>
                        <a:t> de</a:t>
                      </a:r>
                      <a:r>
                        <a:rPr lang="pt-BR" sz="1800" dirty="0"/>
                        <a:t> diretrizes de qualificação e capacitação dos inspetores do SNVS  em Boas Práticas em STC para fins terapêuticos.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905152"/>
                  </a:ext>
                </a:extLst>
              </a:tr>
              <a:tr h="579282"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/>
                        <a:t>Harmonização dos procedimentos de inspeção em STCO.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10502"/>
                  </a:ext>
                </a:extLst>
              </a:tr>
            </a:tbl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00000000-0008-0000-0100-00000D000000}"/>
              </a:ext>
            </a:extLst>
          </p:cNvPr>
          <p:cNvSpPr/>
          <p:nvPr/>
        </p:nvSpPr>
        <p:spPr>
          <a:xfrm>
            <a:off x="9126150" y="2464227"/>
            <a:ext cx="381000" cy="360219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7" name="Elipse 6">
            <a:extLst/>
          </p:cNvPr>
          <p:cNvSpPr/>
          <p:nvPr/>
        </p:nvSpPr>
        <p:spPr>
          <a:xfrm>
            <a:off x="9126150" y="3806475"/>
            <a:ext cx="379268" cy="358487"/>
          </a:xfrm>
          <a:prstGeom prst="ellipse">
            <a:avLst/>
          </a:prstGeom>
          <a:solidFill>
            <a:schemeClr val="accent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5E602CD-4EC9-4D98-BF3E-7424D9795820}"/>
              </a:ext>
            </a:extLst>
          </p:cNvPr>
          <p:cNvSpPr/>
          <p:nvPr/>
        </p:nvSpPr>
        <p:spPr>
          <a:xfrm>
            <a:off x="9126150" y="3184024"/>
            <a:ext cx="379268" cy="364753"/>
          </a:xfrm>
          <a:prstGeom prst="ellipse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2123502" y="4446243"/>
            <a:ext cx="6725797" cy="2046199"/>
            <a:chOff x="1609" y="2809"/>
            <a:chExt cx="4870" cy="1367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09" y="2809"/>
              <a:ext cx="4823" cy="1367"/>
            </a:xfrm>
            <a:custGeom>
              <a:avLst/>
              <a:gdLst>
                <a:gd name="connsiteX0" fmla="*/ 0 w 8229600"/>
                <a:gd name="connsiteY0" fmla="*/ 0 h 2170112"/>
                <a:gd name="connsiteX1" fmla="*/ 8229600 w 8229600"/>
                <a:gd name="connsiteY1" fmla="*/ 0 h 2170112"/>
                <a:gd name="connsiteX2" fmla="*/ 8229600 w 8229600"/>
                <a:gd name="connsiteY2" fmla="*/ 2170112 h 2170112"/>
                <a:gd name="connsiteX3" fmla="*/ 0 w 8229600"/>
                <a:gd name="connsiteY3" fmla="*/ 2170112 h 2170112"/>
                <a:gd name="connsiteX4" fmla="*/ 0 w 8229600"/>
                <a:gd name="connsiteY4" fmla="*/ 0 h 2170112"/>
                <a:gd name="connsiteX0" fmla="*/ 574766 w 8229600"/>
                <a:gd name="connsiteY0" fmla="*/ 13063 h 2170112"/>
                <a:gd name="connsiteX1" fmla="*/ 8229600 w 8229600"/>
                <a:gd name="connsiteY1" fmla="*/ 0 h 2170112"/>
                <a:gd name="connsiteX2" fmla="*/ 8229600 w 8229600"/>
                <a:gd name="connsiteY2" fmla="*/ 2170112 h 2170112"/>
                <a:gd name="connsiteX3" fmla="*/ 0 w 8229600"/>
                <a:gd name="connsiteY3" fmla="*/ 2170112 h 2170112"/>
                <a:gd name="connsiteX4" fmla="*/ 574766 w 8229600"/>
                <a:gd name="connsiteY4" fmla="*/ 13063 h 2170112"/>
                <a:gd name="connsiteX0" fmla="*/ 0 w 7654834"/>
                <a:gd name="connsiteY0" fmla="*/ 13063 h 2183174"/>
                <a:gd name="connsiteX1" fmla="*/ 7654834 w 7654834"/>
                <a:gd name="connsiteY1" fmla="*/ 0 h 2183174"/>
                <a:gd name="connsiteX2" fmla="*/ 7654834 w 7654834"/>
                <a:gd name="connsiteY2" fmla="*/ 2170112 h 2183174"/>
                <a:gd name="connsiteX3" fmla="*/ 0 w 7654834"/>
                <a:gd name="connsiteY3" fmla="*/ 2183174 h 2183174"/>
                <a:gd name="connsiteX4" fmla="*/ 0 w 7654834"/>
                <a:gd name="connsiteY4" fmla="*/ 13063 h 2183174"/>
                <a:gd name="connsiteX0" fmla="*/ 0 w 7654834"/>
                <a:gd name="connsiteY0" fmla="*/ 13063 h 2170112"/>
                <a:gd name="connsiteX1" fmla="*/ 7654834 w 7654834"/>
                <a:gd name="connsiteY1" fmla="*/ 0 h 2170112"/>
                <a:gd name="connsiteX2" fmla="*/ 7654834 w 7654834"/>
                <a:gd name="connsiteY2" fmla="*/ 2170112 h 2170112"/>
                <a:gd name="connsiteX3" fmla="*/ 0 w 7654834"/>
                <a:gd name="connsiteY3" fmla="*/ 2157045 h 2170112"/>
                <a:gd name="connsiteX4" fmla="*/ 0 w 7654834"/>
                <a:gd name="connsiteY4" fmla="*/ 13063 h 2170112"/>
                <a:gd name="connsiteX0" fmla="*/ 0 w 7654834"/>
                <a:gd name="connsiteY0" fmla="*/ 13063 h 2183170"/>
                <a:gd name="connsiteX1" fmla="*/ 7654834 w 7654834"/>
                <a:gd name="connsiteY1" fmla="*/ 0 h 2183170"/>
                <a:gd name="connsiteX2" fmla="*/ 7654834 w 7654834"/>
                <a:gd name="connsiteY2" fmla="*/ 2170112 h 2183170"/>
                <a:gd name="connsiteX3" fmla="*/ 0 w 7654834"/>
                <a:gd name="connsiteY3" fmla="*/ 2183170 h 2183170"/>
                <a:gd name="connsiteX4" fmla="*/ 0 w 7654834"/>
                <a:gd name="connsiteY4" fmla="*/ 13063 h 2183170"/>
                <a:gd name="connsiteX0" fmla="*/ 0 w 7654834"/>
                <a:gd name="connsiteY0" fmla="*/ 13063 h 2170112"/>
                <a:gd name="connsiteX1" fmla="*/ 7654834 w 7654834"/>
                <a:gd name="connsiteY1" fmla="*/ 0 h 2170112"/>
                <a:gd name="connsiteX2" fmla="*/ 7654834 w 7654834"/>
                <a:gd name="connsiteY2" fmla="*/ 2170112 h 2170112"/>
                <a:gd name="connsiteX3" fmla="*/ 13063 w 7654834"/>
                <a:gd name="connsiteY3" fmla="*/ 2143976 h 2170112"/>
                <a:gd name="connsiteX4" fmla="*/ 0 w 7654834"/>
                <a:gd name="connsiteY4" fmla="*/ 13063 h 2170112"/>
                <a:gd name="connsiteX0" fmla="*/ 0 w 7654834"/>
                <a:gd name="connsiteY0" fmla="*/ 13063 h 2170112"/>
                <a:gd name="connsiteX1" fmla="*/ 7654834 w 7654834"/>
                <a:gd name="connsiteY1" fmla="*/ 0 h 2170112"/>
                <a:gd name="connsiteX2" fmla="*/ 7654834 w 7654834"/>
                <a:gd name="connsiteY2" fmla="*/ 2170112 h 2170112"/>
                <a:gd name="connsiteX3" fmla="*/ 13063 w 7654834"/>
                <a:gd name="connsiteY3" fmla="*/ 2157039 h 2170112"/>
                <a:gd name="connsiteX4" fmla="*/ 0 w 7654834"/>
                <a:gd name="connsiteY4" fmla="*/ 13063 h 2170112"/>
                <a:gd name="connsiteX0" fmla="*/ 1256 w 7656090"/>
                <a:gd name="connsiteY0" fmla="*/ 13063 h 2170112"/>
                <a:gd name="connsiteX1" fmla="*/ 7656090 w 7656090"/>
                <a:gd name="connsiteY1" fmla="*/ 0 h 2170112"/>
                <a:gd name="connsiteX2" fmla="*/ 7656090 w 7656090"/>
                <a:gd name="connsiteY2" fmla="*/ 2170112 h 2170112"/>
                <a:gd name="connsiteX3" fmla="*/ 1256 w 7656090"/>
                <a:gd name="connsiteY3" fmla="*/ 2170102 h 2170112"/>
                <a:gd name="connsiteX4" fmla="*/ 1256 w 7656090"/>
                <a:gd name="connsiteY4" fmla="*/ 13063 h 217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6090" h="2170112">
                  <a:moveTo>
                    <a:pt x="1256" y="13063"/>
                  </a:moveTo>
                  <a:lnTo>
                    <a:pt x="7656090" y="0"/>
                  </a:lnTo>
                  <a:lnTo>
                    <a:pt x="7656090" y="2170112"/>
                  </a:lnTo>
                  <a:lnTo>
                    <a:pt x="1256" y="2170102"/>
                  </a:lnTo>
                  <a:cubicBezTo>
                    <a:pt x="-3098" y="1459798"/>
                    <a:pt x="5610" y="723367"/>
                    <a:pt x="1256" y="13063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5213" y="3273"/>
              <a:ext cx="119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Painel de contribuição com 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5213" y="3397"/>
              <a:ext cx="1205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resultados muito abaixo do 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5146" y="3533"/>
              <a:ext cx="1333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esperado. Risco evidenciado e 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5314" y="3652"/>
              <a:ext cx="1003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baixa possibilidade de 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5186" y="3781"/>
              <a:ext cx="1259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recuperação do resultado no 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5530" y="3893"/>
              <a:ext cx="545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curto prazo.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506" y="3259"/>
              <a:ext cx="119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Painel de contribuição com 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634" y="3379"/>
              <a:ext cx="949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ações em alerta, com 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3654" y="3508"/>
              <a:ext cx="909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resultado aquém do 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3506" y="3628"/>
              <a:ext cx="119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esperado. Possibilidade de 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3580" y="3756"/>
              <a:ext cx="1057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riscos futuros, podendo 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3564" y="3877"/>
              <a:ext cx="1073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reduzir ainda mais o progresso do resultado. 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1767" y="3268"/>
              <a:ext cx="119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Painel de contribuição com 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1706" y="3405"/>
              <a:ext cx="1313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resultados dentro ou próximo 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1739" y="3532"/>
              <a:ext cx="124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do esperado. Expectativa de 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1712" y="3673"/>
              <a:ext cx="1180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progresso normal e sem riscos 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2113" y="3800"/>
              <a:ext cx="465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</a:t>
              </a:r>
              <a:r>
                <a:rPr kumimoji="0" lang="pt-BR" altLang="pt-B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minentes.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2204" y="2892"/>
              <a:ext cx="269" cy="244"/>
            </a:xfrm>
            <a:custGeom>
              <a:avLst/>
              <a:gdLst>
                <a:gd name="T0" fmla="*/ 0 w 269"/>
                <a:gd name="T1" fmla="*/ 122 h 244"/>
                <a:gd name="T2" fmla="*/ 0 w 269"/>
                <a:gd name="T3" fmla="*/ 97 h 244"/>
                <a:gd name="T4" fmla="*/ 13 w 269"/>
                <a:gd name="T5" fmla="*/ 77 h 244"/>
                <a:gd name="T6" fmla="*/ 20 w 269"/>
                <a:gd name="T7" fmla="*/ 52 h 244"/>
                <a:gd name="T8" fmla="*/ 40 w 269"/>
                <a:gd name="T9" fmla="*/ 39 h 244"/>
                <a:gd name="T10" fmla="*/ 61 w 269"/>
                <a:gd name="T11" fmla="*/ 20 h 244"/>
                <a:gd name="T12" fmla="*/ 81 w 269"/>
                <a:gd name="T13" fmla="*/ 13 h 244"/>
                <a:gd name="T14" fmla="*/ 108 w 269"/>
                <a:gd name="T15" fmla="*/ 0 h 244"/>
                <a:gd name="T16" fmla="*/ 135 w 269"/>
                <a:gd name="T17" fmla="*/ 0 h 244"/>
                <a:gd name="T18" fmla="*/ 162 w 269"/>
                <a:gd name="T19" fmla="*/ 0 h 244"/>
                <a:gd name="T20" fmla="*/ 189 w 269"/>
                <a:gd name="T21" fmla="*/ 13 h 244"/>
                <a:gd name="T22" fmla="*/ 209 w 269"/>
                <a:gd name="T23" fmla="*/ 20 h 244"/>
                <a:gd name="T24" fmla="*/ 229 w 269"/>
                <a:gd name="T25" fmla="*/ 39 h 244"/>
                <a:gd name="T26" fmla="*/ 249 w 269"/>
                <a:gd name="T27" fmla="*/ 52 h 244"/>
                <a:gd name="T28" fmla="*/ 256 w 269"/>
                <a:gd name="T29" fmla="*/ 77 h 244"/>
                <a:gd name="T30" fmla="*/ 269 w 269"/>
                <a:gd name="T31" fmla="*/ 97 h 244"/>
                <a:gd name="T32" fmla="*/ 269 w 269"/>
                <a:gd name="T33" fmla="*/ 122 h 244"/>
                <a:gd name="T34" fmla="*/ 269 w 269"/>
                <a:gd name="T35" fmla="*/ 148 h 244"/>
                <a:gd name="T36" fmla="*/ 256 w 269"/>
                <a:gd name="T37" fmla="*/ 167 h 244"/>
                <a:gd name="T38" fmla="*/ 249 w 269"/>
                <a:gd name="T39" fmla="*/ 193 h 244"/>
                <a:gd name="T40" fmla="*/ 229 w 269"/>
                <a:gd name="T41" fmla="*/ 206 h 244"/>
                <a:gd name="T42" fmla="*/ 209 w 269"/>
                <a:gd name="T43" fmla="*/ 225 h 244"/>
                <a:gd name="T44" fmla="*/ 189 w 269"/>
                <a:gd name="T45" fmla="*/ 238 h 244"/>
                <a:gd name="T46" fmla="*/ 162 w 269"/>
                <a:gd name="T47" fmla="*/ 244 h 244"/>
                <a:gd name="T48" fmla="*/ 135 w 269"/>
                <a:gd name="T49" fmla="*/ 244 h 244"/>
                <a:gd name="T50" fmla="*/ 108 w 269"/>
                <a:gd name="T51" fmla="*/ 244 h 244"/>
                <a:gd name="T52" fmla="*/ 81 w 269"/>
                <a:gd name="T53" fmla="*/ 238 h 244"/>
                <a:gd name="T54" fmla="*/ 61 w 269"/>
                <a:gd name="T55" fmla="*/ 225 h 244"/>
                <a:gd name="T56" fmla="*/ 40 w 269"/>
                <a:gd name="T57" fmla="*/ 206 h 244"/>
                <a:gd name="T58" fmla="*/ 20 w 269"/>
                <a:gd name="T59" fmla="*/ 193 h 244"/>
                <a:gd name="T60" fmla="*/ 13 w 269"/>
                <a:gd name="T61" fmla="*/ 167 h 244"/>
                <a:gd name="T62" fmla="*/ 0 w 269"/>
                <a:gd name="T63" fmla="*/ 148 h 244"/>
                <a:gd name="T64" fmla="*/ 0 w 269"/>
                <a:gd name="T65" fmla="*/ 12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9" h="244">
                  <a:moveTo>
                    <a:pt x="0" y="122"/>
                  </a:moveTo>
                  <a:lnTo>
                    <a:pt x="0" y="97"/>
                  </a:lnTo>
                  <a:lnTo>
                    <a:pt x="13" y="77"/>
                  </a:lnTo>
                  <a:lnTo>
                    <a:pt x="20" y="52"/>
                  </a:lnTo>
                  <a:lnTo>
                    <a:pt x="40" y="39"/>
                  </a:lnTo>
                  <a:lnTo>
                    <a:pt x="61" y="20"/>
                  </a:lnTo>
                  <a:lnTo>
                    <a:pt x="81" y="13"/>
                  </a:lnTo>
                  <a:lnTo>
                    <a:pt x="108" y="0"/>
                  </a:lnTo>
                  <a:lnTo>
                    <a:pt x="135" y="0"/>
                  </a:lnTo>
                  <a:lnTo>
                    <a:pt x="162" y="0"/>
                  </a:lnTo>
                  <a:lnTo>
                    <a:pt x="189" y="13"/>
                  </a:lnTo>
                  <a:lnTo>
                    <a:pt x="209" y="20"/>
                  </a:lnTo>
                  <a:lnTo>
                    <a:pt x="229" y="39"/>
                  </a:lnTo>
                  <a:lnTo>
                    <a:pt x="249" y="52"/>
                  </a:lnTo>
                  <a:lnTo>
                    <a:pt x="256" y="77"/>
                  </a:lnTo>
                  <a:lnTo>
                    <a:pt x="269" y="97"/>
                  </a:lnTo>
                  <a:lnTo>
                    <a:pt x="269" y="122"/>
                  </a:lnTo>
                  <a:lnTo>
                    <a:pt x="269" y="148"/>
                  </a:lnTo>
                  <a:lnTo>
                    <a:pt x="256" y="167"/>
                  </a:lnTo>
                  <a:lnTo>
                    <a:pt x="249" y="193"/>
                  </a:lnTo>
                  <a:lnTo>
                    <a:pt x="229" y="206"/>
                  </a:lnTo>
                  <a:lnTo>
                    <a:pt x="209" y="225"/>
                  </a:lnTo>
                  <a:lnTo>
                    <a:pt x="189" y="238"/>
                  </a:lnTo>
                  <a:lnTo>
                    <a:pt x="162" y="244"/>
                  </a:lnTo>
                  <a:lnTo>
                    <a:pt x="135" y="244"/>
                  </a:lnTo>
                  <a:lnTo>
                    <a:pt x="108" y="244"/>
                  </a:lnTo>
                  <a:lnTo>
                    <a:pt x="81" y="238"/>
                  </a:lnTo>
                  <a:lnTo>
                    <a:pt x="61" y="225"/>
                  </a:lnTo>
                  <a:lnTo>
                    <a:pt x="40" y="206"/>
                  </a:lnTo>
                  <a:lnTo>
                    <a:pt x="20" y="193"/>
                  </a:lnTo>
                  <a:lnTo>
                    <a:pt x="13" y="167"/>
                  </a:lnTo>
                  <a:lnTo>
                    <a:pt x="0" y="148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2204" y="2892"/>
              <a:ext cx="269" cy="244"/>
            </a:xfrm>
            <a:custGeom>
              <a:avLst/>
              <a:gdLst>
                <a:gd name="T0" fmla="*/ 0 w 269"/>
                <a:gd name="T1" fmla="*/ 122 h 244"/>
                <a:gd name="T2" fmla="*/ 0 w 269"/>
                <a:gd name="T3" fmla="*/ 97 h 244"/>
                <a:gd name="T4" fmla="*/ 13 w 269"/>
                <a:gd name="T5" fmla="*/ 77 h 244"/>
                <a:gd name="T6" fmla="*/ 20 w 269"/>
                <a:gd name="T7" fmla="*/ 52 h 244"/>
                <a:gd name="T8" fmla="*/ 40 w 269"/>
                <a:gd name="T9" fmla="*/ 39 h 244"/>
                <a:gd name="T10" fmla="*/ 61 w 269"/>
                <a:gd name="T11" fmla="*/ 20 h 244"/>
                <a:gd name="T12" fmla="*/ 81 w 269"/>
                <a:gd name="T13" fmla="*/ 13 h 244"/>
                <a:gd name="T14" fmla="*/ 108 w 269"/>
                <a:gd name="T15" fmla="*/ 0 h 244"/>
                <a:gd name="T16" fmla="*/ 135 w 269"/>
                <a:gd name="T17" fmla="*/ 0 h 244"/>
                <a:gd name="T18" fmla="*/ 162 w 269"/>
                <a:gd name="T19" fmla="*/ 0 h 244"/>
                <a:gd name="T20" fmla="*/ 189 w 269"/>
                <a:gd name="T21" fmla="*/ 13 h 244"/>
                <a:gd name="T22" fmla="*/ 209 w 269"/>
                <a:gd name="T23" fmla="*/ 20 h 244"/>
                <a:gd name="T24" fmla="*/ 229 w 269"/>
                <a:gd name="T25" fmla="*/ 39 h 244"/>
                <a:gd name="T26" fmla="*/ 249 w 269"/>
                <a:gd name="T27" fmla="*/ 52 h 244"/>
                <a:gd name="T28" fmla="*/ 256 w 269"/>
                <a:gd name="T29" fmla="*/ 77 h 244"/>
                <a:gd name="T30" fmla="*/ 269 w 269"/>
                <a:gd name="T31" fmla="*/ 97 h 244"/>
                <a:gd name="T32" fmla="*/ 269 w 269"/>
                <a:gd name="T33" fmla="*/ 122 h 244"/>
                <a:gd name="T34" fmla="*/ 269 w 269"/>
                <a:gd name="T35" fmla="*/ 148 h 244"/>
                <a:gd name="T36" fmla="*/ 256 w 269"/>
                <a:gd name="T37" fmla="*/ 167 h 244"/>
                <a:gd name="T38" fmla="*/ 249 w 269"/>
                <a:gd name="T39" fmla="*/ 193 h 244"/>
                <a:gd name="T40" fmla="*/ 229 w 269"/>
                <a:gd name="T41" fmla="*/ 206 h 244"/>
                <a:gd name="T42" fmla="*/ 209 w 269"/>
                <a:gd name="T43" fmla="*/ 225 h 244"/>
                <a:gd name="T44" fmla="*/ 189 w 269"/>
                <a:gd name="T45" fmla="*/ 238 h 244"/>
                <a:gd name="T46" fmla="*/ 162 w 269"/>
                <a:gd name="T47" fmla="*/ 244 h 244"/>
                <a:gd name="T48" fmla="*/ 135 w 269"/>
                <a:gd name="T49" fmla="*/ 244 h 244"/>
                <a:gd name="T50" fmla="*/ 108 w 269"/>
                <a:gd name="T51" fmla="*/ 244 h 244"/>
                <a:gd name="T52" fmla="*/ 81 w 269"/>
                <a:gd name="T53" fmla="*/ 238 h 244"/>
                <a:gd name="T54" fmla="*/ 61 w 269"/>
                <a:gd name="T55" fmla="*/ 225 h 244"/>
                <a:gd name="T56" fmla="*/ 40 w 269"/>
                <a:gd name="T57" fmla="*/ 206 h 244"/>
                <a:gd name="T58" fmla="*/ 20 w 269"/>
                <a:gd name="T59" fmla="*/ 193 h 244"/>
                <a:gd name="T60" fmla="*/ 13 w 269"/>
                <a:gd name="T61" fmla="*/ 167 h 244"/>
                <a:gd name="T62" fmla="*/ 0 w 269"/>
                <a:gd name="T63" fmla="*/ 148 h 244"/>
                <a:gd name="T64" fmla="*/ 0 w 269"/>
                <a:gd name="T65" fmla="*/ 12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9" h="244">
                  <a:moveTo>
                    <a:pt x="0" y="122"/>
                  </a:moveTo>
                  <a:lnTo>
                    <a:pt x="0" y="97"/>
                  </a:lnTo>
                  <a:lnTo>
                    <a:pt x="13" y="77"/>
                  </a:lnTo>
                  <a:lnTo>
                    <a:pt x="20" y="52"/>
                  </a:lnTo>
                  <a:lnTo>
                    <a:pt x="40" y="39"/>
                  </a:lnTo>
                  <a:lnTo>
                    <a:pt x="61" y="20"/>
                  </a:lnTo>
                  <a:lnTo>
                    <a:pt x="81" y="13"/>
                  </a:lnTo>
                  <a:lnTo>
                    <a:pt x="108" y="0"/>
                  </a:lnTo>
                  <a:lnTo>
                    <a:pt x="135" y="0"/>
                  </a:lnTo>
                  <a:lnTo>
                    <a:pt x="162" y="0"/>
                  </a:lnTo>
                  <a:lnTo>
                    <a:pt x="189" y="13"/>
                  </a:lnTo>
                  <a:lnTo>
                    <a:pt x="209" y="20"/>
                  </a:lnTo>
                  <a:lnTo>
                    <a:pt x="229" y="39"/>
                  </a:lnTo>
                  <a:lnTo>
                    <a:pt x="249" y="52"/>
                  </a:lnTo>
                  <a:lnTo>
                    <a:pt x="256" y="77"/>
                  </a:lnTo>
                  <a:lnTo>
                    <a:pt x="269" y="97"/>
                  </a:lnTo>
                  <a:lnTo>
                    <a:pt x="269" y="122"/>
                  </a:lnTo>
                  <a:lnTo>
                    <a:pt x="269" y="148"/>
                  </a:lnTo>
                  <a:lnTo>
                    <a:pt x="256" y="167"/>
                  </a:lnTo>
                  <a:lnTo>
                    <a:pt x="249" y="193"/>
                  </a:lnTo>
                  <a:lnTo>
                    <a:pt x="229" y="206"/>
                  </a:lnTo>
                  <a:lnTo>
                    <a:pt x="209" y="225"/>
                  </a:lnTo>
                  <a:lnTo>
                    <a:pt x="189" y="238"/>
                  </a:lnTo>
                  <a:lnTo>
                    <a:pt x="162" y="244"/>
                  </a:lnTo>
                  <a:lnTo>
                    <a:pt x="135" y="244"/>
                  </a:lnTo>
                  <a:lnTo>
                    <a:pt x="108" y="244"/>
                  </a:lnTo>
                  <a:lnTo>
                    <a:pt x="81" y="238"/>
                  </a:lnTo>
                  <a:lnTo>
                    <a:pt x="61" y="225"/>
                  </a:lnTo>
                  <a:lnTo>
                    <a:pt x="40" y="206"/>
                  </a:lnTo>
                  <a:lnTo>
                    <a:pt x="20" y="193"/>
                  </a:lnTo>
                  <a:lnTo>
                    <a:pt x="13" y="167"/>
                  </a:lnTo>
                  <a:lnTo>
                    <a:pt x="0" y="148"/>
                  </a:lnTo>
                  <a:lnTo>
                    <a:pt x="0" y="122"/>
                  </a:lnTo>
                </a:path>
              </a:pathLst>
            </a:custGeom>
            <a:noFill/>
            <a:ln w="11113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3941" y="2899"/>
              <a:ext cx="269" cy="244"/>
            </a:xfrm>
            <a:custGeom>
              <a:avLst/>
              <a:gdLst>
                <a:gd name="T0" fmla="*/ 0 w 269"/>
                <a:gd name="T1" fmla="*/ 122 h 244"/>
                <a:gd name="T2" fmla="*/ 0 w 269"/>
                <a:gd name="T3" fmla="*/ 96 h 244"/>
                <a:gd name="T4" fmla="*/ 13 w 269"/>
                <a:gd name="T5" fmla="*/ 77 h 244"/>
                <a:gd name="T6" fmla="*/ 20 w 269"/>
                <a:gd name="T7" fmla="*/ 51 h 244"/>
                <a:gd name="T8" fmla="*/ 40 w 269"/>
                <a:gd name="T9" fmla="*/ 38 h 244"/>
                <a:gd name="T10" fmla="*/ 61 w 269"/>
                <a:gd name="T11" fmla="*/ 19 h 244"/>
                <a:gd name="T12" fmla="*/ 81 w 269"/>
                <a:gd name="T13" fmla="*/ 13 h 244"/>
                <a:gd name="T14" fmla="*/ 108 w 269"/>
                <a:gd name="T15" fmla="*/ 0 h 244"/>
                <a:gd name="T16" fmla="*/ 135 w 269"/>
                <a:gd name="T17" fmla="*/ 0 h 244"/>
                <a:gd name="T18" fmla="*/ 162 w 269"/>
                <a:gd name="T19" fmla="*/ 0 h 244"/>
                <a:gd name="T20" fmla="*/ 188 w 269"/>
                <a:gd name="T21" fmla="*/ 13 h 244"/>
                <a:gd name="T22" fmla="*/ 209 w 269"/>
                <a:gd name="T23" fmla="*/ 19 h 244"/>
                <a:gd name="T24" fmla="*/ 229 w 269"/>
                <a:gd name="T25" fmla="*/ 38 h 244"/>
                <a:gd name="T26" fmla="*/ 249 w 269"/>
                <a:gd name="T27" fmla="*/ 51 h 244"/>
                <a:gd name="T28" fmla="*/ 256 w 269"/>
                <a:gd name="T29" fmla="*/ 77 h 244"/>
                <a:gd name="T30" fmla="*/ 269 w 269"/>
                <a:gd name="T31" fmla="*/ 96 h 244"/>
                <a:gd name="T32" fmla="*/ 269 w 269"/>
                <a:gd name="T33" fmla="*/ 122 h 244"/>
                <a:gd name="T34" fmla="*/ 269 w 269"/>
                <a:gd name="T35" fmla="*/ 147 h 244"/>
                <a:gd name="T36" fmla="*/ 256 w 269"/>
                <a:gd name="T37" fmla="*/ 167 h 244"/>
                <a:gd name="T38" fmla="*/ 249 w 269"/>
                <a:gd name="T39" fmla="*/ 192 h 244"/>
                <a:gd name="T40" fmla="*/ 229 w 269"/>
                <a:gd name="T41" fmla="*/ 205 h 244"/>
                <a:gd name="T42" fmla="*/ 209 w 269"/>
                <a:gd name="T43" fmla="*/ 224 h 244"/>
                <a:gd name="T44" fmla="*/ 188 w 269"/>
                <a:gd name="T45" fmla="*/ 237 h 244"/>
                <a:gd name="T46" fmla="*/ 162 w 269"/>
                <a:gd name="T47" fmla="*/ 244 h 244"/>
                <a:gd name="T48" fmla="*/ 135 w 269"/>
                <a:gd name="T49" fmla="*/ 244 h 244"/>
                <a:gd name="T50" fmla="*/ 108 w 269"/>
                <a:gd name="T51" fmla="*/ 244 h 244"/>
                <a:gd name="T52" fmla="*/ 81 w 269"/>
                <a:gd name="T53" fmla="*/ 237 h 244"/>
                <a:gd name="T54" fmla="*/ 61 w 269"/>
                <a:gd name="T55" fmla="*/ 224 h 244"/>
                <a:gd name="T56" fmla="*/ 40 w 269"/>
                <a:gd name="T57" fmla="*/ 205 h 244"/>
                <a:gd name="T58" fmla="*/ 20 w 269"/>
                <a:gd name="T59" fmla="*/ 192 h 244"/>
                <a:gd name="T60" fmla="*/ 13 w 269"/>
                <a:gd name="T61" fmla="*/ 167 h 244"/>
                <a:gd name="T62" fmla="*/ 0 w 269"/>
                <a:gd name="T63" fmla="*/ 147 h 244"/>
                <a:gd name="T64" fmla="*/ 0 w 269"/>
                <a:gd name="T65" fmla="*/ 12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9" h="244">
                  <a:moveTo>
                    <a:pt x="0" y="122"/>
                  </a:moveTo>
                  <a:lnTo>
                    <a:pt x="0" y="96"/>
                  </a:lnTo>
                  <a:lnTo>
                    <a:pt x="13" y="77"/>
                  </a:lnTo>
                  <a:lnTo>
                    <a:pt x="20" y="51"/>
                  </a:lnTo>
                  <a:lnTo>
                    <a:pt x="40" y="38"/>
                  </a:lnTo>
                  <a:lnTo>
                    <a:pt x="61" y="19"/>
                  </a:lnTo>
                  <a:lnTo>
                    <a:pt x="81" y="13"/>
                  </a:lnTo>
                  <a:lnTo>
                    <a:pt x="108" y="0"/>
                  </a:lnTo>
                  <a:lnTo>
                    <a:pt x="135" y="0"/>
                  </a:lnTo>
                  <a:lnTo>
                    <a:pt x="162" y="0"/>
                  </a:lnTo>
                  <a:lnTo>
                    <a:pt x="188" y="13"/>
                  </a:lnTo>
                  <a:lnTo>
                    <a:pt x="209" y="19"/>
                  </a:lnTo>
                  <a:lnTo>
                    <a:pt x="229" y="38"/>
                  </a:lnTo>
                  <a:lnTo>
                    <a:pt x="249" y="51"/>
                  </a:lnTo>
                  <a:lnTo>
                    <a:pt x="256" y="77"/>
                  </a:lnTo>
                  <a:lnTo>
                    <a:pt x="269" y="96"/>
                  </a:lnTo>
                  <a:lnTo>
                    <a:pt x="269" y="122"/>
                  </a:lnTo>
                  <a:lnTo>
                    <a:pt x="269" y="147"/>
                  </a:lnTo>
                  <a:lnTo>
                    <a:pt x="256" y="167"/>
                  </a:lnTo>
                  <a:lnTo>
                    <a:pt x="249" y="192"/>
                  </a:lnTo>
                  <a:lnTo>
                    <a:pt x="229" y="205"/>
                  </a:lnTo>
                  <a:lnTo>
                    <a:pt x="209" y="224"/>
                  </a:lnTo>
                  <a:lnTo>
                    <a:pt x="188" y="237"/>
                  </a:lnTo>
                  <a:lnTo>
                    <a:pt x="162" y="244"/>
                  </a:lnTo>
                  <a:lnTo>
                    <a:pt x="135" y="244"/>
                  </a:lnTo>
                  <a:lnTo>
                    <a:pt x="108" y="244"/>
                  </a:lnTo>
                  <a:lnTo>
                    <a:pt x="81" y="237"/>
                  </a:lnTo>
                  <a:lnTo>
                    <a:pt x="61" y="224"/>
                  </a:lnTo>
                  <a:lnTo>
                    <a:pt x="40" y="205"/>
                  </a:lnTo>
                  <a:lnTo>
                    <a:pt x="20" y="192"/>
                  </a:lnTo>
                  <a:lnTo>
                    <a:pt x="13" y="167"/>
                  </a:lnTo>
                  <a:lnTo>
                    <a:pt x="0" y="147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3941" y="2899"/>
              <a:ext cx="269" cy="244"/>
            </a:xfrm>
            <a:custGeom>
              <a:avLst/>
              <a:gdLst>
                <a:gd name="T0" fmla="*/ 0 w 269"/>
                <a:gd name="T1" fmla="*/ 122 h 244"/>
                <a:gd name="T2" fmla="*/ 0 w 269"/>
                <a:gd name="T3" fmla="*/ 96 h 244"/>
                <a:gd name="T4" fmla="*/ 13 w 269"/>
                <a:gd name="T5" fmla="*/ 77 h 244"/>
                <a:gd name="T6" fmla="*/ 20 w 269"/>
                <a:gd name="T7" fmla="*/ 51 h 244"/>
                <a:gd name="T8" fmla="*/ 40 w 269"/>
                <a:gd name="T9" fmla="*/ 38 h 244"/>
                <a:gd name="T10" fmla="*/ 61 w 269"/>
                <a:gd name="T11" fmla="*/ 19 h 244"/>
                <a:gd name="T12" fmla="*/ 81 w 269"/>
                <a:gd name="T13" fmla="*/ 13 h 244"/>
                <a:gd name="T14" fmla="*/ 108 w 269"/>
                <a:gd name="T15" fmla="*/ 0 h 244"/>
                <a:gd name="T16" fmla="*/ 135 w 269"/>
                <a:gd name="T17" fmla="*/ 0 h 244"/>
                <a:gd name="T18" fmla="*/ 162 w 269"/>
                <a:gd name="T19" fmla="*/ 0 h 244"/>
                <a:gd name="T20" fmla="*/ 188 w 269"/>
                <a:gd name="T21" fmla="*/ 13 h 244"/>
                <a:gd name="T22" fmla="*/ 209 w 269"/>
                <a:gd name="T23" fmla="*/ 19 h 244"/>
                <a:gd name="T24" fmla="*/ 229 w 269"/>
                <a:gd name="T25" fmla="*/ 38 h 244"/>
                <a:gd name="T26" fmla="*/ 249 w 269"/>
                <a:gd name="T27" fmla="*/ 51 h 244"/>
                <a:gd name="T28" fmla="*/ 256 w 269"/>
                <a:gd name="T29" fmla="*/ 77 h 244"/>
                <a:gd name="T30" fmla="*/ 269 w 269"/>
                <a:gd name="T31" fmla="*/ 96 h 244"/>
                <a:gd name="T32" fmla="*/ 269 w 269"/>
                <a:gd name="T33" fmla="*/ 122 h 244"/>
                <a:gd name="T34" fmla="*/ 269 w 269"/>
                <a:gd name="T35" fmla="*/ 147 h 244"/>
                <a:gd name="T36" fmla="*/ 256 w 269"/>
                <a:gd name="T37" fmla="*/ 167 h 244"/>
                <a:gd name="T38" fmla="*/ 249 w 269"/>
                <a:gd name="T39" fmla="*/ 192 h 244"/>
                <a:gd name="T40" fmla="*/ 229 w 269"/>
                <a:gd name="T41" fmla="*/ 205 h 244"/>
                <a:gd name="T42" fmla="*/ 209 w 269"/>
                <a:gd name="T43" fmla="*/ 224 h 244"/>
                <a:gd name="T44" fmla="*/ 188 w 269"/>
                <a:gd name="T45" fmla="*/ 237 h 244"/>
                <a:gd name="T46" fmla="*/ 162 w 269"/>
                <a:gd name="T47" fmla="*/ 244 h 244"/>
                <a:gd name="T48" fmla="*/ 135 w 269"/>
                <a:gd name="T49" fmla="*/ 244 h 244"/>
                <a:gd name="T50" fmla="*/ 108 w 269"/>
                <a:gd name="T51" fmla="*/ 244 h 244"/>
                <a:gd name="T52" fmla="*/ 81 w 269"/>
                <a:gd name="T53" fmla="*/ 237 h 244"/>
                <a:gd name="T54" fmla="*/ 61 w 269"/>
                <a:gd name="T55" fmla="*/ 224 h 244"/>
                <a:gd name="T56" fmla="*/ 40 w 269"/>
                <a:gd name="T57" fmla="*/ 205 h 244"/>
                <a:gd name="T58" fmla="*/ 20 w 269"/>
                <a:gd name="T59" fmla="*/ 192 h 244"/>
                <a:gd name="T60" fmla="*/ 13 w 269"/>
                <a:gd name="T61" fmla="*/ 167 h 244"/>
                <a:gd name="T62" fmla="*/ 0 w 269"/>
                <a:gd name="T63" fmla="*/ 147 h 244"/>
                <a:gd name="T64" fmla="*/ 0 w 269"/>
                <a:gd name="T65" fmla="*/ 12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9" h="244">
                  <a:moveTo>
                    <a:pt x="0" y="122"/>
                  </a:moveTo>
                  <a:lnTo>
                    <a:pt x="0" y="96"/>
                  </a:lnTo>
                  <a:lnTo>
                    <a:pt x="13" y="77"/>
                  </a:lnTo>
                  <a:lnTo>
                    <a:pt x="20" y="51"/>
                  </a:lnTo>
                  <a:lnTo>
                    <a:pt x="40" y="38"/>
                  </a:lnTo>
                  <a:lnTo>
                    <a:pt x="61" y="19"/>
                  </a:lnTo>
                  <a:lnTo>
                    <a:pt x="81" y="13"/>
                  </a:lnTo>
                  <a:lnTo>
                    <a:pt x="108" y="0"/>
                  </a:lnTo>
                  <a:lnTo>
                    <a:pt x="135" y="0"/>
                  </a:lnTo>
                  <a:lnTo>
                    <a:pt x="162" y="0"/>
                  </a:lnTo>
                  <a:lnTo>
                    <a:pt x="188" y="13"/>
                  </a:lnTo>
                  <a:lnTo>
                    <a:pt x="209" y="19"/>
                  </a:lnTo>
                  <a:lnTo>
                    <a:pt x="229" y="38"/>
                  </a:lnTo>
                  <a:lnTo>
                    <a:pt x="249" y="51"/>
                  </a:lnTo>
                  <a:lnTo>
                    <a:pt x="256" y="77"/>
                  </a:lnTo>
                  <a:lnTo>
                    <a:pt x="269" y="96"/>
                  </a:lnTo>
                  <a:lnTo>
                    <a:pt x="269" y="122"/>
                  </a:lnTo>
                  <a:lnTo>
                    <a:pt x="269" y="147"/>
                  </a:lnTo>
                  <a:lnTo>
                    <a:pt x="256" y="167"/>
                  </a:lnTo>
                  <a:lnTo>
                    <a:pt x="249" y="192"/>
                  </a:lnTo>
                  <a:lnTo>
                    <a:pt x="229" y="205"/>
                  </a:lnTo>
                  <a:lnTo>
                    <a:pt x="209" y="224"/>
                  </a:lnTo>
                  <a:lnTo>
                    <a:pt x="188" y="237"/>
                  </a:lnTo>
                  <a:lnTo>
                    <a:pt x="162" y="244"/>
                  </a:lnTo>
                  <a:lnTo>
                    <a:pt x="135" y="244"/>
                  </a:lnTo>
                  <a:lnTo>
                    <a:pt x="108" y="244"/>
                  </a:lnTo>
                  <a:lnTo>
                    <a:pt x="81" y="237"/>
                  </a:lnTo>
                  <a:lnTo>
                    <a:pt x="61" y="224"/>
                  </a:lnTo>
                  <a:lnTo>
                    <a:pt x="40" y="205"/>
                  </a:lnTo>
                  <a:lnTo>
                    <a:pt x="20" y="192"/>
                  </a:lnTo>
                  <a:lnTo>
                    <a:pt x="13" y="167"/>
                  </a:lnTo>
                  <a:lnTo>
                    <a:pt x="0" y="147"/>
                  </a:lnTo>
                  <a:lnTo>
                    <a:pt x="0" y="122"/>
                  </a:lnTo>
                </a:path>
              </a:pathLst>
            </a:custGeom>
            <a:noFill/>
            <a:ln w="11113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5658" y="2905"/>
              <a:ext cx="269" cy="244"/>
            </a:xfrm>
            <a:custGeom>
              <a:avLst/>
              <a:gdLst>
                <a:gd name="T0" fmla="*/ 0 w 269"/>
                <a:gd name="T1" fmla="*/ 122 h 244"/>
                <a:gd name="T2" fmla="*/ 0 w 269"/>
                <a:gd name="T3" fmla="*/ 97 h 244"/>
                <a:gd name="T4" fmla="*/ 13 w 269"/>
                <a:gd name="T5" fmla="*/ 77 h 244"/>
                <a:gd name="T6" fmla="*/ 20 w 269"/>
                <a:gd name="T7" fmla="*/ 52 h 244"/>
                <a:gd name="T8" fmla="*/ 40 w 269"/>
                <a:gd name="T9" fmla="*/ 39 h 244"/>
                <a:gd name="T10" fmla="*/ 60 w 269"/>
                <a:gd name="T11" fmla="*/ 20 h 244"/>
                <a:gd name="T12" fmla="*/ 81 w 269"/>
                <a:gd name="T13" fmla="*/ 13 h 244"/>
                <a:gd name="T14" fmla="*/ 107 w 269"/>
                <a:gd name="T15" fmla="*/ 0 h 244"/>
                <a:gd name="T16" fmla="*/ 134 w 269"/>
                <a:gd name="T17" fmla="*/ 0 h 244"/>
                <a:gd name="T18" fmla="*/ 161 w 269"/>
                <a:gd name="T19" fmla="*/ 0 h 244"/>
                <a:gd name="T20" fmla="*/ 188 w 269"/>
                <a:gd name="T21" fmla="*/ 13 h 244"/>
                <a:gd name="T22" fmla="*/ 208 w 269"/>
                <a:gd name="T23" fmla="*/ 20 h 244"/>
                <a:gd name="T24" fmla="*/ 229 w 269"/>
                <a:gd name="T25" fmla="*/ 39 h 244"/>
                <a:gd name="T26" fmla="*/ 249 w 269"/>
                <a:gd name="T27" fmla="*/ 52 h 244"/>
                <a:gd name="T28" fmla="*/ 256 w 269"/>
                <a:gd name="T29" fmla="*/ 77 h 244"/>
                <a:gd name="T30" fmla="*/ 269 w 269"/>
                <a:gd name="T31" fmla="*/ 97 h 244"/>
                <a:gd name="T32" fmla="*/ 269 w 269"/>
                <a:gd name="T33" fmla="*/ 122 h 244"/>
                <a:gd name="T34" fmla="*/ 269 w 269"/>
                <a:gd name="T35" fmla="*/ 148 h 244"/>
                <a:gd name="T36" fmla="*/ 256 w 269"/>
                <a:gd name="T37" fmla="*/ 167 h 244"/>
                <a:gd name="T38" fmla="*/ 249 w 269"/>
                <a:gd name="T39" fmla="*/ 193 h 244"/>
                <a:gd name="T40" fmla="*/ 229 w 269"/>
                <a:gd name="T41" fmla="*/ 206 h 244"/>
                <a:gd name="T42" fmla="*/ 208 w 269"/>
                <a:gd name="T43" fmla="*/ 225 h 244"/>
                <a:gd name="T44" fmla="*/ 188 w 269"/>
                <a:gd name="T45" fmla="*/ 238 h 244"/>
                <a:gd name="T46" fmla="*/ 161 w 269"/>
                <a:gd name="T47" fmla="*/ 244 h 244"/>
                <a:gd name="T48" fmla="*/ 134 w 269"/>
                <a:gd name="T49" fmla="*/ 244 h 244"/>
                <a:gd name="T50" fmla="*/ 107 w 269"/>
                <a:gd name="T51" fmla="*/ 244 h 244"/>
                <a:gd name="T52" fmla="*/ 81 w 269"/>
                <a:gd name="T53" fmla="*/ 238 h 244"/>
                <a:gd name="T54" fmla="*/ 60 w 269"/>
                <a:gd name="T55" fmla="*/ 225 h 244"/>
                <a:gd name="T56" fmla="*/ 40 w 269"/>
                <a:gd name="T57" fmla="*/ 206 h 244"/>
                <a:gd name="T58" fmla="*/ 20 w 269"/>
                <a:gd name="T59" fmla="*/ 193 h 244"/>
                <a:gd name="T60" fmla="*/ 13 w 269"/>
                <a:gd name="T61" fmla="*/ 167 h 244"/>
                <a:gd name="T62" fmla="*/ 0 w 269"/>
                <a:gd name="T63" fmla="*/ 148 h 244"/>
                <a:gd name="T64" fmla="*/ 0 w 269"/>
                <a:gd name="T65" fmla="*/ 12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9" h="244">
                  <a:moveTo>
                    <a:pt x="0" y="122"/>
                  </a:moveTo>
                  <a:lnTo>
                    <a:pt x="0" y="97"/>
                  </a:lnTo>
                  <a:lnTo>
                    <a:pt x="13" y="77"/>
                  </a:lnTo>
                  <a:lnTo>
                    <a:pt x="20" y="52"/>
                  </a:lnTo>
                  <a:lnTo>
                    <a:pt x="40" y="39"/>
                  </a:lnTo>
                  <a:lnTo>
                    <a:pt x="60" y="20"/>
                  </a:lnTo>
                  <a:lnTo>
                    <a:pt x="81" y="13"/>
                  </a:lnTo>
                  <a:lnTo>
                    <a:pt x="107" y="0"/>
                  </a:lnTo>
                  <a:lnTo>
                    <a:pt x="134" y="0"/>
                  </a:lnTo>
                  <a:lnTo>
                    <a:pt x="161" y="0"/>
                  </a:lnTo>
                  <a:lnTo>
                    <a:pt x="188" y="13"/>
                  </a:lnTo>
                  <a:lnTo>
                    <a:pt x="208" y="20"/>
                  </a:lnTo>
                  <a:lnTo>
                    <a:pt x="229" y="39"/>
                  </a:lnTo>
                  <a:lnTo>
                    <a:pt x="249" y="52"/>
                  </a:lnTo>
                  <a:lnTo>
                    <a:pt x="256" y="77"/>
                  </a:lnTo>
                  <a:lnTo>
                    <a:pt x="269" y="97"/>
                  </a:lnTo>
                  <a:lnTo>
                    <a:pt x="269" y="122"/>
                  </a:lnTo>
                  <a:lnTo>
                    <a:pt x="269" y="148"/>
                  </a:lnTo>
                  <a:lnTo>
                    <a:pt x="256" y="167"/>
                  </a:lnTo>
                  <a:lnTo>
                    <a:pt x="249" y="193"/>
                  </a:lnTo>
                  <a:lnTo>
                    <a:pt x="229" y="206"/>
                  </a:lnTo>
                  <a:lnTo>
                    <a:pt x="208" y="225"/>
                  </a:lnTo>
                  <a:lnTo>
                    <a:pt x="188" y="238"/>
                  </a:lnTo>
                  <a:lnTo>
                    <a:pt x="161" y="244"/>
                  </a:lnTo>
                  <a:lnTo>
                    <a:pt x="134" y="244"/>
                  </a:lnTo>
                  <a:lnTo>
                    <a:pt x="107" y="244"/>
                  </a:lnTo>
                  <a:lnTo>
                    <a:pt x="81" y="238"/>
                  </a:lnTo>
                  <a:lnTo>
                    <a:pt x="60" y="225"/>
                  </a:lnTo>
                  <a:lnTo>
                    <a:pt x="40" y="206"/>
                  </a:lnTo>
                  <a:lnTo>
                    <a:pt x="20" y="193"/>
                  </a:lnTo>
                  <a:lnTo>
                    <a:pt x="13" y="167"/>
                  </a:lnTo>
                  <a:lnTo>
                    <a:pt x="0" y="148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5658" y="2905"/>
              <a:ext cx="269" cy="244"/>
            </a:xfrm>
            <a:custGeom>
              <a:avLst/>
              <a:gdLst>
                <a:gd name="T0" fmla="*/ 0 w 269"/>
                <a:gd name="T1" fmla="*/ 122 h 244"/>
                <a:gd name="T2" fmla="*/ 0 w 269"/>
                <a:gd name="T3" fmla="*/ 97 h 244"/>
                <a:gd name="T4" fmla="*/ 13 w 269"/>
                <a:gd name="T5" fmla="*/ 77 h 244"/>
                <a:gd name="T6" fmla="*/ 20 w 269"/>
                <a:gd name="T7" fmla="*/ 52 h 244"/>
                <a:gd name="T8" fmla="*/ 40 w 269"/>
                <a:gd name="T9" fmla="*/ 39 h 244"/>
                <a:gd name="T10" fmla="*/ 60 w 269"/>
                <a:gd name="T11" fmla="*/ 20 h 244"/>
                <a:gd name="T12" fmla="*/ 81 w 269"/>
                <a:gd name="T13" fmla="*/ 13 h 244"/>
                <a:gd name="T14" fmla="*/ 107 w 269"/>
                <a:gd name="T15" fmla="*/ 0 h 244"/>
                <a:gd name="T16" fmla="*/ 134 w 269"/>
                <a:gd name="T17" fmla="*/ 0 h 244"/>
                <a:gd name="T18" fmla="*/ 161 w 269"/>
                <a:gd name="T19" fmla="*/ 0 h 244"/>
                <a:gd name="T20" fmla="*/ 188 w 269"/>
                <a:gd name="T21" fmla="*/ 13 h 244"/>
                <a:gd name="T22" fmla="*/ 208 w 269"/>
                <a:gd name="T23" fmla="*/ 20 h 244"/>
                <a:gd name="T24" fmla="*/ 229 w 269"/>
                <a:gd name="T25" fmla="*/ 39 h 244"/>
                <a:gd name="T26" fmla="*/ 249 w 269"/>
                <a:gd name="T27" fmla="*/ 52 h 244"/>
                <a:gd name="T28" fmla="*/ 256 w 269"/>
                <a:gd name="T29" fmla="*/ 77 h 244"/>
                <a:gd name="T30" fmla="*/ 269 w 269"/>
                <a:gd name="T31" fmla="*/ 97 h 244"/>
                <a:gd name="T32" fmla="*/ 269 w 269"/>
                <a:gd name="T33" fmla="*/ 122 h 244"/>
                <a:gd name="T34" fmla="*/ 269 w 269"/>
                <a:gd name="T35" fmla="*/ 148 h 244"/>
                <a:gd name="T36" fmla="*/ 256 w 269"/>
                <a:gd name="T37" fmla="*/ 167 h 244"/>
                <a:gd name="T38" fmla="*/ 249 w 269"/>
                <a:gd name="T39" fmla="*/ 193 h 244"/>
                <a:gd name="T40" fmla="*/ 229 w 269"/>
                <a:gd name="T41" fmla="*/ 206 h 244"/>
                <a:gd name="T42" fmla="*/ 208 w 269"/>
                <a:gd name="T43" fmla="*/ 225 h 244"/>
                <a:gd name="T44" fmla="*/ 188 w 269"/>
                <a:gd name="T45" fmla="*/ 238 h 244"/>
                <a:gd name="T46" fmla="*/ 161 w 269"/>
                <a:gd name="T47" fmla="*/ 244 h 244"/>
                <a:gd name="T48" fmla="*/ 134 w 269"/>
                <a:gd name="T49" fmla="*/ 244 h 244"/>
                <a:gd name="T50" fmla="*/ 107 w 269"/>
                <a:gd name="T51" fmla="*/ 244 h 244"/>
                <a:gd name="T52" fmla="*/ 81 w 269"/>
                <a:gd name="T53" fmla="*/ 238 h 244"/>
                <a:gd name="T54" fmla="*/ 60 w 269"/>
                <a:gd name="T55" fmla="*/ 225 h 244"/>
                <a:gd name="T56" fmla="*/ 40 w 269"/>
                <a:gd name="T57" fmla="*/ 206 h 244"/>
                <a:gd name="T58" fmla="*/ 20 w 269"/>
                <a:gd name="T59" fmla="*/ 193 h 244"/>
                <a:gd name="T60" fmla="*/ 13 w 269"/>
                <a:gd name="T61" fmla="*/ 167 h 244"/>
                <a:gd name="T62" fmla="*/ 0 w 269"/>
                <a:gd name="T63" fmla="*/ 148 h 244"/>
                <a:gd name="T64" fmla="*/ 0 w 269"/>
                <a:gd name="T65" fmla="*/ 12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9" h="244">
                  <a:moveTo>
                    <a:pt x="0" y="122"/>
                  </a:moveTo>
                  <a:lnTo>
                    <a:pt x="0" y="97"/>
                  </a:lnTo>
                  <a:lnTo>
                    <a:pt x="13" y="77"/>
                  </a:lnTo>
                  <a:lnTo>
                    <a:pt x="20" y="52"/>
                  </a:lnTo>
                  <a:lnTo>
                    <a:pt x="40" y="39"/>
                  </a:lnTo>
                  <a:lnTo>
                    <a:pt x="60" y="20"/>
                  </a:lnTo>
                  <a:lnTo>
                    <a:pt x="81" y="13"/>
                  </a:lnTo>
                  <a:lnTo>
                    <a:pt x="107" y="0"/>
                  </a:lnTo>
                  <a:lnTo>
                    <a:pt x="134" y="0"/>
                  </a:lnTo>
                  <a:lnTo>
                    <a:pt x="161" y="0"/>
                  </a:lnTo>
                  <a:lnTo>
                    <a:pt x="188" y="13"/>
                  </a:lnTo>
                  <a:lnTo>
                    <a:pt x="208" y="20"/>
                  </a:lnTo>
                  <a:lnTo>
                    <a:pt x="229" y="39"/>
                  </a:lnTo>
                  <a:lnTo>
                    <a:pt x="249" y="52"/>
                  </a:lnTo>
                  <a:lnTo>
                    <a:pt x="256" y="77"/>
                  </a:lnTo>
                  <a:lnTo>
                    <a:pt x="269" y="97"/>
                  </a:lnTo>
                  <a:lnTo>
                    <a:pt x="269" y="122"/>
                  </a:lnTo>
                  <a:lnTo>
                    <a:pt x="269" y="148"/>
                  </a:lnTo>
                  <a:lnTo>
                    <a:pt x="256" y="167"/>
                  </a:lnTo>
                  <a:lnTo>
                    <a:pt x="249" y="193"/>
                  </a:lnTo>
                  <a:lnTo>
                    <a:pt x="229" y="206"/>
                  </a:lnTo>
                  <a:lnTo>
                    <a:pt x="208" y="225"/>
                  </a:lnTo>
                  <a:lnTo>
                    <a:pt x="188" y="238"/>
                  </a:lnTo>
                  <a:lnTo>
                    <a:pt x="161" y="244"/>
                  </a:lnTo>
                  <a:lnTo>
                    <a:pt x="134" y="244"/>
                  </a:lnTo>
                  <a:lnTo>
                    <a:pt x="107" y="244"/>
                  </a:lnTo>
                  <a:lnTo>
                    <a:pt x="81" y="238"/>
                  </a:lnTo>
                  <a:lnTo>
                    <a:pt x="60" y="225"/>
                  </a:lnTo>
                  <a:lnTo>
                    <a:pt x="40" y="206"/>
                  </a:lnTo>
                  <a:lnTo>
                    <a:pt x="20" y="193"/>
                  </a:lnTo>
                  <a:lnTo>
                    <a:pt x="13" y="167"/>
                  </a:lnTo>
                  <a:lnTo>
                    <a:pt x="0" y="148"/>
                  </a:lnTo>
                  <a:lnTo>
                    <a:pt x="0" y="122"/>
                  </a:lnTo>
                </a:path>
              </a:pathLst>
            </a:custGeom>
            <a:noFill/>
            <a:ln w="11113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39" name="CaixaDeTexto 38"/>
          <p:cNvSpPr txBox="1"/>
          <p:nvPr/>
        </p:nvSpPr>
        <p:spPr>
          <a:xfrm>
            <a:off x="1222336" y="460331"/>
            <a:ext cx="5083037" cy="9348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40640" rIns="40640" bIns="40640" numCol="1" spcCol="1270" anchor="b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 err="1"/>
              <a:t>Perspectivas</a:t>
            </a:r>
            <a:endParaRPr lang="pt-BR" sz="3200" b="1" kern="1200" dirty="0"/>
          </a:p>
        </p:txBody>
      </p:sp>
    </p:spTree>
    <p:extLst>
      <p:ext uri="{BB962C8B-B14F-4D97-AF65-F5344CB8AC3E}">
        <p14:creationId xmlns:p14="http://schemas.microsoft.com/office/powerpoint/2010/main" val="422206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/>
          </p:cNvPr>
          <p:cNvSpPr txBox="1">
            <a:spLocks noChangeArrowheads="1"/>
          </p:cNvSpPr>
          <p:nvPr/>
        </p:nvSpPr>
        <p:spPr bwMode="auto">
          <a:xfrm>
            <a:off x="1941689" y="898557"/>
            <a:ext cx="9223021" cy="542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800" b="1" kern="0" dirty="0">
                <a:solidFill>
                  <a:srgbClr val="C00000"/>
                </a:solidFill>
                <a:latin typeface="+mn-lt"/>
              </a:rPr>
              <a:t>Produtos Terapêuticos </a:t>
            </a:r>
            <a:r>
              <a:rPr lang="pt-BR" altLang="pt-BR" sz="2800" b="1" kern="0" dirty="0">
                <a:solidFill>
                  <a:srgbClr val="000000"/>
                </a:solidFill>
                <a:latin typeface="+mn-lt"/>
              </a:rPr>
              <a:t>do  Sangue, Tecidos, Células e Órgãos</a:t>
            </a:r>
            <a:endParaRPr lang="en-US" altLang="pt-BR" sz="2800" b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CaixaDeTexto 2">
            <a:extLst/>
          </p:cNvPr>
          <p:cNvSpPr txBox="1">
            <a:spLocks noChangeArrowheads="1"/>
          </p:cNvSpPr>
          <p:nvPr/>
        </p:nvSpPr>
        <p:spPr bwMode="auto">
          <a:xfrm>
            <a:off x="835377" y="2908331"/>
            <a:ext cx="3909576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pt-BR" dirty="0"/>
              <a:t>Transplantes</a:t>
            </a:r>
          </a:p>
          <a:p>
            <a:pPr>
              <a:buFontTx/>
              <a:buChar char="-"/>
            </a:pPr>
            <a:r>
              <a:rPr lang="pt-BR" altLang="pt-BR" dirty="0"/>
              <a:t>Medicina </a:t>
            </a:r>
            <a:r>
              <a:rPr lang="pt-BR" altLang="pt-BR" dirty="0" err="1"/>
              <a:t>Transfusional</a:t>
            </a:r>
            <a:endParaRPr lang="pt-BR" altLang="pt-BR" dirty="0"/>
          </a:p>
          <a:p>
            <a:pPr>
              <a:buFontTx/>
              <a:buChar char="-"/>
            </a:pPr>
            <a:r>
              <a:rPr lang="pt-BR" altLang="pt-BR" dirty="0"/>
              <a:t>Medicina Reprodutiva</a:t>
            </a:r>
          </a:p>
          <a:p>
            <a:pPr>
              <a:buFontTx/>
              <a:buChar char="-"/>
            </a:pPr>
            <a:r>
              <a:rPr lang="pt-BR" altLang="pt-BR" dirty="0"/>
              <a:t>Outros: Oftalmologia, Ortopedia, Odontologia, </a:t>
            </a:r>
            <a:r>
              <a:rPr lang="pt-BR" altLang="pt-BR" dirty="0" err="1"/>
              <a:t>etc</a:t>
            </a:r>
            <a:endParaRPr lang="pt-BR" altLang="pt-BR" dirty="0"/>
          </a:p>
          <a:p>
            <a:pPr>
              <a:buFontTx/>
              <a:buChar char="-"/>
            </a:pPr>
            <a:r>
              <a:rPr lang="pt-BR" altLang="pt-BR" dirty="0"/>
              <a:t>Medicina Regenerativa</a:t>
            </a:r>
          </a:p>
          <a:p>
            <a:pPr>
              <a:buFontTx/>
              <a:buChar char="-"/>
            </a:pPr>
            <a:endParaRPr lang="pt-BR" altLang="pt-BR" dirty="0"/>
          </a:p>
        </p:txBody>
      </p:sp>
      <p:grpSp>
        <p:nvGrpSpPr>
          <p:cNvPr id="9" name="Agrupar 8"/>
          <p:cNvGrpSpPr/>
          <p:nvPr/>
        </p:nvGrpSpPr>
        <p:grpSpPr>
          <a:xfrm>
            <a:off x="5587955" y="1824950"/>
            <a:ext cx="5382727" cy="4208742"/>
            <a:chOff x="5587955" y="1870106"/>
            <a:chExt cx="5382727" cy="4208742"/>
          </a:xfrm>
        </p:grpSpPr>
        <p:grpSp>
          <p:nvGrpSpPr>
            <p:cNvPr id="7" name="Agrupar 6"/>
            <p:cNvGrpSpPr/>
            <p:nvPr/>
          </p:nvGrpSpPr>
          <p:grpSpPr>
            <a:xfrm>
              <a:off x="5587955" y="1949760"/>
              <a:ext cx="5382727" cy="4129088"/>
              <a:chOff x="5305733" y="1780868"/>
              <a:chExt cx="5382727" cy="4129088"/>
            </a:xfrm>
          </p:grpSpPr>
          <p:pic>
            <p:nvPicPr>
              <p:cNvPr id="2" name="Picture 3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0710" y="1780868"/>
                <a:ext cx="4857750" cy="4129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10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733" y="3404882"/>
                <a:ext cx="1451372" cy="1038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Retângulo 7"/>
            <p:cNvSpPr/>
            <p:nvPr/>
          </p:nvSpPr>
          <p:spPr>
            <a:xfrm>
              <a:off x="5918530" y="1870106"/>
              <a:ext cx="790222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4133108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810639" y="313797"/>
            <a:ext cx="7432675" cy="6286500"/>
            <a:chOff x="2273483" y="370241"/>
            <a:chExt cx="7432675" cy="6286500"/>
          </a:xfrm>
        </p:grpSpPr>
        <p:sp>
          <p:nvSpPr>
            <p:cNvPr id="3" name="Forma livre 66"/>
            <p:cNvSpPr/>
            <p:nvPr/>
          </p:nvSpPr>
          <p:spPr>
            <a:xfrm>
              <a:off x="5421495" y="1914878"/>
              <a:ext cx="1057275" cy="2857500"/>
            </a:xfrm>
            <a:custGeom>
              <a:avLst/>
              <a:gdLst>
                <a:gd name="connsiteX0" fmla="*/ 190500 w 1409700"/>
                <a:gd name="connsiteY0" fmla="*/ 635000 h 2857500"/>
                <a:gd name="connsiteX1" fmla="*/ 1409700 w 1409700"/>
                <a:gd name="connsiteY1" fmla="*/ 0 h 2857500"/>
                <a:gd name="connsiteX2" fmla="*/ 1371600 w 1409700"/>
                <a:gd name="connsiteY2" fmla="*/ 2857500 h 2857500"/>
                <a:gd name="connsiteX3" fmla="*/ 0 w 1409700"/>
                <a:gd name="connsiteY3" fmla="*/ 2286000 h 2857500"/>
                <a:gd name="connsiteX4" fmla="*/ 0 w 1409700"/>
                <a:gd name="connsiteY4" fmla="*/ 711200 h 2857500"/>
                <a:gd name="connsiteX5" fmla="*/ 0 w 1409700"/>
                <a:gd name="connsiteY5" fmla="*/ 711200 h 28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9700" h="2857500">
                  <a:moveTo>
                    <a:pt x="190500" y="635000"/>
                  </a:moveTo>
                  <a:lnTo>
                    <a:pt x="1409700" y="0"/>
                  </a:lnTo>
                  <a:lnTo>
                    <a:pt x="1371600" y="2857500"/>
                  </a:lnTo>
                  <a:lnTo>
                    <a:pt x="0" y="2286000"/>
                  </a:lnTo>
                  <a:lnTo>
                    <a:pt x="0" y="711200"/>
                  </a:lnTo>
                  <a:lnTo>
                    <a:pt x="0" y="71120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" name="Elipse 3"/>
            <p:cNvSpPr/>
            <p:nvPr/>
          </p:nvSpPr>
          <p:spPr>
            <a:xfrm>
              <a:off x="5865995" y="1386241"/>
              <a:ext cx="1357313" cy="505618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pt-B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ANVISA</a:t>
              </a:r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</p:txBody>
        </p:sp>
        <p:sp>
          <p:nvSpPr>
            <p:cNvPr id="5" name="Elipse 4"/>
            <p:cNvSpPr/>
            <p:nvPr/>
          </p:nvSpPr>
          <p:spPr>
            <a:xfrm>
              <a:off x="5950133" y="4167541"/>
              <a:ext cx="1233487" cy="12763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r>
                <a:rPr lang="pt-BR" sz="1000" dirty="0"/>
                <a:t>Dados da VISA ESTADUAL</a:t>
              </a:r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</p:txBody>
        </p:sp>
        <p:pic>
          <p:nvPicPr>
            <p:cNvPr id="6" name="Imagem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333" y="2759428"/>
              <a:ext cx="1628775" cy="133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483" y="2249841"/>
              <a:ext cx="490537" cy="6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483" y="2973741"/>
              <a:ext cx="490537" cy="6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m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483" y="3735741"/>
              <a:ext cx="490537" cy="6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658" y="3105503"/>
              <a:ext cx="704850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m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233" y="2243491"/>
              <a:ext cx="18288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aixaDeTexto 50"/>
            <p:cNvSpPr txBox="1">
              <a:spLocks noChangeArrowheads="1"/>
            </p:cNvSpPr>
            <p:nvPr/>
          </p:nvSpPr>
          <p:spPr bwMode="auto">
            <a:xfrm>
              <a:off x="2817995" y="3765903"/>
              <a:ext cx="10731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en-US" sz="1600" b="1">
                  <a:solidFill>
                    <a:schemeClr val="tx1"/>
                  </a:solidFill>
                </a:rPr>
                <a:t>Inspeções</a:t>
              </a:r>
            </a:p>
            <a:p>
              <a:r>
                <a:rPr lang="pt-BR" altLang="en-US" sz="1600" b="1">
                  <a:solidFill>
                    <a:schemeClr val="tx1"/>
                  </a:solidFill>
                </a:rPr>
                <a:t>MARPSH</a:t>
              </a:r>
            </a:p>
          </p:txBody>
        </p:sp>
        <p:pic>
          <p:nvPicPr>
            <p:cNvPr id="13" name="Picture 4" descr="http://www.iconhot.com/icon/png/rrze/720/user-admin-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1345" y="370241"/>
              <a:ext cx="565150" cy="75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repo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1283" y="1233841"/>
              <a:ext cx="561975" cy="75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Elipse 14"/>
            <p:cNvSpPr/>
            <p:nvPr/>
          </p:nvSpPr>
          <p:spPr>
            <a:xfrm>
              <a:off x="5912033" y="2851503"/>
              <a:ext cx="1271587" cy="1066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000" dirty="0"/>
            </a:p>
            <a:p>
              <a:pPr>
                <a:defRPr/>
              </a:pPr>
              <a:endParaRPr lang="pt-BR" sz="1000" dirty="0"/>
            </a:p>
            <a:p>
              <a:pPr>
                <a:defRPr/>
              </a:pPr>
              <a:r>
                <a:rPr lang="pt-BR" sz="1000" dirty="0"/>
                <a:t>Dados da VISA MUNICIPAL</a:t>
              </a:r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  <a:p>
              <a:pPr>
                <a:defRPr/>
              </a:pPr>
              <a:endParaRPr lang="pt-BR" sz="1200" dirty="0"/>
            </a:p>
          </p:txBody>
        </p:sp>
        <p:sp>
          <p:nvSpPr>
            <p:cNvPr id="16" name="Elipse 15"/>
            <p:cNvSpPr/>
            <p:nvPr/>
          </p:nvSpPr>
          <p:spPr>
            <a:xfrm>
              <a:off x="5964420" y="3626203"/>
              <a:ext cx="1079500" cy="917575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pt-BR" sz="1200" dirty="0"/>
                <a:t>Dados públicos</a:t>
              </a:r>
            </a:p>
          </p:txBody>
        </p:sp>
        <p:pic>
          <p:nvPicPr>
            <p:cNvPr id="17" name="Picture 2" descr="repo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5583" y="1386241"/>
              <a:ext cx="561975" cy="75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 descr="repo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9883" y="1538641"/>
              <a:ext cx="561975" cy="75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repo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5583" y="1386241"/>
              <a:ext cx="561975" cy="75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repo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9883" y="1538641"/>
              <a:ext cx="561975" cy="75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Conector de seta reta 79"/>
            <p:cNvCxnSpPr>
              <a:endCxn id="4" idx="0"/>
            </p:cNvCxnSpPr>
            <p:nvPr/>
          </p:nvCxnSpPr>
          <p:spPr>
            <a:xfrm flipH="1">
              <a:off x="6545445" y="1124303"/>
              <a:ext cx="498475" cy="2619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de seta reta 81"/>
            <p:cNvCxnSpPr/>
            <p:nvPr/>
          </p:nvCxnSpPr>
          <p:spPr>
            <a:xfrm>
              <a:off x="7043920" y="1124303"/>
              <a:ext cx="768350" cy="1095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84"/>
            <p:cNvCxnSpPr/>
            <p:nvPr/>
          </p:nvCxnSpPr>
          <p:spPr>
            <a:xfrm>
              <a:off x="7043920" y="1124303"/>
              <a:ext cx="876300" cy="16049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87"/>
            <p:cNvCxnSpPr/>
            <p:nvPr/>
          </p:nvCxnSpPr>
          <p:spPr>
            <a:xfrm>
              <a:off x="7043920" y="1124303"/>
              <a:ext cx="895350" cy="3098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de seta reta 90"/>
            <p:cNvCxnSpPr/>
            <p:nvPr/>
          </p:nvCxnSpPr>
          <p:spPr>
            <a:xfrm flipV="1">
              <a:off x="6772458" y="2014891"/>
              <a:ext cx="955675" cy="53340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92"/>
            <p:cNvCxnSpPr>
              <a:stCxn id="15" idx="6"/>
            </p:cNvCxnSpPr>
            <p:nvPr/>
          </p:nvCxnSpPr>
          <p:spPr>
            <a:xfrm flipV="1">
              <a:off x="7183620" y="3195991"/>
              <a:ext cx="477838" cy="188912"/>
            </a:xfrm>
            <a:prstGeom prst="straightConnector1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de seta reta 95"/>
            <p:cNvCxnSpPr/>
            <p:nvPr/>
          </p:nvCxnSpPr>
          <p:spPr>
            <a:xfrm>
              <a:off x="7023283" y="4207228"/>
              <a:ext cx="685800" cy="330200"/>
            </a:xfrm>
            <a:prstGeom prst="straightConnector1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upo 160"/>
            <p:cNvGrpSpPr>
              <a:grpSpLocks/>
            </p:cNvGrpSpPr>
            <p:nvPr/>
          </p:nvGrpSpPr>
          <p:grpSpPr bwMode="auto">
            <a:xfrm>
              <a:off x="8534583" y="2851503"/>
              <a:ext cx="896937" cy="822325"/>
              <a:chOff x="8886548" y="2880832"/>
              <a:chExt cx="1197195" cy="822006"/>
            </a:xfrm>
          </p:grpSpPr>
          <p:pic>
            <p:nvPicPr>
              <p:cNvPr id="29" name="Imagem 51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385708" y="2880832"/>
                <a:ext cx="698035" cy="698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Imagem 116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DFF"/>
                  </a:clrFrom>
                  <a:clrTo>
                    <a:srgbClr val="FFFD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886548" y="2991589"/>
                <a:ext cx="733745" cy="711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1" name="Picture 4" descr="Apps system users ic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583" y="4192941"/>
              <a:ext cx="703262" cy="93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" name="Grupo 159"/>
            <p:cNvGrpSpPr>
              <a:grpSpLocks/>
            </p:cNvGrpSpPr>
            <p:nvPr/>
          </p:nvGrpSpPr>
          <p:grpSpPr bwMode="auto">
            <a:xfrm>
              <a:off x="8534583" y="1438628"/>
              <a:ext cx="850900" cy="892175"/>
              <a:chOff x="9203274" y="1329408"/>
              <a:chExt cx="1451236" cy="1100723"/>
            </a:xfrm>
          </p:grpSpPr>
          <p:pic>
            <p:nvPicPr>
              <p:cNvPr id="33" name="Picture 18" descr="administrator icon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03274" y="1506206"/>
                <a:ext cx="923925" cy="92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18" descr="administrator icon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30585" y="1329408"/>
                <a:ext cx="923925" cy="92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" name="CaixaDeTexto 115"/>
            <p:cNvSpPr txBox="1">
              <a:spLocks noChangeArrowheads="1"/>
            </p:cNvSpPr>
            <p:nvPr/>
          </p:nvSpPr>
          <p:spPr bwMode="auto">
            <a:xfrm>
              <a:off x="8461558" y="1163991"/>
              <a:ext cx="7635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en-US" sz="1200">
                  <a:solidFill>
                    <a:schemeClr val="tx1"/>
                  </a:solidFill>
                </a:rPr>
                <a:t>ANVISA</a:t>
              </a:r>
            </a:p>
          </p:txBody>
        </p:sp>
        <p:sp>
          <p:nvSpPr>
            <p:cNvPr id="36" name="CaixaDeTexto 120"/>
            <p:cNvSpPr txBox="1">
              <a:spLocks noChangeArrowheads="1"/>
            </p:cNvSpPr>
            <p:nvPr/>
          </p:nvSpPr>
          <p:spPr bwMode="auto">
            <a:xfrm>
              <a:off x="8252008" y="2540353"/>
              <a:ext cx="14382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en-US" sz="1200"/>
                <a:t> </a:t>
              </a:r>
              <a:r>
                <a:rPr lang="pt-BR" altLang="en-US" sz="1200">
                  <a:solidFill>
                    <a:schemeClr val="tx1"/>
                  </a:solidFill>
                </a:rPr>
                <a:t>VISA ESTADUAL </a:t>
              </a:r>
            </a:p>
          </p:txBody>
        </p:sp>
        <p:cxnSp>
          <p:nvCxnSpPr>
            <p:cNvPr id="37" name="Conector de seta reta 123"/>
            <p:cNvCxnSpPr/>
            <p:nvPr/>
          </p:nvCxnSpPr>
          <p:spPr>
            <a:xfrm>
              <a:off x="7183620" y="5126391"/>
              <a:ext cx="452438" cy="636587"/>
            </a:xfrm>
            <a:prstGeom prst="straightConnector1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ixaDeTexto 126"/>
            <p:cNvSpPr txBox="1">
              <a:spLocks noChangeArrowheads="1"/>
            </p:cNvSpPr>
            <p:nvPr/>
          </p:nvSpPr>
          <p:spPr bwMode="auto">
            <a:xfrm>
              <a:off x="7675745" y="2194278"/>
              <a:ext cx="8207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en-US" sz="1200">
                  <a:solidFill>
                    <a:schemeClr val="tx1"/>
                  </a:solidFill>
                </a:rPr>
                <a:t>Relatórios</a:t>
              </a:r>
            </a:p>
          </p:txBody>
        </p:sp>
        <p:pic>
          <p:nvPicPr>
            <p:cNvPr id="39" name="Picture 2" descr="repo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558" y="2686403"/>
              <a:ext cx="561975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 descr="repo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858" y="2838803"/>
              <a:ext cx="561975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 descr="repo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1158" y="2991203"/>
              <a:ext cx="561975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" descr="repo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858" y="2838803"/>
              <a:ext cx="561975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" descr="repo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1158" y="2991203"/>
              <a:ext cx="561975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CaixaDeTexto 132"/>
            <p:cNvSpPr txBox="1">
              <a:spLocks noChangeArrowheads="1"/>
            </p:cNvSpPr>
            <p:nvPr/>
          </p:nvSpPr>
          <p:spPr bwMode="auto">
            <a:xfrm>
              <a:off x="7675745" y="3642078"/>
              <a:ext cx="8207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en-US" sz="1200">
                  <a:solidFill>
                    <a:schemeClr val="tx1"/>
                  </a:solidFill>
                </a:rPr>
                <a:t>Relatórios</a:t>
              </a:r>
            </a:p>
          </p:txBody>
        </p:sp>
        <p:pic>
          <p:nvPicPr>
            <p:cNvPr id="45" name="Picture 2" descr="repo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8120" y="4015141"/>
              <a:ext cx="563563" cy="75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" descr="repo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420" y="4167541"/>
              <a:ext cx="563563" cy="75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" descr="repo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720" y="4319941"/>
              <a:ext cx="563563" cy="75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" descr="repo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420" y="4167541"/>
              <a:ext cx="563563" cy="75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" descr="repo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720" y="4319941"/>
              <a:ext cx="563563" cy="75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CaixaDeTexto 138"/>
            <p:cNvSpPr txBox="1">
              <a:spLocks noChangeArrowheads="1"/>
            </p:cNvSpPr>
            <p:nvPr/>
          </p:nvSpPr>
          <p:spPr bwMode="auto">
            <a:xfrm>
              <a:off x="7675745" y="4986691"/>
              <a:ext cx="820738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en-US" sz="1200">
                  <a:solidFill>
                    <a:schemeClr val="tx1"/>
                  </a:solidFill>
                </a:rPr>
                <a:t>Relatórios</a:t>
              </a:r>
            </a:p>
          </p:txBody>
        </p:sp>
        <p:pic>
          <p:nvPicPr>
            <p:cNvPr id="51" name="Picture 2" descr="repo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6058" y="5386741"/>
              <a:ext cx="563562" cy="75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2" descr="repo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0358" y="5539141"/>
              <a:ext cx="563562" cy="75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2" descr="repo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4658" y="5691541"/>
              <a:ext cx="563562" cy="75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2" descr="repo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0358" y="5539141"/>
              <a:ext cx="563562" cy="75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" descr="repo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4658" y="5691541"/>
              <a:ext cx="563562" cy="75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CaixaDeTexto 144"/>
            <p:cNvSpPr txBox="1">
              <a:spLocks noChangeArrowheads="1"/>
            </p:cNvSpPr>
            <p:nvPr/>
          </p:nvSpPr>
          <p:spPr bwMode="auto">
            <a:xfrm>
              <a:off x="7675745" y="6380516"/>
              <a:ext cx="8207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en-US" sz="1200">
                  <a:solidFill>
                    <a:schemeClr val="tx1"/>
                  </a:solidFill>
                </a:rPr>
                <a:t>Relatórios</a:t>
              </a:r>
            </a:p>
          </p:txBody>
        </p:sp>
        <p:sp>
          <p:nvSpPr>
            <p:cNvPr id="57" name="CaixaDeTexto 145"/>
            <p:cNvSpPr txBox="1">
              <a:spLocks noChangeArrowheads="1"/>
            </p:cNvSpPr>
            <p:nvPr/>
          </p:nvSpPr>
          <p:spPr bwMode="auto">
            <a:xfrm>
              <a:off x="8526645" y="3977041"/>
              <a:ext cx="8413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en-US" sz="1200">
                  <a:solidFill>
                    <a:schemeClr val="tx1"/>
                  </a:solidFill>
                </a:rPr>
                <a:t>PÚBLICO</a:t>
              </a:r>
            </a:p>
          </p:txBody>
        </p:sp>
        <p:sp>
          <p:nvSpPr>
            <p:cNvPr id="58" name="CaixaDeTexto 156"/>
            <p:cNvSpPr txBox="1">
              <a:spLocks noChangeArrowheads="1"/>
            </p:cNvSpPr>
            <p:nvPr/>
          </p:nvSpPr>
          <p:spPr bwMode="auto">
            <a:xfrm>
              <a:off x="7277282" y="560741"/>
              <a:ext cx="16938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en-US" sz="1200" dirty="0">
                  <a:solidFill>
                    <a:schemeClr val="tx1"/>
                  </a:solidFill>
                </a:rPr>
                <a:t>Administrador ANVISA</a:t>
              </a:r>
            </a:p>
          </p:txBody>
        </p:sp>
        <p:sp>
          <p:nvSpPr>
            <p:cNvPr id="59" name="CaixaDeTexto 164"/>
            <p:cNvSpPr txBox="1">
              <a:spLocks noChangeArrowheads="1"/>
            </p:cNvSpPr>
            <p:nvPr/>
          </p:nvSpPr>
          <p:spPr bwMode="auto">
            <a:xfrm>
              <a:off x="8263120" y="5323241"/>
              <a:ext cx="1443038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en-US" sz="1200">
                  <a:solidFill>
                    <a:schemeClr val="tx1"/>
                  </a:solidFill>
                </a:rPr>
                <a:t>VISA MUNICIPAL </a:t>
              </a:r>
            </a:p>
          </p:txBody>
        </p:sp>
        <p:grpSp>
          <p:nvGrpSpPr>
            <p:cNvPr id="60" name="Grupo 166"/>
            <p:cNvGrpSpPr>
              <a:grpSpLocks/>
            </p:cNvGrpSpPr>
            <p:nvPr/>
          </p:nvGrpSpPr>
          <p:grpSpPr bwMode="auto">
            <a:xfrm>
              <a:off x="8534583" y="5650266"/>
              <a:ext cx="896937" cy="822325"/>
              <a:chOff x="8886548" y="2880832"/>
              <a:chExt cx="1197195" cy="822006"/>
            </a:xfrm>
          </p:grpSpPr>
          <p:pic>
            <p:nvPicPr>
              <p:cNvPr id="61" name="Imagem 167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385708" y="2880832"/>
                <a:ext cx="698035" cy="698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" name="Imagem 168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DFF"/>
                  </a:clrFrom>
                  <a:clrTo>
                    <a:srgbClr val="FFFD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886548" y="2991589"/>
                <a:ext cx="733745" cy="711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3" name="CaixaDeTexto 62"/>
          <p:cNvSpPr txBox="1"/>
          <p:nvPr/>
        </p:nvSpPr>
        <p:spPr>
          <a:xfrm>
            <a:off x="1793348" y="776817"/>
            <a:ext cx="4322417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tx1"/>
                </a:solidFill>
                <a:latin typeface="+mn-lt"/>
              </a:rPr>
              <a:t>PLATAFORMA BOAS PRÁTICAS DE INPEÇÃO </a:t>
            </a:r>
            <a:endParaRPr lang="pt-BR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6858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8559" y="445360"/>
            <a:ext cx="5083037" cy="9282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40640" rIns="40640" bIns="40640" numCol="1" spcCol="1270" anchor="b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 err="1"/>
              <a:t>Perspectivas</a:t>
            </a:r>
            <a:endParaRPr lang="pt-BR" sz="3200" b="1" kern="1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4529" y="4318860"/>
            <a:ext cx="5317067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Capacitação de agentes do SNVS (presenciais)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Plataformas de ensino à distância: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Cursos Básicos (Inspetores para STCO)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Cursos de Atualização de Inspetores (Tópicos Especiais)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Especialização</a:t>
            </a:r>
          </a:p>
          <a:p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359" y="318541"/>
            <a:ext cx="6886222" cy="38735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096000" y="4610289"/>
            <a:ext cx="4746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3"/>
              </a:rPr>
              <a:t>http://portal.anvisa.gov.br/sangue/capacitacoes</a:t>
            </a:r>
            <a:r>
              <a:rPr lang="pt-BR" dirty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9352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16314296"/>
              </p:ext>
            </p:extLst>
          </p:nvPr>
        </p:nvGraphicFramePr>
        <p:xfrm>
          <a:off x="2146407" y="2897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Agrupar 3"/>
          <p:cNvGrpSpPr/>
          <p:nvPr/>
        </p:nvGrpSpPr>
        <p:grpSpPr>
          <a:xfrm>
            <a:off x="1127370" y="511871"/>
            <a:ext cx="5083037" cy="934878"/>
            <a:chOff x="250690" y="0"/>
            <a:chExt cx="5083037" cy="934878"/>
          </a:xfrm>
        </p:grpSpPr>
        <p:sp>
          <p:nvSpPr>
            <p:cNvPr id="5" name="Retângulo 4"/>
            <p:cNvSpPr/>
            <p:nvPr/>
          </p:nvSpPr>
          <p:spPr>
            <a:xfrm>
              <a:off x="250690" y="0"/>
              <a:ext cx="5083037" cy="93487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CaixaDeTexto 5"/>
            <p:cNvSpPr txBox="1"/>
            <p:nvPr/>
          </p:nvSpPr>
          <p:spPr>
            <a:xfrm>
              <a:off x="250690" y="0"/>
              <a:ext cx="5083037" cy="9348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b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 err="1"/>
                <a:t>Perspectivas</a:t>
              </a:r>
              <a:endParaRPr lang="pt-BR" sz="3200" b="1" kern="1200" dirty="0"/>
            </a:p>
          </p:txBody>
        </p:sp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95" y="4621771"/>
            <a:ext cx="2614761" cy="151656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" y="4566242"/>
            <a:ext cx="2381956" cy="157209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60" y="4608901"/>
            <a:ext cx="2129339" cy="163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84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/>
          </p:cNvPr>
          <p:cNvSpPr txBox="1"/>
          <p:nvPr/>
        </p:nvSpPr>
        <p:spPr>
          <a:xfrm>
            <a:off x="2466622" y="2060079"/>
            <a:ext cx="78949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sz="2400" b="1" dirty="0"/>
              <a:t>“Existe o risco que você não pode jamais correr, e existe o risco que você não pode deixar de correr.” (Peter Drucker)</a:t>
            </a:r>
          </a:p>
          <a:p>
            <a:endParaRPr lang="pt-BR" altLang="pt-BR" sz="2400" dirty="0">
              <a:solidFill>
                <a:srgbClr val="006666"/>
              </a:solidFill>
            </a:endParaRPr>
          </a:p>
          <a:p>
            <a:pPr algn="ctr"/>
            <a:r>
              <a:rPr lang="pt-BR" sz="3200" b="1" dirty="0">
                <a:solidFill>
                  <a:srgbClr val="035363"/>
                </a:solidFill>
              </a:rPr>
              <a:t>OBRIGADA!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89" y="3752850"/>
            <a:ext cx="2777067" cy="24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146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ângulo 1"/>
          <p:cNvSpPr>
            <a:spLocks noChangeArrowheads="1"/>
          </p:cNvSpPr>
          <p:nvPr/>
        </p:nvSpPr>
        <p:spPr bwMode="auto">
          <a:xfrm>
            <a:off x="3048000" y="1222375"/>
            <a:ext cx="6096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rgbClr val="C00000"/>
                </a:solidFill>
                <a:latin typeface="Arial" panose="020B0604020202020204" pitchFamily="34" charset="0"/>
              </a:rPr>
              <a:t>Agradecimentos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altLang="pt-BR" dirty="0">
              <a:solidFill>
                <a:srgbClr val="007474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altLang="pt-BR" dirty="0">
              <a:solidFill>
                <a:srgbClr val="007474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altLang="pt-BR" dirty="0">
              <a:solidFill>
                <a:srgbClr val="007474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rgbClr val="C00000"/>
                </a:solidFill>
                <a:latin typeface="Arial" panose="020B0604020202020204" pitchFamily="34" charset="0"/>
              </a:rPr>
              <a:t>Contato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altLang="pt-BR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pt-BR" dirty="0">
                <a:solidFill>
                  <a:srgbClr val="007474"/>
                </a:solidFill>
                <a:latin typeface="Arial" pitchFamily="34" charset="0"/>
                <a:cs typeface="Arial" pitchFamily="34" charset="0"/>
                <a:hlinkClick r:id="rId2"/>
              </a:rPr>
              <a:t>sangue.tecidos@anvisa.gov.br</a:t>
            </a:r>
            <a:endParaRPr lang="pt-BR" dirty="0">
              <a:solidFill>
                <a:srgbClr val="007474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altLang="pt-BR" dirty="0">
              <a:solidFill>
                <a:srgbClr val="007474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baseline="30000" dirty="0"/>
              <a:t>Agência Nacional de Vigilância Sanitária - Anvisa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baseline="30000" dirty="0"/>
              <a:t>SIA Trecho 5 - Área especial 57 - Lote 200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baseline="30000" dirty="0"/>
              <a:t>CEP: 71205-050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baseline="30000" dirty="0"/>
              <a:t>Brasília - DF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altLang="pt-BR" baseline="30000" dirty="0"/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baseline="30000" dirty="0"/>
              <a:t>www.anvisa.gov.br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baseline="30000" dirty="0"/>
              <a:t>www.twitter.com/anvisa_oficial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baseline="30000" dirty="0"/>
              <a:t>Anvisa Atende: 0800-642-9782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baseline="30000" dirty="0"/>
              <a:t>ouvidoria@anvisa.gov.br</a:t>
            </a:r>
            <a:endParaRPr lang="pt-BR" altLang="pt-BR" dirty="0">
              <a:solidFill>
                <a:srgbClr val="007474"/>
              </a:solidFill>
              <a:latin typeface="Arial" panose="020B0604020202020204" pitchFamily="34" charset="0"/>
            </a:endParaRPr>
          </a:p>
        </p:txBody>
      </p:sp>
      <p:pic>
        <p:nvPicPr>
          <p:cNvPr id="9219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6000750"/>
            <a:ext cx="3740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/>
          </p:cNvPr>
          <p:cNvSpPr txBox="1"/>
          <p:nvPr/>
        </p:nvSpPr>
        <p:spPr>
          <a:xfrm>
            <a:off x="1887794" y="1777710"/>
            <a:ext cx="841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Gerencia</a:t>
            </a:r>
            <a:r>
              <a:rPr lang="en-US" sz="2000" b="1" dirty="0"/>
              <a:t> de </a:t>
            </a:r>
            <a:r>
              <a:rPr lang="en-US" sz="2000" b="1" dirty="0" err="1"/>
              <a:t>Sangue</a:t>
            </a:r>
            <a:r>
              <a:rPr lang="en-US" sz="2000" b="1" dirty="0"/>
              <a:t>, </a:t>
            </a:r>
            <a:r>
              <a:rPr lang="en-US" sz="2000" b="1" dirty="0" err="1"/>
              <a:t>Tecidos</a:t>
            </a:r>
            <a:r>
              <a:rPr lang="en-US" sz="2000" b="1" dirty="0"/>
              <a:t>, </a:t>
            </a:r>
            <a:r>
              <a:rPr lang="en-US" sz="2000" b="1" dirty="0" err="1"/>
              <a:t>Celulas</a:t>
            </a:r>
            <a:r>
              <a:rPr lang="en-US" sz="2000" b="1" dirty="0"/>
              <a:t> e </a:t>
            </a:r>
            <a:r>
              <a:rPr lang="en-US" sz="2000" b="1" dirty="0" err="1"/>
              <a:t>Orgaos</a:t>
            </a:r>
            <a:r>
              <a:rPr lang="en-US" sz="2000" b="1" dirty="0"/>
              <a:t> (GSTCO)</a:t>
            </a:r>
            <a:endParaRPr lang="pt-BR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1952976" y="-203198"/>
            <a:ext cx="8997247" cy="6625234"/>
            <a:chOff x="1952976" y="-440267"/>
            <a:chExt cx="8997247" cy="6625234"/>
          </a:xfrm>
        </p:grpSpPr>
        <p:grpSp>
          <p:nvGrpSpPr>
            <p:cNvPr id="96258" name="Grupo 28"/>
            <p:cNvGrpSpPr>
              <a:grpSpLocks/>
            </p:cNvGrpSpPr>
            <p:nvPr/>
          </p:nvGrpSpPr>
          <p:grpSpPr bwMode="auto">
            <a:xfrm>
              <a:off x="1952976" y="-440267"/>
              <a:ext cx="8997247" cy="6462016"/>
              <a:chOff x="111617" y="116632"/>
              <a:chExt cx="8780863" cy="6705950"/>
            </a:xfrm>
          </p:grpSpPr>
          <p:sp>
            <p:nvSpPr>
              <p:cNvPr id="96269" name="Retângulo 3"/>
              <p:cNvSpPr>
                <a:spLocks noChangeArrowheads="1"/>
              </p:cNvSpPr>
              <p:nvPr/>
            </p:nvSpPr>
            <p:spPr bwMode="auto">
              <a:xfrm>
                <a:off x="111617" y="116632"/>
                <a:ext cx="8780863" cy="6705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orma livre 23"/>
              <p:cNvSpPr/>
              <p:nvPr/>
            </p:nvSpPr>
            <p:spPr>
              <a:xfrm>
                <a:off x="535623" y="665075"/>
                <a:ext cx="8114474" cy="762351"/>
              </a:xfrm>
              <a:custGeom>
                <a:avLst/>
                <a:gdLst>
                  <a:gd name="connsiteX0" fmla="*/ 0 w 1491691"/>
                  <a:gd name="connsiteY0" fmla="*/ 0 h 745845"/>
                  <a:gd name="connsiteX1" fmla="*/ 1491691 w 1491691"/>
                  <a:gd name="connsiteY1" fmla="*/ 0 h 745845"/>
                  <a:gd name="connsiteX2" fmla="*/ 1491691 w 1491691"/>
                  <a:gd name="connsiteY2" fmla="*/ 745845 h 745845"/>
                  <a:gd name="connsiteX3" fmla="*/ 0 w 1491691"/>
                  <a:gd name="connsiteY3" fmla="*/ 745845 h 745845"/>
                  <a:gd name="connsiteX4" fmla="*/ 0 w 1491691"/>
                  <a:gd name="connsiteY4" fmla="*/ 0 h 745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1691" h="745845">
                    <a:moveTo>
                      <a:pt x="0" y="0"/>
                    </a:moveTo>
                    <a:lnTo>
                      <a:pt x="1491691" y="0"/>
                    </a:lnTo>
                    <a:lnTo>
                      <a:pt x="1491691" y="745845"/>
                    </a:lnTo>
                    <a:lnTo>
                      <a:pt x="0" y="7458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620" tIns="7620" rIns="7620" bIns="7620" spcCol="1270" anchor="ctr"/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24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Sangue, Tecidos, Células e Órgãos</a:t>
                </a:r>
              </a:p>
            </p:txBody>
          </p:sp>
        </p:grpSp>
        <p:grpSp>
          <p:nvGrpSpPr>
            <p:cNvPr id="4" name="Agrupar 3"/>
            <p:cNvGrpSpPr/>
            <p:nvPr/>
          </p:nvGrpSpPr>
          <p:grpSpPr>
            <a:xfrm>
              <a:off x="2365215" y="822846"/>
              <a:ext cx="8303348" cy="5362121"/>
              <a:chOff x="2365215" y="822846"/>
              <a:chExt cx="8303348" cy="5362121"/>
            </a:xfrm>
          </p:grpSpPr>
          <p:cxnSp>
            <p:nvCxnSpPr>
              <p:cNvPr id="32" name="Conector reto 31"/>
              <p:cNvCxnSpPr/>
              <p:nvPr/>
            </p:nvCxnSpPr>
            <p:spPr>
              <a:xfrm>
                <a:off x="6209760" y="822846"/>
                <a:ext cx="0" cy="14087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260" name="CaixaDeTexto 34"/>
              <p:cNvSpPr txBox="1">
                <a:spLocks noChangeArrowheads="1"/>
              </p:cNvSpPr>
              <p:nvPr/>
            </p:nvSpPr>
            <p:spPr bwMode="auto">
              <a:xfrm>
                <a:off x="7053806" y="3183944"/>
                <a:ext cx="3393290" cy="2614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pt-BR" altLang="pt-BR" sz="14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Concentrados de Hemácias, Concentrado de Plaquetas, PFC, Crio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pt-BR" altLang="pt-BR" sz="14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Células progenitoras hematopoiéticas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pt-BR" altLang="pt-BR" sz="14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Osso humano 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pt-BR" altLang="pt-BR" sz="14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Pele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pt-BR" altLang="pt-BR" sz="14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Sêmen congelado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pt-BR" altLang="pt-BR" sz="14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Córneas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pt-BR" altLang="pt-BR" sz="14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Coração, Rins</a:t>
                </a:r>
              </a:p>
            </p:txBody>
          </p:sp>
          <p:sp>
            <p:nvSpPr>
              <p:cNvPr id="96261" name="CaixaDeTexto 15"/>
              <p:cNvSpPr txBox="1">
                <a:spLocks noChangeArrowheads="1"/>
              </p:cNvSpPr>
              <p:nvPr/>
            </p:nvSpPr>
            <p:spPr bwMode="auto">
              <a:xfrm>
                <a:off x="2387429" y="2256439"/>
                <a:ext cx="8281134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 sz="2000" b="1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Produtos Terapêuticos de Origem Humana</a:t>
                </a:r>
              </a:p>
            </p:txBody>
          </p:sp>
          <p:sp>
            <p:nvSpPr>
              <p:cNvPr id="40975" name="CaixaDeTexto 16"/>
              <p:cNvSpPr txBox="1">
                <a:spLocks noChangeArrowheads="1"/>
              </p:cNvSpPr>
              <p:nvPr/>
            </p:nvSpPr>
            <p:spPr bwMode="auto">
              <a:xfrm>
                <a:off x="2610864" y="2749285"/>
                <a:ext cx="3057336" cy="39055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rgbClr val="FF3300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rgbClr val="FF3300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rgbClr val="FF3300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rgbClr val="FF3300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rgbClr val="FF3300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3300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3300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3300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3300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altLang="pt-BR" sz="2000" b="1" dirty="0">
                    <a:solidFill>
                      <a:prstClr val="black"/>
                    </a:solidFill>
                    <a:latin typeface="Tahoma" pitchFamily="34" charset="0"/>
                  </a:rPr>
                  <a:t>Registráveis</a:t>
                </a:r>
              </a:p>
            </p:txBody>
          </p:sp>
          <p:sp>
            <p:nvSpPr>
              <p:cNvPr id="40976" name="CaixaDeTexto 35"/>
              <p:cNvSpPr txBox="1">
                <a:spLocks noChangeArrowheads="1"/>
              </p:cNvSpPr>
              <p:nvPr/>
            </p:nvSpPr>
            <p:spPr bwMode="auto">
              <a:xfrm>
                <a:off x="7053806" y="2774082"/>
                <a:ext cx="3324170" cy="39055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rgbClr val="FF3300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rgbClr val="FF3300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rgbClr val="FF3300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rgbClr val="FF3300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rgbClr val="FF3300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3300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3300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3300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3300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altLang="pt-BR" sz="2000" b="1" dirty="0">
                    <a:solidFill>
                      <a:prstClr val="black"/>
                    </a:solidFill>
                    <a:latin typeface="Tahoma" pitchFamily="34" charset="0"/>
                  </a:rPr>
                  <a:t>Não</a:t>
                </a:r>
                <a:r>
                  <a:rPr lang="pt-BR" altLang="pt-BR" sz="2000" dirty="0">
                    <a:solidFill>
                      <a:prstClr val="black"/>
                    </a:solidFill>
                    <a:latin typeface="Tahoma" pitchFamily="34" charset="0"/>
                  </a:rPr>
                  <a:t> </a:t>
                </a:r>
                <a:r>
                  <a:rPr lang="pt-BR" altLang="pt-BR" sz="2000" b="1" dirty="0">
                    <a:solidFill>
                      <a:prstClr val="black"/>
                    </a:solidFill>
                    <a:latin typeface="Tahoma" pitchFamily="34" charset="0"/>
                  </a:rPr>
                  <a:t>registráveis</a:t>
                </a:r>
              </a:p>
            </p:txBody>
          </p:sp>
          <p:sp>
            <p:nvSpPr>
              <p:cNvPr id="96265" name="CaixaDeTexto 2"/>
              <p:cNvSpPr txBox="1">
                <a:spLocks noChangeArrowheads="1"/>
              </p:cNvSpPr>
              <p:nvPr/>
            </p:nvSpPr>
            <p:spPr bwMode="auto">
              <a:xfrm>
                <a:off x="2676768" y="3411065"/>
                <a:ext cx="3198790" cy="1142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pt-BR" altLang="pt-BR" sz="14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Produtos de Terapia Celular Avançada</a:t>
                </a:r>
              </a:p>
              <a:p>
                <a:pPr eaLnBrk="1" hangingPunct="1"/>
                <a:endParaRPr lang="pt-BR" altLang="pt-BR" sz="1400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  <a:p>
                <a:pPr eaLnBrk="1" hangingPunct="1"/>
                <a:r>
                  <a:rPr lang="pt-BR" altLang="pt-BR" sz="14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Produtos de Terapia Gênica</a:t>
                </a:r>
              </a:p>
              <a:p>
                <a:pPr eaLnBrk="1" hangingPunct="1"/>
                <a:endParaRPr lang="pt-BR" altLang="pt-BR" sz="1400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  <a:p>
                <a:pPr eaLnBrk="1" hangingPunct="1"/>
                <a:r>
                  <a:rPr lang="pt-BR" altLang="pt-BR" sz="14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Produtos de Engenharia de Tecidos</a:t>
                </a:r>
              </a:p>
            </p:txBody>
          </p:sp>
          <p:sp>
            <p:nvSpPr>
              <p:cNvPr id="2" name="CaixaDeTexto 1"/>
              <p:cNvSpPr txBox="1"/>
              <p:nvPr/>
            </p:nvSpPr>
            <p:spPr>
              <a:xfrm>
                <a:off x="6262590" y="1317241"/>
                <a:ext cx="4405973" cy="3611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b="1" dirty="0">
                    <a:solidFill>
                      <a:prstClr val="black"/>
                    </a:solidFill>
                    <a:latin typeface="Calibri"/>
                    <a:cs typeface="Arial" charset="0"/>
                  </a:rPr>
                  <a:t>Terapias Celulares Convencionais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2365215" y="1326498"/>
                <a:ext cx="3785504" cy="3595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b="1" dirty="0">
                    <a:solidFill>
                      <a:prstClr val="black"/>
                    </a:solidFill>
                    <a:latin typeface="Calibri"/>
                    <a:cs typeface="Arial" charset="0"/>
                  </a:rPr>
                  <a:t>Terapias Celulares Avançadas</a:t>
                </a:r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2365215" y="5794410"/>
                <a:ext cx="8238091" cy="39055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>
                    <a:solidFill>
                      <a:prstClr val="black"/>
                    </a:solidFill>
                    <a:latin typeface="Tahoma" pitchFamily="34" charset="0"/>
                  </a:rPr>
                  <a:t>CUIDADO À SAÚDE DOADOR – SEGURANÇA DO PACIENTE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8464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12998" y="1005585"/>
            <a:ext cx="8367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</a:rPr>
              <a:t>Elementos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essenciais</a:t>
            </a:r>
            <a:r>
              <a:rPr lang="en-US" sz="2800" b="1" dirty="0">
                <a:solidFill>
                  <a:srgbClr val="000000"/>
                </a:solidFill>
              </a:rPr>
              <a:t> da </a:t>
            </a:r>
            <a:r>
              <a:rPr lang="en-US" sz="2800" b="1" dirty="0" err="1">
                <a:solidFill>
                  <a:srgbClr val="000000"/>
                </a:solidFill>
              </a:rPr>
              <a:t>regulação</a:t>
            </a:r>
            <a:r>
              <a:rPr lang="en-US" sz="2800" b="1" dirty="0">
                <a:solidFill>
                  <a:srgbClr val="000000"/>
                </a:solidFill>
              </a:rPr>
              <a:t> de </a:t>
            </a:r>
            <a:r>
              <a:rPr lang="en-US" sz="2800" b="1" dirty="0" err="1">
                <a:solidFill>
                  <a:srgbClr val="000000"/>
                </a:solidFill>
              </a:rPr>
              <a:t>sangue</a:t>
            </a:r>
            <a:r>
              <a:rPr lang="en-US" sz="2800" b="1" dirty="0">
                <a:solidFill>
                  <a:srgbClr val="000000"/>
                </a:solidFill>
              </a:rPr>
              <a:t> no Brasil</a:t>
            </a:r>
            <a:endParaRPr lang="pt-BR" sz="2800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55318121"/>
              </p:ext>
            </p:extLst>
          </p:nvPr>
        </p:nvGraphicFramePr>
        <p:xfrm>
          <a:off x="-778932" y="1907824"/>
          <a:ext cx="9426222" cy="4391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6963870" y="3841902"/>
            <a:ext cx="4731419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</a:rPr>
              <a:t>Acesso</a:t>
            </a:r>
            <a:r>
              <a:rPr lang="en-US" sz="2800" b="1" dirty="0">
                <a:solidFill>
                  <a:srgbClr val="000000"/>
                </a:solidFill>
              </a:rPr>
              <a:t>, Qualidade e </a:t>
            </a:r>
            <a:r>
              <a:rPr lang="en-US" sz="2800" b="1" dirty="0" err="1">
                <a:solidFill>
                  <a:srgbClr val="000000"/>
                </a:solidFill>
              </a:rPr>
              <a:t>Segurança</a:t>
            </a:r>
            <a:endParaRPr lang="pt-BR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9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391696" y="654755"/>
            <a:ext cx="11326171" cy="6028633"/>
            <a:chOff x="143340" y="263525"/>
            <a:chExt cx="11616861" cy="6261819"/>
          </a:xfrm>
        </p:grpSpPr>
        <p:graphicFrame>
          <p:nvGraphicFramePr>
            <p:cNvPr id="3" name="Diagrama 2"/>
            <p:cNvGraphicFramePr/>
            <p:nvPr>
              <p:extLst>
                <p:ext uri="{D42A27DB-BD31-4B8C-83A1-F6EECF244321}">
                  <p14:modId xmlns:p14="http://schemas.microsoft.com/office/powerpoint/2010/main" val="1356086509"/>
                </p:ext>
              </p:extLst>
            </p:nvPr>
          </p:nvGraphicFramePr>
          <p:xfrm>
            <a:off x="143340" y="1456064"/>
            <a:ext cx="11616861" cy="50692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CaixaDeTexto 3"/>
            <p:cNvSpPr txBox="1"/>
            <p:nvPr/>
          </p:nvSpPr>
          <p:spPr>
            <a:xfrm>
              <a:off x="143340" y="1206509"/>
              <a:ext cx="11616861" cy="543458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2800" b="1" dirty="0">
                  <a:solidFill>
                    <a:srgbClr val="000000"/>
                  </a:solidFill>
                  <a:ea typeface="+mj-ea"/>
                  <a:cs typeface="+mj-cs"/>
                </a:rPr>
                <a:t>MINISTÉRIO DA SAÚDE</a:t>
              </a:r>
            </a:p>
          </p:txBody>
        </p:sp>
        <p:sp>
          <p:nvSpPr>
            <p:cNvPr id="5" name="Retângulo 4"/>
            <p:cNvSpPr/>
            <p:nvPr/>
          </p:nvSpPr>
          <p:spPr>
            <a:xfrm>
              <a:off x="2949318" y="263525"/>
              <a:ext cx="6293392" cy="5434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altLang="pt-BR" sz="2800" b="1" dirty="0">
                  <a:solidFill>
                    <a:srgbClr val="000000"/>
                  </a:solidFill>
                  <a:ea typeface="+mj-ea"/>
                  <a:cs typeface="+mj-cs"/>
                </a:rPr>
                <a:t>Política e Regulação de Sangue no Brasil</a:t>
              </a:r>
              <a:endParaRPr lang="pt-BR" sz="2800" b="1" dirty="0">
                <a:solidFill>
                  <a:srgbClr val="000000"/>
                </a:solidFill>
                <a:ea typeface="+mj-ea"/>
                <a:cs typeface="+mj-cs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5039790" y="3630617"/>
              <a:ext cx="2880783" cy="401637"/>
            </a:xfrm>
            <a:prstGeom prst="rect">
              <a:avLst/>
            </a:prstGeom>
            <a:solidFill>
              <a:srgbClr val="FFC000"/>
            </a:solidFill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2000" b="1" dirty="0">
                  <a:solidFill>
                    <a:srgbClr val="000000"/>
                  </a:solidFill>
                </a:rPr>
                <a:t>Lei 10205/01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5171017" y="5913438"/>
              <a:ext cx="2878667" cy="400050"/>
            </a:xfrm>
            <a:prstGeom prst="rect">
              <a:avLst/>
            </a:prstGeom>
            <a:solidFill>
              <a:srgbClr val="92D050"/>
            </a:solidFill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2000" b="1" dirty="0">
                  <a:solidFill>
                    <a:srgbClr val="000000"/>
                  </a:solidFill>
                </a:rPr>
                <a:t>Lei 9782/99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281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63162" y="1776566"/>
            <a:ext cx="93133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BR" sz="2800" b="1" dirty="0">
                <a:solidFill>
                  <a:srgbClr val="000000"/>
                </a:solidFill>
              </a:rPr>
              <a:t>Regulatory models for minimizing risks in blood and blood products</a:t>
            </a:r>
            <a:endParaRPr lang="pt-BR" altLang="pt-BR" sz="2800" b="1" dirty="0">
              <a:solidFill>
                <a:srgbClr val="00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916" y="744826"/>
            <a:ext cx="26638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094089" y="6078793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WHA45.17, WHA47.17, WHA52.19, WHA54.11, WHA59.24, WHA63.12, WHA65.19, WHA67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38489" y="2730673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Protect the health and safety of </a:t>
            </a:r>
            <a:r>
              <a:rPr lang="en-US" sz="2800" b="1" dirty="0"/>
              <a:t>blood donors</a:t>
            </a:r>
          </a:p>
          <a:p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Assure the quality, safety, efficacy and availability of blood for transfusion and  plasma for further manufacturing to make essential derivatives</a:t>
            </a:r>
          </a:p>
          <a:p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/>
              <a:t>Patient</a:t>
            </a:r>
            <a:r>
              <a:rPr lang="en-US" sz="2800" dirty="0"/>
              <a:t> safety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802506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/>
          </p:cNvPr>
          <p:cNvSpPr txBox="1">
            <a:spLocks noChangeArrowheads="1"/>
          </p:cNvSpPr>
          <p:nvPr/>
        </p:nvSpPr>
        <p:spPr>
          <a:xfrm>
            <a:off x="2257777" y="1702330"/>
            <a:ext cx="9177867" cy="4596870"/>
          </a:xfrm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  <a:spcBef>
                <a:spcPct val="50000"/>
              </a:spcBef>
              <a:buFontTx/>
              <a:buNone/>
            </a:pPr>
            <a:r>
              <a:rPr lang="pt-BR" altLang="pt-BR" sz="2200" dirty="0"/>
              <a:t>    “Entende-se </a:t>
            </a:r>
            <a:r>
              <a:rPr lang="pt-BR" altLang="pt-BR" sz="2200" b="1" dirty="0"/>
              <a:t>vigilância sanitária </a:t>
            </a:r>
            <a:r>
              <a:rPr lang="pt-BR" altLang="pt-BR" sz="2200" dirty="0"/>
              <a:t>como um conjunto de ações capaz de </a:t>
            </a:r>
            <a:r>
              <a:rPr lang="pt-BR" altLang="pt-BR" sz="2200" u="sng" dirty="0"/>
              <a:t>eliminar</a:t>
            </a:r>
            <a:r>
              <a:rPr lang="pt-BR" altLang="pt-BR" sz="2200" dirty="0"/>
              <a:t>, </a:t>
            </a:r>
            <a:r>
              <a:rPr lang="pt-BR" altLang="pt-BR" sz="2200" u="sng" dirty="0"/>
              <a:t>diminuir</a:t>
            </a:r>
            <a:r>
              <a:rPr lang="pt-BR" altLang="pt-BR" sz="2200" dirty="0"/>
              <a:t> ou </a:t>
            </a:r>
            <a:r>
              <a:rPr lang="pt-BR" altLang="pt-BR" sz="2200" u="sng" dirty="0"/>
              <a:t>prevenir</a:t>
            </a:r>
            <a:r>
              <a:rPr lang="pt-BR" altLang="pt-BR" sz="2200" dirty="0"/>
              <a:t> </a:t>
            </a:r>
            <a:r>
              <a:rPr lang="pt-BR" altLang="pt-BR" sz="2200" b="1" dirty="0">
                <a:solidFill>
                  <a:srgbClr val="C00000"/>
                </a:solidFill>
              </a:rPr>
              <a:t>riscos</a:t>
            </a:r>
            <a:r>
              <a:rPr lang="pt-BR" altLang="pt-BR" sz="2200" dirty="0">
                <a:solidFill>
                  <a:srgbClr val="C00000"/>
                </a:solidFill>
              </a:rPr>
              <a:t> </a:t>
            </a:r>
            <a:r>
              <a:rPr lang="pt-BR" altLang="pt-BR" sz="2200" dirty="0"/>
              <a:t>à saúde e de intervir nos problemas sanitários decorrentes do meio ambiente, da produção e circulação de bens e da prestação de serviços de interesse da saúde”.                        </a:t>
            </a:r>
          </a:p>
          <a:p>
            <a:pPr algn="just">
              <a:lnSpc>
                <a:spcPct val="250000"/>
              </a:lnSpc>
              <a:spcBef>
                <a:spcPct val="50000"/>
              </a:spcBef>
              <a:buFontTx/>
              <a:buNone/>
            </a:pPr>
            <a:r>
              <a:rPr lang="pt-BR" altLang="pt-BR" sz="1500" dirty="0"/>
              <a:t>Lei n. 8080/90. Art.6.Parágrafo primeiro</a:t>
            </a:r>
          </a:p>
        </p:txBody>
      </p:sp>
      <p:sp>
        <p:nvSpPr>
          <p:cNvPr id="3" name="CaixaDeTexto 2">
            <a:extLst/>
          </p:cNvPr>
          <p:cNvSpPr txBox="1"/>
          <p:nvPr/>
        </p:nvSpPr>
        <p:spPr>
          <a:xfrm>
            <a:off x="7035801" y="793928"/>
            <a:ext cx="460851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atin typeface="+mn-lt"/>
              </a:rPr>
              <a:t>Vigilância Sanitária</a:t>
            </a:r>
          </a:p>
        </p:txBody>
      </p:sp>
      <p:pic>
        <p:nvPicPr>
          <p:cNvPr id="4" name="Picture 2" descr="C:\Users\Batista.Junior\Desktop\risco-300x336.jpg">
            <a:extLst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875604"/>
            <a:ext cx="14382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663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 PowerPoint VERMELHO" id="{943357C5-CCE5-46BF-9199-E3DF7D185393}" vid="{857B4EB5-5060-4B4F-959C-F69259400F72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 PowerPoint VERMELHO" id="{943357C5-CCE5-46BF-9199-E3DF7D185393}" vid="{919ABFA1-4C5B-46C4-B6E0-49F57421D799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Modelo+PowerPoint+VERMELHO</Template>
  <TotalTime>199</TotalTime>
  <Words>1856</Words>
  <Application>Microsoft Office PowerPoint</Application>
  <PresentationFormat>Widescreen</PresentationFormat>
  <Paragraphs>441</Paragraphs>
  <Slides>44</Slides>
  <Notes>5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6" baseType="lpstr">
      <vt:lpstr>Arial</vt:lpstr>
      <vt:lpstr>Arial Black</vt:lpstr>
      <vt:lpstr>Arial Narrow</vt:lpstr>
      <vt:lpstr>Calibri</vt:lpstr>
      <vt:lpstr>Calibri Light</vt:lpstr>
      <vt:lpstr>Segoe UI</vt:lpstr>
      <vt:lpstr>Tahoma</vt:lpstr>
      <vt:lpstr>Times New Roman</vt:lpstr>
      <vt:lpstr>Wingdings</vt:lpstr>
      <vt:lpstr>Tema do Office</vt:lpstr>
      <vt:lpstr>1_Tema do Office</vt:lpstr>
      <vt:lpstr>Equação</vt:lpstr>
      <vt:lpstr>Indicador Estratégico Anvisa  Redução do percentual de serviços de hemoterapia de riscos críticos no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Classificação de Risco Potencial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Christiane da Silva Costa</dc:creator>
  <cp:lastModifiedBy>Christiane da Silva Costa</cp:lastModifiedBy>
  <cp:revision>79</cp:revision>
  <dcterms:created xsi:type="dcterms:W3CDTF">2018-02-01T19:58:45Z</dcterms:created>
  <dcterms:modified xsi:type="dcterms:W3CDTF">2018-03-29T01:04:33Z</dcterms:modified>
</cp:coreProperties>
</file>