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sldIdLst>
    <p:sldId id="384" r:id="rId5"/>
    <p:sldId id="385" r:id="rId6"/>
    <p:sldId id="386" r:id="rId7"/>
    <p:sldId id="387" r:id="rId8"/>
    <p:sldId id="421" r:id="rId9"/>
    <p:sldId id="445" r:id="rId10"/>
    <p:sldId id="388" r:id="rId11"/>
    <p:sldId id="389" r:id="rId12"/>
    <p:sldId id="446" r:id="rId13"/>
    <p:sldId id="447" r:id="rId14"/>
    <p:sldId id="448" r:id="rId15"/>
    <p:sldId id="449" r:id="rId16"/>
    <p:sldId id="450" r:id="rId17"/>
    <p:sldId id="423" r:id="rId18"/>
    <p:sldId id="424" r:id="rId19"/>
    <p:sldId id="425" r:id="rId20"/>
    <p:sldId id="426" r:id="rId21"/>
    <p:sldId id="427" r:id="rId22"/>
    <p:sldId id="451" r:id="rId23"/>
    <p:sldId id="463" r:id="rId24"/>
    <p:sldId id="464" r:id="rId25"/>
    <p:sldId id="452" r:id="rId26"/>
    <p:sldId id="453" r:id="rId27"/>
    <p:sldId id="454" r:id="rId28"/>
    <p:sldId id="455" r:id="rId29"/>
    <p:sldId id="456" r:id="rId30"/>
    <p:sldId id="457" r:id="rId31"/>
    <p:sldId id="458" r:id="rId32"/>
    <p:sldId id="459" r:id="rId33"/>
    <p:sldId id="460" r:id="rId34"/>
    <p:sldId id="461" r:id="rId35"/>
    <p:sldId id="462" r:id="rId36"/>
    <p:sldId id="468" r:id="rId37"/>
    <p:sldId id="469" r:id="rId38"/>
    <p:sldId id="428" r:id="rId39"/>
    <p:sldId id="429" r:id="rId40"/>
    <p:sldId id="430" r:id="rId41"/>
    <p:sldId id="431" r:id="rId42"/>
    <p:sldId id="466" r:id="rId43"/>
    <p:sldId id="471" r:id="rId44"/>
    <p:sldId id="476" r:id="rId45"/>
    <p:sldId id="474" r:id="rId46"/>
    <p:sldId id="432" r:id="rId47"/>
    <p:sldId id="465" r:id="rId48"/>
    <p:sldId id="472" r:id="rId49"/>
    <p:sldId id="473" r:id="rId50"/>
    <p:sldId id="433" r:id="rId51"/>
    <p:sldId id="443" r:id="rId52"/>
    <p:sldId id="414" r:id="rId53"/>
    <p:sldId id="467" r:id="rId54"/>
    <p:sldId id="417" r:id="rId55"/>
    <p:sldId id="475" r:id="rId56"/>
    <p:sldId id="470" r:id="rId57"/>
    <p:sldId id="415" r:id="rId58"/>
    <p:sldId id="418" r:id="rId59"/>
    <p:sldId id="435" r:id="rId60"/>
    <p:sldId id="437" r:id="rId61"/>
    <p:sldId id="397" r:id="rId62"/>
    <p:sldId id="399" r:id="rId6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édio 4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291" autoAdjust="0"/>
  </p:normalViewPr>
  <p:slideViewPr>
    <p:cSldViewPr snapToGrid="0">
      <p:cViewPr varScale="1">
        <p:scale>
          <a:sx n="68" d="100"/>
          <a:sy n="68" d="100"/>
        </p:scale>
        <p:origin x="690" y="48"/>
      </p:cViewPr>
      <p:guideLst>
        <p:guide orient="horz" pos="2160"/>
        <p:guide pos="3840"/>
      </p:guideLst>
    </p:cSldViewPr>
  </p:slideViewPr>
  <p:notesTextViewPr>
    <p:cViewPr>
      <p:scale>
        <a:sx n="1" d="1"/>
        <a:sy n="1" d="1"/>
      </p:scale>
      <p:origin x="0" y="0"/>
    </p:cViewPr>
  </p:notesTextViewPr>
  <p:sorterViewPr>
    <p:cViewPr>
      <p:scale>
        <a:sx n="100" d="100"/>
        <a:sy n="100" d="100"/>
      </p:scale>
      <p:origin x="0" y="-1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56723-EE64-4BEC-B79A-EF0386D4FA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556BA90F-73E8-41A0-9CEC-FC8D2B883BBC}">
      <dgm:prSet phldrT="[Texto]"/>
      <dgm:spPr/>
      <dgm:t>
        <a:bodyPr/>
        <a:lstStyle/>
        <a:p>
          <a:r>
            <a:rPr lang="pt-BR" dirty="0"/>
            <a:t>Escopo do PAFME</a:t>
          </a:r>
        </a:p>
      </dgm:t>
    </dgm:pt>
    <dgm:pt modelId="{ABA3968B-B84B-44E2-A9E0-39046D82B418}" type="parTrans" cxnId="{8B50C3DE-AAE3-44B9-BA28-78A362362819}">
      <dgm:prSet/>
      <dgm:spPr/>
      <dgm:t>
        <a:bodyPr/>
        <a:lstStyle/>
        <a:p>
          <a:endParaRPr lang="pt-BR"/>
        </a:p>
      </dgm:t>
    </dgm:pt>
    <dgm:pt modelId="{6432D8BA-B690-466A-992E-D87DBFEE39BD}" type="sibTrans" cxnId="{8B50C3DE-AAE3-44B9-BA28-78A362362819}">
      <dgm:prSet/>
      <dgm:spPr/>
      <dgm:t>
        <a:bodyPr/>
        <a:lstStyle/>
        <a:p>
          <a:endParaRPr lang="pt-BR"/>
        </a:p>
      </dgm:t>
    </dgm:pt>
    <dgm:pt modelId="{82682DB1-8C88-4588-B8EB-C56586847D46}">
      <dgm:prSet phldrT="[Texto]"/>
      <dgm:spPr/>
      <dgm:t>
        <a:bodyPr/>
        <a:lstStyle/>
        <a:p>
          <a:r>
            <a:rPr lang="pt-BR" dirty="0"/>
            <a:t>Regularização de Empresas</a:t>
          </a:r>
        </a:p>
      </dgm:t>
    </dgm:pt>
    <dgm:pt modelId="{FE16A432-2DDD-484F-AFB8-032A1655AF95}" type="parTrans" cxnId="{23F65CA2-5F39-4B3A-8D23-C2F8C15DB62B}">
      <dgm:prSet/>
      <dgm:spPr/>
      <dgm:t>
        <a:bodyPr/>
        <a:lstStyle/>
        <a:p>
          <a:endParaRPr lang="pt-BR"/>
        </a:p>
      </dgm:t>
    </dgm:pt>
    <dgm:pt modelId="{4523CBEF-3333-46AE-9D2B-9034EC30BC23}" type="sibTrans" cxnId="{23F65CA2-5F39-4B3A-8D23-C2F8C15DB62B}">
      <dgm:prSet/>
      <dgm:spPr/>
      <dgm:t>
        <a:bodyPr/>
        <a:lstStyle/>
        <a:p>
          <a:endParaRPr lang="pt-BR"/>
        </a:p>
      </dgm:t>
    </dgm:pt>
    <dgm:pt modelId="{1A96E459-1376-47C8-9567-1E805F6FE01E}">
      <dgm:prSet phldrT="[Texto]"/>
      <dgm:spPr/>
      <dgm:t>
        <a:bodyPr/>
        <a:lstStyle/>
        <a:p>
          <a:r>
            <a:rPr lang="pt-BR" dirty="0"/>
            <a:t>Regularização de produtos</a:t>
          </a:r>
        </a:p>
      </dgm:t>
    </dgm:pt>
    <dgm:pt modelId="{E9DEBA64-3DE5-4381-8CDD-0D5041BA838F}" type="parTrans" cxnId="{C060FAB5-F519-4D62-8CD5-B1FEC52DC423}">
      <dgm:prSet/>
      <dgm:spPr/>
      <dgm:t>
        <a:bodyPr/>
        <a:lstStyle/>
        <a:p>
          <a:endParaRPr lang="pt-BR"/>
        </a:p>
      </dgm:t>
    </dgm:pt>
    <dgm:pt modelId="{79D0F280-C5FC-427A-B471-E78E157B6EA2}" type="sibTrans" cxnId="{C060FAB5-F519-4D62-8CD5-B1FEC52DC423}">
      <dgm:prSet/>
      <dgm:spPr/>
      <dgm:t>
        <a:bodyPr/>
        <a:lstStyle/>
        <a:p>
          <a:endParaRPr lang="pt-BR"/>
        </a:p>
      </dgm:t>
    </dgm:pt>
    <dgm:pt modelId="{1C6221A5-4190-4004-B360-27E9898738CD}">
      <dgm:prSet phldrT="[Texto]"/>
      <dgm:spPr/>
      <dgm:t>
        <a:bodyPr/>
        <a:lstStyle/>
        <a:p>
          <a:r>
            <a:rPr lang="pt-BR" dirty="0"/>
            <a:t>Instrução processual</a:t>
          </a:r>
        </a:p>
      </dgm:t>
    </dgm:pt>
    <dgm:pt modelId="{A9BCEF79-063F-464D-8DA4-CE91B254F1E9}" type="parTrans" cxnId="{AA64BB58-52E8-4335-BDEE-047B7A9415E9}">
      <dgm:prSet/>
      <dgm:spPr/>
      <dgm:t>
        <a:bodyPr/>
        <a:lstStyle/>
        <a:p>
          <a:endParaRPr lang="pt-BR"/>
        </a:p>
      </dgm:t>
    </dgm:pt>
    <dgm:pt modelId="{35260F7C-BD74-4C8D-8C3D-E2B16E9C8EF0}" type="sibTrans" cxnId="{AA64BB58-52E8-4335-BDEE-047B7A9415E9}">
      <dgm:prSet/>
      <dgm:spPr/>
      <dgm:t>
        <a:bodyPr/>
        <a:lstStyle/>
        <a:p>
          <a:endParaRPr lang="pt-BR"/>
        </a:p>
      </dgm:t>
    </dgm:pt>
    <dgm:pt modelId="{808A257A-B796-474F-9E6B-53192C14CB8A}">
      <dgm:prSet phldrT="[Texto]"/>
      <dgm:spPr/>
      <dgm:t>
        <a:bodyPr/>
        <a:lstStyle/>
        <a:p>
          <a:r>
            <a:rPr lang="pt-BR" dirty="0"/>
            <a:t>Assuntos específicos </a:t>
          </a:r>
        </a:p>
      </dgm:t>
    </dgm:pt>
    <dgm:pt modelId="{CEC8186F-2B31-4F81-A4D1-060CFB3822BC}" type="parTrans" cxnId="{E7640F88-D18F-40F2-9CC1-6E7554139ED7}">
      <dgm:prSet/>
      <dgm:spPr/>
      <dgm:t>
        <a:bodyPr/>
        <a:lstStyle/>
        <a:p>
          <a:endParaRPr lang="pt-BR"/>
        </a:p>
      </dgm:t>
    </dgm:pt>
    <dgm:pt modelId="{EF647436-1899-40FF-8D64-81D0F4AED16C}" type="sibTrans" cxnId="{E7640F88-D18F-40F2-9CC1-6E7554139ED7}">
      <dgm:prSet/>
      <dgm:spPr/>
      <dgm:t>
        <a:bodyPr/>
        <a:lstStyle/>
        <a:p>
          <a:endParaRPr lang="pt-BR"/>
        </a:p>
      </dgm:t>
    </dgm:pt>
    <dgm:pt modelId="{F2AB4050-BCB5-4494-89E2-397AA31FB875}" type="pres">
      <dgm:prSet presAssocID="{54556723-EE64-4BEC-B79A-EF0386D4FAB7}" presName="linear" presStyleCnt="0">
        <dgm:presLayoutVars>
          <dgm:dir/>
          <dgm:animLvl val="lvl"/>
          <dgm:resizeHandles val="exact"/>
        </dgm:presLayoutVars>
      </dgm:prSet>
      <dgm:spPr/>
    </dgm:pt>
    <dgm:pt modelId="{52E1C6F0-B9BE-4451-BE8B-75CBB8299B48}" type="pres">
      <dgm:prSet presAssocID="{556BA90F-73E8-41A0-9CEC-FC8D2B883BBC}" presName="parentLin" presStyleCnt="0"/>
      <dgm:spPr/>
    </dgm:pt>
    <dgm:pt modelId="{64D4A128-55D6-4F4C-8EB6-8AE13AD14F52}" type="pres">
      <dgm:prSet presAssocID="{556BA90F-73E8-41A0-9CEC-FC8D2B883BBC}" presName="parentLeftMargin" presStyleLbl="node1" presStyleIdx="0" presStyleCnt="5"/>
      <dgm:spPr/>
    </dgm:pt>
    <dgm:pt modelId="{8F1ACC0E-6460-4359-A8AF-120521C0BB59}" type="pres">
      <dgm:prSet presAssocID="{556BA90F-73E8-41A0-9CEC-FC8D2B883BBC}" presName="parentText" presStyleLbl="node1" presStyleIdx="0" presStyleCnt="5">
        <dgm:presLayoutVars>
          <dgm:chMax val="0"/>
          <dgm:bulletEnabled val="1"/>
        </dgm:presLayoutVars>
      </dgm:prSet>
      <dgm:spPr/>
    </dgm:pt>
    <dgm:pt modelId="{6B85B3E8-D6A2-4BA5-9161-A0AFDB56632B}" type="pres">
      <dgm:prSet presAssocID="{556BA90F-73E8-41A0-9CEC-FC8D2B883BBC}" presName="negativeSpace" presStyleCnt="0"/>
      <dgm:spPr/>
    </dgm:pt>
    <dgm:pt modelId="{3DF7069C-DF85-4EE1-BB1B-43D629DE3411}" type="pres">
      <dgm:prSet presAssocID="{556BA90F-73E8-41A0-9CEC-FC8D2B883BBC}" presName="childText" presStyleLbl="conFgAcc1" presStyleIdx="0" presStyleCnt="5">
        <dgm:presLayoutVars>
          <dgm:bulletEnabled val="1"/>
        </dgm:presLayoutVars>
      </dgm:prSet>
      <dgm:spPr/>
    </dgm:pt>
    <dgm:pt modelId="{50DAF920-FD27-43AD-97F9-336DB485C310}" type="pres">
      <dgm:prSet presAssocID="{6432D8BA-B690-466A-992E-D87DBFEE39BD}" presName="spaceBetweenRectangles" presStyleCnt="0"/>
      <dgm:spPr/>
    </dgm:pt>
    <dgm:pt modelId="{3CD80D58-C266-4079-B1F9-0AAB6E25CFB4}" type="pres">
      <dgm:prSet presAssocID="{82682DB1-8C88-4588-B8EB-C56586847D46}" presName="parentLin" presStyleCnt="0"/>
      <dgm:spPr/>
    </dgm:pt>
    <dgm:pt modelId="{42B19F5C-D337-48A7-8B66-02686185DBAC}" type="pres">
      <dgm:prSet presAssocID="{82682DB1-8C88-4588-B8EB-C56586847D46}" presName="parentLeftMargin" presStyleLbl="node1" presStyleIdx="0" presStyleCnt="5"/>
      <dgm:spPr/>
    </dgm:pt>
    <dgm:pt modelId="{0BEBAC51-26E1-4351-B443-0EE4F7E1AA63}" type="pres">
      <dgm:prSet presAssocID="{82682DB1-8C88-4588-B8EB-C56586847D46}" presName="parentText" presStyleLbl="node1" presStyleIdx="1" presStyleCnt="5">
        <dgm:presLayoutVars>
          <dgm:chMax val="0"/>
          <dgm:bulletEnabled val="1"/>
        </dgm:presLayoutVars>
      </dgm:prSet>
      <dgm:spPr/>
    </dgm:pt>
    <dgm:pt modelId="{0D464D9A-4D09-4BFD-9820-E73D0668F340}" type="pres">
      <dgm:prSet presAssocID="{82682DB1-8C88-4588-B8EB-C56586847D46}" presName="negativeSpace" presStyleCnt="0"/>
      <dgm:spPr/>
    </dgm:pt>
    <dgm:pt modelId="{E5332AA9-84D6-4874-8A3C-C1472D52167B}" type="pres">
      <dgm:prSet presAssocID="{82682DB1-8C88-4588-B8EB-C56586847D46}" presName="childText" presStyleLbl="conFgAcc1" presStyleIdx="1" presStyleCnt="5">
        <dgm:presLayoutVars>
          <dgm:bulletEnabled val="1"/>
        </dgm:presLayoutVars>
      </dgm:prSet>
      <dgm:spPr/>
    </dgm:pt>
    <dgm:pt modelId="{FE4B3471-3BE0-4C31-8E63-F16EEEBBAD3F}" type="pres">
      <dgm:prSet presAssocID="{4523CBEF-3333-46AE-9D2B-9034EC30BC23}" presName="spaceBetweenRectangles" presStyleCnt="0"/>
      <dgm:spPr/>
    </dgm:pt>
    <dgm:pt modelId="{31CCD6A2-C7B4-4573-AA6E-E9BBE25B69A1}" type="pres">
      <dgm:prSet presAssocID="{1A96E459-1376-47C8-9567-1E805F6FE01E}" presName="parentLin" presStyleCnt="0"/>
      <dgm:spPr/>
    </dgm:pt>
    <dgm:pt modelId="{9A45E2CB-4A65-4554-AA1E-C9CFA16E7581}" type="pres">
      <dgm:prSet presAssocID="{1A96E459-1376-47C8-9567-1E805F6FE01E}" presName="parentLeftMargin" presStyleLbl="node1" presStyleIdx="1" presStyleCnt="5"/>
      <dgm:spPr/>
    </dgm:pt>
    <dgm:pt modelId="{049EA3E8-FB5F-4469-93DD-65444F901390}" type="pres">
      <dgm:prSet presAssocID="{1A96E459-1376-47C8-9567-1E805F6FE01E}" presName="parentText" presStyleLbl="node1" presStyleIdx="2" presStyleCnt="5">
        <dgm:presLayoutVars>
          <dgm:chMax val="0"/>
          <dgm:bulletEnabled val="1"/>
        </dgm:presLayoutVars>
      </dgm:prSet>
      <dgm:spPr/>
    </dgm:pt>
    <dgm:pt modelId="{342B28C4-3433-4DCC-97CE-85F3C47EB231}" type="pres">
      <dgm:prSet presAssocID="{1A96E459-1376-47C8-9567-1E805F6FE01E}" presName="negativeSpace" presStyleCnt="0"/>
      <dgm:spPr/>
    </dgm:pt>
    <dgm:pt modelId="{56EAEA85-F6DD-4B14-9DB2-473BC0926630}" type="pres">
      <dgm:prSet presAssocID="{1A96E459-1376-47C8-9567-1E805F6FE01E}" presName="childText" presStyleLbl="conFgAcc1" presStyleIdx="2" presStyleCnt="5">
        <dgm:presLayoutVars>
          <dgm:bulletEnabled val="1"/>
        </dgm:presLayoutVars>
      </dgm:prSet>
      <dgm:spPr/>
    </dgm:pt>
    <dgm:pt modelId="{484A8F19-36AF-48EC-8E72-08C681A24C6A}" type="pres">
      <dgm:prSet presAssocID="{79D0F280-C5FC-427A-B471-E78E157B6EA2}" presName="spaceBetweenRectangles" presStyleCnt="0"/>
      <dgm:spPr/>
    </dgm:pt>
    <dgm:pt modelId="{48978FA6-0BBB-4A99-80A9-7FA3AA990CF9}" type="pres">
      <dgm:prSet presAssocID="{1C6221A5-4190-4004-B360-27E9898738CD}" presName="parentLin" presStyleCnt="0"/>
      <dgm:spPr/>
    </dgm:pt>
    <dgm:pt modelId="{22DF7E97-1F99-4827-B50E-866FE38D6939}" type="pres">
      <dgm:prSet presAssocID="{1C6221A5-4190-4004-B360-27E9898738CD}" presName="parentLeftMargin" presStyleLbl="node1" presStyleIdx="2" presStyleCnt="5"/>
      <dgm:spPr/>
    </dgm:pt>
    <dgm:pt modelId="{CF59A4E6-0CEF-46DD-839E-594939443491}" type="pres">
      <dgm:prSet presAssocID="{1C6221A5-4190-4004-B360-27E9898738CD}" presName="parentText" presStyleLbl="node1" presStyleIdx="3" presStyleCnt="5">
        <dgm:presLayoutVars>
          <dgm:chMax val="0"/>
          <dgm:bulletEnabled val="1"/>
        </dgm:presLayoutVars>
      </dgm:prSet>
      <dgm:spPr/>
    </dgm:pt>
    <dgm:pt modelId="{EE10CFD0-6968-481E-86B5-92FEE1504AE5}" type="pres">
      <dgm:prSet presAssocID="{1C6221A5-4190-4004-B360-27E9898738CD}" presName="negativeSpace" presStyleCnt="0"/>
      <dgm:spPr/>
    </dgm:pt>
    <dgm:pt modelId="{BE7052E6-2B4B-444C-9A33-DBCDDFF1C292}" type="pres">
      <dgm:prSet presAssocID="{1C6221A5-4190-4004-B360-27E9898738CD}" presName="childText" presStyleLbl="conFgAcc1" presStyleIdx="3" presStyleCnt="5">
        <dgm:presLayoutVars>
          <dgm:bulletEnabled val="1"/>
        </dgm:presLayoutVars>
      </dgm:prSet>
      <dgm:spPr/>
    </dgm:pt>
    <dgm:pt modelId="{A5978787-9B0A-47E5-A8DD-FD0AECD7B411}" type="pres">
      <dgm:prSet presAssocID="{35260F7C-BD74-4C8D-8C3D-E2B16E9C8EF0}" presName="spaceBetweenRectangles" presStyleCnt="0"/>
      <dgm:spPr/>
    </dgm:pt>
    <dgm:pt modelId="{34CD5E57-752C-4CA2-854C-C180DC7E9C8D}" type="pres">
      <dgm:prSet presAssocID="{808A257A-B796-474F-9E6B-53192C14CB8A}" presName="parentLin" presStyleCnt="0"/>
      <dgm:spPr/>
    </dgm:pt>
    <dgm:pt modelId="{A90D7AF0-50B7-42C0-B388-077BA2EBC27B}" type="pres">
      <dgm:prSet presAssocID="{808A257A-B796-474F-9E6B-53192C14CB8A}" presName="parentLeftMargin" presStyleLbl="node1" presStyleIdx="3" presStyleCnt="5"/>
      <dgm:spPr/>
    </dgm:pt>
    <dgm:pt modelId="{D429593E-EF32-4D4C-BDD3-1367232C9349}" type="pres">
      <dgm:prSet presAssocID="{808A257A-B796-474F-9E6B-53192C14CB8A}" presName="parentText" presStyleLbl="node1" presStyleIdx="4" presStyleCnt="5">
        <dgm:presLayoutVars>
          <dgm:chMax val="0"/>
          <dgm:bulletEnabled val="1"/>
        </dgm:presLayoutVars>
      </dgm:prSet>
      <dgm:spPr/>
    </dgm:pt>
    <dgm:pt modelId="{6FE70796-D080-43D7-A4B3-9428CB244063}" type="pres">
      <dgm:prSet presAssocID="{808A257A-B796-474F-9E6B-53192C14CB8A}" presName="negativeSpace" presStyleCnt="0"/>
      <dgm:spPr/>
    </dgm:pt>
    <dgm:pt modelId="{226B7100-BC67-4735-BFBE-B3AD351BD8C8}" type="pres">
      <dgm:prSet presAssocID="{808A257A-B796-474F-9E6B-53192C14CB8A}" presName="childText" presStyleLbl="conFgAcc1" presStyleIdx="4" presStyleCnt="5">
        <dgm:presLayoutVars>
          <dgm:bulletEnabled val="1"/>
        </dgm:presLayoutVars>
      </dgm:prSet>
      <dgm:spPr/>
    </dgm:pt>
  </dgm:ptLst>
  <dgm:cxnLst>
    <dgm:cxn modelId="{728A2710-9CF2-4A0C-976A-D4B0055E8556}" type="presOf" srcId="{1C6221A5-4190-4004-B360-27E9898738CD}" destId="{22DF7E97-1F99-4827-B50E-866FE38D6939}" srcOrd="0" destOrd="0" presId="urn:microsoft.com/office/officeart/2005/8/layout/list1"/>
    <dgm:cxn modelId="{D18A4B12-B2A0-4DE2-9226-57E2F719AA74}" type="presOf" srcId="{1C6221A5-4190-4004-B360-27E9898738CD}" destId="{CF59A4E6-0CEF-46DD-839E-594939443491}" srcOrd="1" destOrd="0" presId="urn:microsoft.com/office/officeart/2005/8/layout/list1"/>
    <dgm:cxn modelId="{1DCC3E19-B571-4486-84C9-94763FE8C5BF}" type="presOf" srcId="{556BA90F-73E8-41A0-9CEC-FC8D2B883BBC}" destId="{8F1ACC0E-6460-4359-A8AF-120521C0BB59}" srcOrd="1" destOrd="0" presId="urn:microsoft.com/office/officeart/2005/8/layout/list1"/>
    <dgm:cxn modelId="{89AF3241-6EC6-4FF5-9E7A-39CA6F1916D3}" type="presOf" srcId="{1A96E459-1376-47C8-9567-1E805F6FE01E}" destId="{9A45E2CB-4A65-4554-AA1E-C9CFA16E7581}" srcOrd="0" destOrd="0" presId="urn:microsoft.com/office/officeart/2005/8/layout/list1"/>
    <dgm:cxn modelId="{7E578B67-3177-4F10-A504-709E1C811BAF}" type="presOf" srcId="{556BA90F-73E8-41A0-9CEC-FC8D2B883BBC}" destId="{64D4A128-55D6-4F4C-8EB6-8AE13AD14F52}" srcOrd="0" destOrd="0" presId="urn:microsoft.com/office/officeart/2005/8/layout/list1"/>
    <dgm:cxn modelId="{63073257-5C77-4D77-8012-808C8BC82BF1}" type="presOf" srcId="{808A257A-B796-474F-9E6B-53192C14CB8A}" destId="{A90D7AF0-50B7-42C0-B388-077BA2EBC27B}" srcOrd="0" destOrd="0" presId="urn:microsoft.com/office/officeart/2005/8/layout/list1"/>
    <dgm:cxn modelId="{AA64BB58-52E8-4335-BDEE-047B7A9415E9}" srcId="{54556723-EE64-4BEC-B79A-EF0386D4FAB7}" destId="{1C6221A5-4190-4004-B360-27E9898738CD}" srcOrd="3" destOrd="0" parTransId="{A9BCEF79-063F-464D-8DA4-CE91B254F1E9}" sibTransId="{35260F7C-BD74-4C8D-8C3D-E2B16E9C8EF0}"/>
    <dgm:cxn modelId="{E7640F88-D18F-40F2-9CC1-6E7554139ED7}" srcId="{54556723-EE64-4BEC-B79A-EF0386D4FAB7}" destId="{808A257A-B796-474F-9E6B-53192C14CB8A}" srcOrd="4" destOrd="0" parTransId="{CEC8186F-2B31-4F81-A4D1-060CFB3822BC}" sibTransId="{EF647436-1899-40FF-8D64-81D0F4AED16C}"/>
    <dgm:cxn modelId="{3B016C91-149F-4AB7-B9F4-443C92F5D5ED}" type="presOf" srcId="{1A96E459-1376-47C8-9567-1E805F6FE01E}" destId="{049EA3E8-FB5F-4469-93DD-65444F901390}" srcOrd="1" destOrd="0" presId="urn:microsoft.com/office/officeart/2005/8/layout/list1"/>
    <dgm:cxn modelId="{23F65CA2-5F39-4B3A-8D23-C2F8C15DB62B}" srcId="{54556723-EE64-4BEC-B79A-EF0386D4FAB7}" destId="{82682DB1-8C88-4588-B8EB-C56586847D46}" srcOrd="1" destOrd="0" parTransId="{FE16A432-2DDD-484F-AFB8-032A1655AF95}" sibTransId="{4523CBEF-3333-46AE-9D2B-9034EC30BC23}"/>
    <dgm:cxn modelId="{AF6FA1B0-C816-4E9F-B2B9-B494A1B4CA66}" type="presOf" srcId="{808A257A-B796-474F-9E6B-53192C14CB8A}" destId="{D429593E-EF32-4D4C-BDD3-1367232C9349}" srcOrd="1" destOrd="0" presId="urn:microsoft.com/office/officeart/2005/8/layout/list1"/>
    <dgm:cxn modelId="{C060FAB5-F519-4D62-8CD5-B1FEC52DC423}" srcId="{54556723-EE64-4BEC-B79A-EF0386D4FAB7}" destId="{1A96E459-1376-47C8-9567-1E805F6FE01E}" srcOrd="2" destOrd="0" parTransId="{E9DEBA64-3DE5-4381-8CDD-0D5041BA838F}" sibTransId="{79D0F280-C5FC-427A-B471-E78E157B6EA2}"/>
    <dgm:cxn modelId="{753400B7-EA1B-47E2-96D3-6E65DA5D74BE}" type="presOf" srcId="{82682DB1-8C88-4588-B8EB-C56586847D46}" destId="{0BEBAC51-26E1-4351-B443-0EE4F7E1AA63}" srcOrd="1" destOrd="0" presId="urn:microsoft.com/office/officeart/2005/8/layout/list1"/>
    <dgm:cxn modelId="{8B50C3DE-AAE3-44B9-BA28-78A362362819}" srcId="{54556723-EE64-4BEC-B79A-EF0386D4FAB7}" destId="{556BA90F-73E8-41A0-9CEC-FC8D2B883BBC}" srcOrd="0" destOrd="0" parTransId="{ABA3968B-B84B-44E2-A9E0-39046D82B418}" sibTransId="{6432D8BA-B690-466A-992E-D87DBFEE39BD}"/>
    <dgm:cxn modelId="{D7B6B1E8-D865-433A-8FA8-ED3854C7EA16}" type="presOf" srcId="{54556723-EE64-4BEC-B79A-EF0386D4FAB7}" destId="{F2AB4050-BCB5-4494-89E2-397AA31FB875}" srcOrd="0" destOrd="0" presId="urn:microsoft.com/office/officeart/2005/8/layout/list1"/>
    <dgm:cxn modelId="{775454F7-2FF6-4051-989B-92ED1D569BB9}" type="presOf" srcId="{82682DB1-8C88-4588-B8EB-C56586847D46}" destId="{42B19F5C-D337-48A7-8B66-02686185DBAC}" srcOrd="0" destOrd="0" presId="urn:microsoft.com/office/officeart/2005/8/layout/list1"/>
    <dgm:cxn modelId="{F9E0B1F0-E69E-4663-A197-A2E604321D0D}" type="presParOf" srcId="{F2AB4050-BCB5-4494-89E2-397AA31FB875}" destId="{52E1C6F0-B9BE-4451-BE8B-75CBB8299B48}" srcOrd="0" destOrd="0" presId="urn:microsoft.com/office/officeart/2005/8/layout/list1"/>
    <dgm:cxn modelId="{08C994E2-5700-451E-9057-3F2714EEF964}" type="presParOf" srcId="{52E1C6F0-B9BE-4451-BE8B-75CBB8299B48}" destId="{64D4A128-55D6-4F4C-8EB6-8AE13AD14F52}" srcOrd="0" destOrd="0" presId="urn:microsoft.com/office/officeart/2005/8/layout/list1"/>
    <dgm:cxn modelId="{757F9FBB-BB4E-4B27-86AB-8E356128FEDF}" type="presParOf" srcId="{52E1C6F0-B9BE-4451-BE8B-75CBB8299B48}" destId="{8F1ACC0E-6460-4359-A8AF-120521C0BB59}" srcOrd="1" destOrd="0" presId="urn:microsoft.com/office/officeart/2005/8/layout/list1"/>
    <dgm:cxn modelId="{CEE1124E-6785-424F-8D64-64D20B67E0D7}" type="presParOf" srcId="{F2AB4050-BCB5-4494-89E2-397AA31FB875}" destId="{6B85B3E8-D6A2-4BA5-9161-A0AFDB56632B}" srcOrd="1" destOrd="0" presId="urn:microsoft.com/office/officeart/2005/8/layout/list1"/>
    <dgm:cxn modelId="{A4E79C0F-B016-4C50-B337-5A9CE3BCF91F}" type="presParOf" srcId="{F2AB4050-BCB5-4494-89E2-397AA31FB875}" destId="{3DF7069C-DF85-4EE1-BB1B-43D629DE3411}" srcOrd="2" destOrd="0" presId="urn:microsoft.com/office/officeart/2005/8/layout/list1"/>
    <dgm:cxn modelId="{70487DB2-343D-420A-9F93-8E03ECD1E712}" type="presParOf" srcId="{F2AB4050-BCB5-4494-89E2-397AA31FB875}" destId="{50DAF920-FD27-43AD-97F9-336DB485C310}" srcOrd="3" destOrd="0" presId="urn:microsoft.com/office/officeart/2005/8/layout/list1"/>
    <dgm:cxn modelId="{6754736D-532B-404B-B8FF-A0A530399096}" type="presParOf" srcId="{F2AB4050-BCB5-4494-89E2-397AA31FB875}" destId="{3CD80D58-C266-4079-B1F9-0AAB6E25CFB4}" srcOrd="4" destOrd="0" presId="urn:microsoft.com/office/officeart/2005/8/layout/list1"/>
    <dgm:cxn modelId="{92E33B83-77B9-4A5A-9F3D-9917999BBAF9}" type="presParOf" srcId="{3CD80D58-C266-4079-B1F9-0AAB6E25CFB4}" destId="{42B19F5C-D337-48A7-8B66-02686185DBAC}" srcOrd="0" destOrd="0" presId="urn:microsoft.com/office/officeart/2005/8/layout/list1"/>
    <dgm:cxn modelId="{912E021F-C794-4228-BED4-97724F254D17}" type="presParOf" srcId="{3CD80D58-C266-4079-B1F9-0AAB6E25CFB4}" destId="{0BEBAC51-26E1-4351-B443-0EE4F7E1AA63}" srcOrd="1" destOrd="0" presId="urn:microsoft.com/office/officeart/2005/8/layout/list1"/>
    <dgm:cxn modelId="{9EB723F8-F1F0-45E5-A163-AA7301A8C9C9}" type="presParOf" srcId="{F2AB4050-BCB5-4494-89E2-397AA31FB875}" destId="{0D464D9A-4D09-4BFD-9820-E73D0668F340}" srcOrd="5" destOrd="0" presId="urn:microsoft.com/office/officeart/2005/8/layout/list1"/>
    <dgm:cxn modelId="{2719F410-C421-42EB-8ED6-BDDBE7DDF597}" type="presParOf" srcId="{F2AB4050-BCB5-4494-89E2-397AA31FB875}" destId="{E5332AA9-84D6-4874-8A3C-C1472D52167B}" srcOrd="6" destOrd="0" presId="urn:microsoft.com/office/officeart/2005/8/layout/list1"/>
    <dgm:cxn modelId="{425FC648-3FA3-4EDC-B6B1-6BD5053A75D7}" type="presParOf" srcId="{F2AB4050-BCB5-4494-89E2-397AA31FB875}" destId="{FE4B3471-3BE0-4C31-8E63-F16EEEBBAD3F}" srcOrd="7" destOrd="0" presId="urn:microsoft.com/office/officeart/2005/8/layout/list1"/>
    <dgm:cxn modelId="{852D9734-4E54-4F1F-99FE-9A1C99D69693}" type="presParOf" srcId="{F2AB4050-BCB5-4494-89E2-397AA31FB875}" destId="{31CCD6A2-C7B4-4573-AA6E-E9BBE25B69A1}" srcOrd="8" destOrd="0" presId="urn:microsoft.com/office/officeart/2005/8/layout/list1"/>
    <dgm:cxn modelId="{E8E697D1-18F9-4088-B3FA-754E373104F2}" type="presParOf" srcId="{31CCD6A2-C7B4-4573-AA6E-E9BBE25B69A1}" destId="{9A45E2CB-4A65-4554-AA1E-C9CFA16E7581}" srcOrd="0" destOrd="0" presId="urn:microsoft.com/office/officeart/2005/8/layout/list1"/>
    <dgm:cxn modelId="{7334B6C1-2916-4209-9F97-0B28A535AD59}" type="presParOf" srcId="{31CCD6A2-C7B4-4573-AA6E-E9BBE25B69A1}" destId="{049EA3E8-FB5F-4469-93DD-65444F901390}" srcOrd="1" destOrd="0" presId="urn:microsoft.com/office/officeart/2005/8/layout/list1"/>
    <dgm:cxn modelId="{706F1726-3540-4C22-9751-07361F8C5B51}" type="presParOf" srcId="{F2AB4050-BCB5-4494-89E2-397AA31FB875}" destId="{342B28C4-3433-4DCC-97CE-85F3C47EB231}" srcOrd="9" destOrd="0" presId="urn:microsoft.com/office/officeart/2005/8/layout/list1"/>
    <dgm:cxn modelId="{BE37317C-6920-45D3-BB65-6696F303194D}" type="presParOf" srcId="{F2AB4050-BCB5-4494-89E2-397AA31FB875}" destId="{56EAEA85-F6DD-4B14-9DB2-473BC0926630}" srcOrd="10" destOrd="0" presId="urn:microsoft.com/office/officeart/2005/8/layout/list1"/>
    <dgm:cxn modelId="{1AE3D62B-8908-435C-AD32-54CF95DD5E53}" type="presParOf" srcId="{F2AB4050-BCB5-4494-89E2-397AA31FB875}" destId="{484A8F19-36AF-48EC-8E72-08C681A24C6A}" srcOrd="11" destOrd="0" presId="urn:microsoft.com/office/officeart/2005/8/layout/list1"/>
    <dgm:cxn modelId="{111117A1-316C-4924-B29F-B66F293619C5}" type="presParOf" srcId="{F2AB4050-BCB5-4494-89E2-397AA31FB875}" destId="{48978FA6-0BBB-4A99-80A9-7FA3AA990CF9}" srcOrd="12" destOrd="0" presId="urn:microsoft.com/office/officeart/2005/8/layout/list1"/>
    <dgm:cxn modelId="{59F08BA6-D71D-4B65-9A74-6F45258153FC}" type="presParOf" srcId="{48978FA6-0BBB-4A99-80A9-7FA3AA990CF9}" destId="{22DF7E97-1F99-4827-B50E-866FE38D6939}" srcOrd="0" destOrd="0" presId="urn:microsoft.com/office/officeart/2005/8/layout/list1"/>
    <dgm:cxn modelId="{0D6EBA83-819B-431C-B4D4-07589FE1049A}" type="presParOf" srcId="{48978FA6-0BBB-4A99-80A9-7FA3AA990CF9}" destId="{CF59A4E6-0CEF-46DD-839E-594939443491}" srcOrd="1" destOrd="0" presId="urn:microsoft.com/office/officeart/2005/8/layout/list1"/>
    <dgm:cxn modelId="{DDB3058F-54A8-48B1-B51B-89236512F346}" type="presParOf" srcId="{F2AB4050-BCB5-4494-89E2-397AA31FB875}" destId="{EE10CFD0-6968-481E-86B5-92FEE1504AE5}" srcOrd="13" destOrd="0" presId="urn:microsoft.com/office/officeart/2005/8/layout/list1"/>
    <dgm:cxn modelId="{F623EE24-BEA8-4F01-81BC-4F2627BF4F95}" type="presParOf" srcId="{F2AB4050-BCB5-4494-89E2-397AA31FB875}" destId="{BE7052E6-2B4B-444C-9A33-DBCDDFF1C292}" srcOrd="14" destOrd="0" presId="urn:microsoft.com/office/officeart/2005/8/layout/list1"/>
    <dgm:cxn modelId="{F9F82318-BA8F-4B59-9412-C5E83C16742E}" type="presParOf" srcId="{F2AB4050-BCB5-4494-89E2-397AA31FB875}" destId="{A5978787-9B0A-47E5-A8DD-FD0AECD7B411}" srcOrd="15" destOrd="0" presId="urn:microsoft.com/office/officeart/2005/8/layout/list1"/>
    <dgm:cxn modelId="{8ECFD5A9-CC5C-4076-85EF-09FD557EB3FF}" type="presParOf" srcId="{F2AB4050-BCB5-4494-89E2-397AA31FB875}" destId="{34CD5E57-752C-4CA2-854C-C180DC7E9C8D}" srcOrd="16" destOrd="0" presId="urn:microsoft.com/office/officeart/2005/8/layout/list1"/>
    <dgm:cxn modelId="{D4FAF9ED-5109-4CCB-9696-B81981766E16}" type="presParOf" srcId="{34CD5E57-752C-4CA2-854C-C180DC7E9C8D}" destId="{A90D7AF0-50B7-42C0-B388-077BA2EBC27B}" srcOrd="0" destOrd="0" presId="urn:microsoft.com/office/officeart/2005/8/layout/list1"/>
    <dgm:cxn modelId="{2862159B-CDF3-48B9-A61D-D2F0653084DB}" type="presParOf" srcId="{34CD5E57-752C-4CA2-854C-C180DC7E9C8D}" destId="{D429593E-EF32-4D4C-BDD3-1367232C9349}" srcOrd="1" destOrd="0" presId="urn:microsoft.com/office/officeart/2005/8/layout/list1"/>
    <dgm:cxn modelId="{688ED5F7-61DE-43D7-9034-77974AB14E24}" type="presParOf" srcId="{F2AB4050-BCB5-4494-89E2-397AA31FB875}" destId="{6FE70796-D080-43D7-A4B3-9428CB244063}" srcOrd="17" destOrd="0" presId="urn:microsoft.com/office/officeart/2005/8/layout/list1"/>
    <dgm:cxn modelId="{6A33CE4D-5313-46CA-B7DF-DC03BB4842B2}" type="presParOf" srcId="{F2AB4050-BCB5-4494-89E2-397AA31FB875}" destId="{226B7100-BC67-4735-BFBE-B3AD351BD8C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7069C-DF85-4EE1-BB1B-43D629DE3411}">
      <dsp:nvSpPr>
        <dsp:cNvPr id="0" name=""/>
        <dsp:cNvSpPr/>
      </dsp:nvSpPr>
      <dsp:spPr>
        <a:xfrm>
          <a:off x="0" y="314926"/>
          <a:ext cx="80010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1ACC0E-6460-4359-A8AF-120521C0BB59}">
      <dsp:nvSpPr>
        <dsp:cNvPr id="0" name=""/>
        <dsp:cNvSpPr/>
      </dsp:nvSpPr>
      <dsp:spPr>
        <a:xfrm>
          <a:off x="400050" y="78766"/>
          <a:ext cx="560070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11200">
            <a:lnSpc>
              <a:spcPct val="90000"/>
            </a:lnSpc>
            <a:spcBef>
              <a:spcPct val="0"/>
            </a:spcBef>
            <a:spcAft>
              <a:spcPct val="35000"/>
            </a:spcAft>
            <a:buNone/>
          </a:pPr>
          <a:r>
            <a:rPr lang="pt-BR" sz="1600" kern="1200" dirty="0"/>
            <a:t>Escopo do PAFME</a:t>
          </a:r>
        </a:p>
      </dsp:txBody>
      <dsp:txXfrm>
        <a:off x="423107" y="101823"/>
        <a:ext cx="5554586" cy="426206"/>
      </dsp:txXfrm>
    </dsp:sp>
    <dsp:sp modelId="{E5332AA9-84D6-4874-8A3C-C1472D52167B}">
      <dsp:nvSpPr>
        <dsp:cNvPr id="0" name=""/>
        <dsp:cNvSpPr/>
      </dsp:nvSpPr>
      <dsp:spPr>
        <a:xfrm>
          <a:off x="0" y="1040686"/>
          <a:ext cx="80010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EBAC51-26E1-4351-B443-0EE4F7E1AA63}">
      <dsp:nvSpPr>
        <dsp:cNvPr id="0" name=""/>
        <dsp:cNvSpPr/>
      </dsp:nvSpPr>
      <dsp:spPr>
        <a:xfrm>
          <a:off x="400050" y="804526"/>
          <a:ext cx="560070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11200">
            <a:lnSpc>
              <a:spcPct val="90000"/>
            </a:lnSpc>
            <a:spcBef>
              <a:spcPct val="0"/>
            </a:spcBef>
            <a:spcAft>
              <a:spcPct val="35000"/>
            </a:spcAft>
            <a:buNone/>
          </a:pPr>
          <a:r>
            <a:rPr lang="pt-BR" sz="1600" kern="1200" dirty="0"/>
            <a:t>Regularização de Empresas</a:t>
          </a:r>
        </a:p>
      </dsp:txBody>
      <dsp:txXfrm>
        <a:off x="423107" y="827583"/>
        <a:ext cx="5554586" cy="426206"/>
      </dsp:txXfrm>
    </dsp:sp>
    <dsp:sp modelId="{56EAEA85-F6DD-4B14-9DB2-473BC0926630}">
      <dsp:nvSpPr>
        <dsp:cNvPr id="0" name=""/>
        <dsp:cNvSpPr/>
      </dsp:nvSpPr>
      <dsp:spPr>
        <a:xfrm>
          <a:off x="0" y="1766446"/>
          <a:ext cx="80010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9EA3E8-FB5F-4469-93DD-65444F901390}">
      <dsp:nvSpPr>
        <dsp:cNvPr id="0" name=""/>
        <dsp:cNvSpPr/>
      </dsp:nvSpPr>
      <dsp:spPr>
        <a:xfrm>
          <a:off x="400050" y="1530286"/>
          <a:ext cx="560070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11200">
            <a:lnSpc>
              <a:spcPct val="90000"/>
            </a:lnSpc>
            <a:spcBef>
              <a:spcPct val="0"/>
            </a:spcBef>
            <a:spcAft>
              <a:spcPct val="35000"/>
            </a:spcAft>
            <a:buNone/>
          </a:pPr>
          <a:r>
            <a:rPr lang="pt-BR" sz="1600" kern="1200" dirty="0"/>
            <a:t>Regularização de produtos</a:t>
          </a:r>
        </a:p>
      </dsp:txBody>
      <dsp:txXfrm>
        <a:off x="423107" y="1553343"/>
        <a:ext cx="5554586" cy="426206"/>
      </dsp:txXfrm>
    </dsp:sp>
    <dsp:sp modelId="{BE7052E6-2B4B-444C-9A33-DBCDDFF1C292}">
      <dsp:nvSpPr>
        <dsp:cNvPr id="0" name=""/>
        <dsp:cNvSpPr/>
      </dsp:nvSpPr>
      <dsp:spPr>
        <a:xfrm>
          <a:off x="0" y="2492206"/>
          <a:ext cx="80010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59A4E6-0CEF-46DD-839E-594939443491}">
      <dsp:nvSpPr>
        <dsp:cNvPr id="0" name=""/>
        <dsp:cNvSpPr/>
      </dsp:nvSpPr>
      <dsp:spPr>
        <a:xfrm>
          <a:off x="400050" y="2256046"/>
          <a:ext cx="560070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11200">
            <a:lnSpc>
              <a:spcPct val="90000"/>
            </a:lnSpc>
            <a:spcBef>
              <a:spcPct val="0"/>
            </a:spcBef>
            <a:spcAft>
              <a:spcPct val="35000"/>
            </a:spcAft>
            <a:buNone/>
          </a:pPr>
          <a:r>
            <a:rPr lang="pt-BR" sz="1600" kern="1200" dirty="0"/>
            <a:t>Instrução processual</a:t>
          </a:r>
        </a:p>
      </dsp:txBody>
      <dsp:txXfrm>
        <a:off x="423107" y="2279103"/>
        <a:ext cx="5554586" cy="426206"/>
      </dsp:txXfrm>
    </dsp:sp>
    <dsp:sp modelId="{226B7100-BC67-4735-BFBE-B3AD351BD8C8}">
      <dsp:nvSpPr>
        <dsp:cNvPr id="0" name=""/>
        <dsp:cNvSpPr/>
      </dsp:nvSpPr>
      <dsp:spPr>
        <a:xfrm>
          <a:off x="0" y="3217966"/>
          <a:ext cx="80010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29593E-EF32-4D4C-BDD3-1367232C9349}">
      <dsp:nvSpPr>
        <dsp:cNvPr id="0" name=""/>
        <dsp:cNvSpPr/>
      </dsp:nvSpPr>
      <dsp:spPr>
        <a:xfrm>
          <a:off x="400050" y="2981806"/>
          <a:ext cx="560070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11200">
            <a:lnSpc>
              <a:spcPct val="90000"/>
            </a:lnSpc>
            <a:spcBef>
              <a:spcPct val="0"/>
            </a:spcBef>
            <a:spcAft>
              <a:spcPct val="35000"/>
            </a:spcAft>
            <a:buNone/>
          </a:pPr>
          <a:r>
            <a:rPr lang="pt-BR" sz="1600" kern="1200" dirty="0"/>
            <a:t>Assuntos específicos </a:t>
          </a:r>
        </a:p>
      </dsp:txBody>
      <dsp:txXfrm>
        <a:off x="423107" y="3004863"/>
        <a:ext cx="555458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551DE-95D9-4097-96F3-3B91ECD134F1}" type="datetimeFigureOut">
              <a:rPr lang="pt-BR" smtClean="0"/>
              <a:t>14/10/2018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AE557-773F-45B1-831F-DD6CF6B05646}" type="slidenum">
              <a:rPr lang="pt-BR" smtClean="0"/>
              <a:t>‹nº›</a:t>
            </a:fld>
            <a:endParaRPr lang="pt-BR"/>
          </a:p>
        </p:txBody>
      </p:sp>
    </p:spTree>
    <p:extLst>
      <p:ext uri="{BB962C8B-B14F-4D97-AF65-F5344CB8AC3E}">
        <p14:creationId xmlns:p14="http://schemas.microsoft.com/office/powerpoint/2010/main" val="3491899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3</a:t>
            </a:fld>
            <a:endParaRPr lang="pt-BR"/>
          </a:p>
        </p:txBody>
      </p:sp>
    </p:spTree>
    <p:extLst>
      <p:ext uri="{BB962C8B-B14F-4D97-AF65-F5344CB8AC3E}">
        <p14:creationId xmlns:p14="http://schemas.microsoft.com/office/powerpoint/2010/main" val="4088819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12</a:t>
            </a:fld>
            <a:endParaRPr lang="pt-BR"/>
          </a:p>
        </p:txBody>
      </p:sp>
    </p:spTree>
    <p:extLst>
      <p:ext uri="{BB962C8B-B14F-4D97-AF65-F5344CB8AC3E}">
        <p14:creationId xmlns:p14="http://schemas.microsoft.com/office/powerpoint/2010/main" val="129900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13</a:t>
            </a:fld>
            <a:endParaRPr lang="pt-BR"/>
          </a:p>
        </p:txBody>
      </p:sp>
    </p:spTree>
    <p:extLst>
      <p:ext uri="{BB962C8B-B14F-4D97-AF65-F5344CB8AC3E}">
        <p14:creationId xmlns:p14="http://schemas.microsoft.com/office/powerpoint/2010/main" val="261901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14</a:t>
            </a:fld>
            <a:endParaRPr lang="pt-BR"/>
          </a:p>
        </p:txBody>
      </p:sp>
    </p:spTree>
    <p:extLst>
      <p:ext uri="{BB962C8B-B14F-4D97-AF65-F5344CB8AC3E}">
        <p14:creationId xmlns:p14="http://schemas.microsoft.com/office/powerpoint/2010/main" val="2862924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15</a:t>
            </a:fld>
            <a:endParaRPr lang="pt-BR"/>
          </a:p>
        </p:txBody>
      </p:sp>
    </p:spTree>
    <p:extLst>
      <p:ext uri="{BB962C8B-B14F-4D97-AF65-F5344CB8AC3E}">
        <p14:creationId xmlns:p14="http://schemas.microsoft.com/office/powerpoint/2010/main" val="646189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16</a:t>
            </a:fld>
            <a:endParaRPr lang="pt-BR"/>
          </a:p>
        </p:txBody>
      </p:sp>
    </p:spTree>
    <p:extLst>
      <p:ext uri="{BB962C8B-B14F-4D97-AF65-F5344CB8AC3E}">
        <p14:creationId xmlns:p14="http://schemas.microsoft.com/office/powerpoint/2010/main" val="736133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17</a:t>
            </a:fld>
            <a:endParaRPr lang="pt-BR"/>
          </a:p>
        </p:txBody>
      </p:sp>
    </p:spTree>
    <p:extLst>
      <p:ext uri="{BB962C8B-B14F-4D97-AF65-F5344CB8AC3E}">
        <p14:creationId xmlns:p14="http://schemas.microsoft.com/office/powerpoint/2010/main" val="1696675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18</a:t>
            </a:fld>
            <a:endParaRPr lang="pt-BR"/>
          </a:p>
        </p:txBody>
      </p:sp>
    </p:spTree>
    <p:extLst>
      <p:ext uri="{BB962C8B-B14F-4D97-AF65-F5344CB8AC3E}">
        <p14:creationId xmlns:p14="http://schemas.microsoft.com/office/powerpoint/2010/main" val="2106722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19</a:t>
            </a:fld>
            <a:endParaRPr lang="pt-BR"/>
          </a:p>
        </p:txBody>
      </p:sp>
    </p:spTree>
    <p:extLst>
      <p:ext uri="{BB962C8B-B14F-4D97-AF65-F5344CB8AC3E}">
        <p14:creationId xmlns:p14="http://schemas.microsoft.com/office/powerpoint/2010/main" val="1277347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20</a:t>
            </a:fld>
            <a:endParaRPr lang="pt-BR"/>
          </a:p>
        </p:txBody>
      </p:sp>
    </p:spTree>
    <p:extLst>
      <p:ext uri="{BB962C8B-B14F-4D97-AF65-F5344CB8AC3E}">
        <p14:creationId xmlns:p14="http://schemas.microsoft.com/office/powerpoint/2010/main" val="109816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21</a:t>
            </a:fld>
            <a:endParaRPr lang="pt-BR"/>
          </a:p>
        </p:txBody>
      </p:sp>
    </p:spTree>
    <p:extLst>
      <p:ext uri="{BB962C8B-B14F-4D97-AF65-F5344CB8AC3E}">
        <p14:creationId xmlns:p14="http://schemas.microsoft.com/office/powerpoint/2010/main" val="201711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4</a:t>
            </a:fld>
            <a:endParaRPr lang="pt-BR"/>
          </a:p>
        </p:txBody>
      </p:sp>
    </p:spTree>
    <p:extLst>
      <p:ext uri="{BB962C8B-B14F-4D97-AF65-F5344CB8AC3E}">
        <p14:creationId xmlns:p14="http://schemas.microsoft.com/office/powerpoint/2010/main" val="1259602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22</a:t>
            </a:fld>
            <a:endParaRPr lang="pt-BR"/>
          </a:p>
        </p:txBody>
      </p:sp>
    </p:spTree>
    <p:extLst>
      <p:ext uri="{BB962C8B-B14F-4D97-AF65-F5344CB8AC3E}">
        <p14:creationId xmlns:p14="http://schemas.microsoft.com/office/powerpoint/2010/main" val="51556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23</a:t>
            </a:fld>
            <a:endParaRPr lang="pt-BR"/>
          </a:p>
        </p:txBody>
      </p:sp>
    </p:spTree>
    <p:extLst>
      <p:ext uri="{BB962C8B-B14F-4D97-AF65-F5344CB8AC3E}">
        <p14:creationId xmlns:p14="http://schemas.microsoft.com/office/powerpoint/2010/main" val="2229239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24</a:t>
            </a:fld>
            <a:endParaRPr lang="pt-BR"/>
          </a:p>
        </p:txBody>
      </p:sp>
    </p:spTree>
    <p:extLst>
      <p:ext uri="{BB962C8B-B14F-4D97-AF65-F5344CB8AC3E}">
        <p14:creationId xmlns:p14="http://schemas.microsoft.com/office/powerpoint/2010/main" val="1974295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25</a:t>
            </a:fld>
            <a:endParaRPr lang="pt-BR"/>
          </a:p>
        </p:txBody>
      </p:sp>
    </p:spTree>
    <p:extLst>
      <p:ext uri="{BB962C8B-B14F-4D97-AF65-F5344CB8AC3E}">
        <p14:creationId xmlns:p14="http://schemas.microsoft.com/office/powerpoint/2010/main" val="2759090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26</a:t>
            </a:fld>
            <a:endParaRPr lang="pt-BR"/>
          </a:p>
        </p:txBody>
      </p:sp>
    </p:spTree>
    <p:extLst>
      <p:ext uri="{BB962C8B-B14F-4D97-AF65-F5344CB8AC3E}">
        <p14:creationId xmlns:p14="http://schemas.microsoft.com/office/powerpoint/2010/main" val="2068821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27</a:t>
            </a:fld>
            <a:endParaRPr lang="pt-BR"/>
          </a:p>
        </p:txBody>
      </p:sp>
    </p:spTree>
    <p:extLst>
      <p:ext uri="{BB962C8B-B14F-4D97-AF65-F5344CB8AC3E}">
        <p14:creationId xmlns:p14="http://schemas.microsoft.com/office/powerpoint/2010/main" val="1653372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28</a:t>
            </a:fld>
            <a:endParaRPr lang="pt-BR"/>
          </a:p>
        </p:txBody>
      </p:sp>
    </p:spTree>
    <p:extLst>
      <p:ext uri="{BB962C8B-B14F-4D97-AF65-F5344CB8AC3E}">
        <p14:creationId xmlns:p14="http://schemas.microsoft.com/office/powerpoint/2010/main" val="407376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29</a:t>
            </a:fld>
            <a:endParaRPr lang="pt-BR"/>
          </a:p>
        </p:txBody>
      </p:sp>
    </p:spTree>
    <p:extLst>
      <p:ext uri="{BB962C8B-B14F-4D97-AF65-F5344CB8AC3E}">
        <p14:creationId xmlns:p14="http://schemas.microsoft.com/office/powerpoint/2010/main" val="3002806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30</a:t>
            </a:fld>
            <a:endParaRPr lang="pt-BR"/>
          </a:p>
        </p:txBody>
      </p:sp>
    </p:spTree>
    <p:extLst>
      <p:ext uri="{BB962C8B-B14F-4D97-AF65-F5344CB8AC3E}">
        <p14:creationId xmlns:p14="http://schemas.microsoft.com/office/powerpoint/2010/main" val="1137448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31</a:t>
            </a:fld>
            <a:endParaRPr lang="pt-BR"/>
          </a:p>
        </p:txBody>
      </p:sp>
    </p:spTree>
    <p:extLst>
      <p:ext uri="{BB962C8B-B14F-4D97-AF65-F5344CB8AC3E}">
        <p14:creationId xmlns:p14="http://schemas.microsoft.com/office/powerpoint/2010/main" val="182087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5</a:t>
            </a:fld>
            <a:endParaRPr lang="pt-BR"/>
          </a:p>
        </p:txBody>
      </p:sp>
    </p:spTree>
    <p:extLst>
      <p:ext uri="{BB962C8B-B14F-4D97-AF65-F5344CB8AC3E}">
        <p14:creationId xmlns:p14="http://schemas.microsoft.com/office/powerpoint/2010/main" val="3970003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32</a:t>
            </a:fld>
            <a:endParaRPr lang="pt-BR"/>
          </a:p>
        </p:txBody>
      </p:sp>
    </p:spTree>
    <p:extLst>
      <p:ext uri="{BB962C8B-B14F-4D97-AF65-F5344CB8AC3E}">
        <p14:creationId xmlns:p14="http://schemas.microsoft.com/office/powerpoint/2010/main" val="1866096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33</a:t>
            </a:fld>
            <a:endParaRPr lang="pt-BR"/>
          </a:p>
        </p:txBody>
      </p:sp>
    </p:spTree>
    <p:extLst>
      <p:ext uri="{BB962C8B-B14F-4D97-AF65-F5344CB8AC3E}">
        <p14:creationId xmlns:p14="http://schemas.microsoft.com/office/powerpoint/2010/main" val="3019446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34</a:t>
            </a:fld>
            <a:endParaRPr lang="pt-BR"/>
          </a:p>
        </p:txBody>
      </p:sp>
    </p:spTree>
    <p:extLst>
      <p:ext uri="{BB962C8B-B14F-4D97-AF65-F5344CB8AC3E}">
        <p14:creationId xmlns:p14="http://schemas.microsoft.com/office/powerpoint/2010/main" val="3357819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35</a:t>
            </a:fld>
            <a:endParaRPr lang="pt-BR"/>
          </a:p>
        </p:txBody>
      </p:sp>
    </p:spTree>
    <p:extLst>
      <p:ext uri="{BB962C8B-B14F-4D97-AF65-F5344CB8AC3E}">
        <p14:creationId xmlns:p14="http://schemas.microsoft.com/office/powerpoint/2010/main" val="3066104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36</a:t>
            </a:fld>
            <a:endParaRPr lang="pt-BR"/>
          </a:p>
        </p:txBody>
      </p:sp>
    </p:spTree>
    <p:extLst>
      <p:ext uri="{BB962C8B-B14F-4D97-AF65-F5344CB8AC3E}">
        <p14:creationId xmlns:p14="http://schemas.microsoft.com/office/powerpoint/2010/main" val="2700521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37</a:t>
            </a:fld>
            <a:endParaRPr lang="pt-BR"/>
          </a:p>
        </p:txBody>
      </p:sp>
    </p:spTree>
    <p:extLst>
      <p:ext uri="{BB962C8B-B14F-4D97-AF65-F5344CB8AC3E}">
        <p14:creationId xmlns:p14="http://schemas.microsoft.com/office/powerpoint/2010/main" val="2960595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38</a:t>
            </a:fld>
            <a:endParaRPr lang="pt-BR"/>
          </a:p>
        </p:txBody>
      </p:sp>
    </p:spTree>
    <p:extLst>
      <p:ext uri="{BB962C8B-B14F-4D97-AF65-F5344CB8AC3E}">
        <p14:creationId xmlns:p14="http://schemas.microsoft.com/office/powerpoint/2010/main" val="567758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39</a:t>
            </a:fld>
            <a:endParaRPr lang="pt-BR"/>
          </a:p>
        </p:txBody>
      </p:sp>
    </p:spTree>
    <p:extLst>
      <p:ext uri="{BB962C8B-B14F-4D97-AF65-F5344CB8AC3E}">
        <p14:creationId xmlns:p14="http://schemas.microsoft.com/office/powerpoint/2010/main" val="812719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40</a:t>
            </a:fld>
            <a:endParaRPr lang="pt-BR"/>
          </a:p>
        </p:txBody>
      </p:sp>
    </p:spTree>
    <p:extLst>
      <p:ext uri="{BB962C8B-B14F-4D97-AF65-F5344CB8AC3E}">
        <p14:creationId xmlns:p14="http://schemas.microsoft.com/office/powerpoint/2010/main" val="3986203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41</a:t>
            </a:fld>
            <a:endParaRPr lang="pt-BR"/>
          </a:p>
        </p:txBody>
      </p:sp>
    </p:spTree>
    <p:extLst>
      <p:ext uri="{BB962C8B-B14F-4D97-AF65-F5344CB8AC3E}">
        <p14:creationId xmlns:p14="http://schemas.microsoft.com/office/powerpoint/2010/main" val="1149094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6</a:t>
            </a:fld>
            <a:endParaRPr lang="pt-BR"/>
          </a:p>
        </p:txBody>
      </p:sp>
    </p:spTree>
    <p:extLst>
      <p:ext uri="{BB962C8B-B14F-4D97-AF65-F5344CB8AC3E}">
        <p14:creationId xmlns:p14="http://schemas.microsoft.com/office/powerpoint/2010/main" val="13660390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42</a:t>
            </a:fld>
            <a:endParaRPr lang="pt-BR"/>
          </a:p>
        </p:txBody>
      </p:sp>
    </p:spTree>
    <p:extLst>
      <p:ext uri="{BB962C8B-B14F-4D97-AF65-F5344CB8AC3E}">
        <p14:creationId xmlns:p14="http://schemas.microsoft.com/office/powerpoint/2010/main" val="10857327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43</a:t>
            </a:fld>
            <a:endParaRPr lang="pt-BR"/>
          </a:p>
        </p:txBody>
      </p:sp>
    </p:spTree>
    <p:extLst>
      <p:ext uri="{BB962C8B-B14F-4D97-AF65-F5344CB8AC3E}">
        <p14:creationId xmlns:p14="http://schemas.microsoft.com/office/powerpoint/2010/main" val="30495428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44</a:t>
            </a:fld>
            <a:endParaRPr lang="pt-BR"/>
          </a:p>
        </p:txBody>
      </p:sp>
    </p:spTree>
    <p:extLst>
      <p:ext uri="{BB962C8B-B14F-4D97-AF65-F5344CB8AC3E}">
        <p14:creationId xmlns:p14="http://schemas.microsoft.com/office/powerpoint/2010/main" val="3748378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45</a:t>
            </a:fld>
            <a:endParaRPr lang="pt-BR"/>
          </a:p>
        </p:txBody>
      </p:sp>
    </p:spTree>
    <p:extLst>
      <p:ext uri="{BB962C8B-B14F-4D97-AF65-F5344CB8AC3E}">
        <p14:creationId xmlns:p14="http://schemas.microsoft.com/office/powerpoint/2010/main" val="2479892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46</a:t>
            </a:fld>
            <a:endParaRPr lang="pt-BR"/>
          </a:p>
        </p:txBody>
      </p:sp>
    </p:spTree>
    <p:extLst>
      <p:ext uri="{BB962C8B-B14F-4D97-AF65-F5344CB8AC3E}">
        <p14:creationId xmlns:p14="http://schemas.microsoft.com/office/powerpoint/2010/main" val="227684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47</a:t>
            </a:fld>
            <a:endParaRPr lang="pt-BR"/>
          </a:p>
        </p:txBody>
      </p:sp>
    </p:spTree>
    <p:extLst>
      <p:ext uri="{BB962C8B-B14F-4D97-AF65-F5344CB8AC3E}">
        <p14:creationId xmlns:p14="http://schemas.microsoft.com/office/powerpoint/2010/main" val="1197920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48</a:t>
            </a:fld>
            <a:endParaRPr lang="pt-BR"/>
          </a:p>
        </p:txBody>
      </p:sp>
    </p:spTree>
    <p:extLst>
      <p:ext uri="{BB962C8B-B14F-4D97-AF65-F5344CB8AC3E}">
        <p14:creationId xmlns:p14="http://schemas.microsoft.com/office/powerpoint/2010/main" val="84554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49</a:t>
            </a:fld>
            <a:endParaRPr lang="pt-BR"/>
          </a:p>
        </p:txBody>
      </p:sp>
    </p:spTree>
    <p:extLst>
      <p:ext uri="{BB962C8B-B14F-4D97-AF65-F5344CB8AC3E}">
        <p14:creationId xmlns:p14="http://schemas.microsoft.com/office/powerpoint/2010/main" val="3689506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50</a:t>
            </a:fld>
            <a:endParaRPr lang="pt-BR"/>
          </a:p>
        </p:txBody>
      </p:sp>
    </p:spTree>
    <p:extLst>
      <p:ext uri="{BB962C8B-B14F-4D97-AF65-F5344CB8AC3E}">
        <p14:creationId xmlns:p14="http://schemas.microsoft.com/office/powerpoint/2010/main" val="14373221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51</a:t>
            </a:fld>
            <a:endParaRPr lang="pt-BR"/>
          </a:p>
        </p:txBody>
      </p:sp>
    </p:spTree>
    <p:extLst>
      <p:ext uri="{BB962C8B-B14F-4D97-AF65-F5344CB8AC3E}">
        <p14:creationId xmlns:p14="http://schemas.microsoft.com/office/powerpoint/2010/main" val="883486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7</a:t>
            </a:fld>
            <a:endParaRPr lang="pt-BR"/>
          </a:p>
        </p:txBody>
      </p:sp>
    </p:spTree>
    <p:extLst>
      <p:ext uri="{BB962C8B-B14F-4D97-AF65-F5344CB8AC3E}">
        <p14:creationId xmlns:p14="http://schemas.microsoft.com/office/powerpoint/2010/main" val="36542507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52</a:t>
            </a:fld>
            <a:endParaRPr lang="pt-BR"/>
          </a:p>
        </p:txBody>
      </p:sp>
    </p:spTree>
    <p:extLst>
      <p:ext uri="{BB962C8B-B14F-4D97-AF65-F5344CB8AC3E}">
        <p14:creationId xmlns:p14="http://schemas.microsoft.com/office/powerpoint/2010/main" val="24894779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53</a:t>
            </a:fld>
            <a:endParaRPr lang="pt-BR"/>
          </a:p>
        </p:txBody>
      </p:sp>
    </p:spTree>
    <p:extLst>
      <p:ext uri="{BB962C8B-B14F-4D97-AF65-F5344CB8AC3E}">
        <p14:creationId xmlns:p14="http://schemas.microsoft.com/office/powerpoint/2010/main" val="11688960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54</a:t>
            </a:fld>
            <a:endParaRPr lang="pt-BR"/>
          </a:p>
        </p:txBody>
      </p:sp>
    </p:spTree>
    <p:extLst>
      <p:ext uri="{BB962C8B-B14F-4D97-AF65-F5344CB8AC3E}">
        <p14:creationId xmlns:p14="http://schemas.microsoft.com/office/powerpoint/2010/main" val="39048174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55</a:t>
            </a:fld>
            <a:endParaRPr lang="pt-BR"/>
          </a:p>
        </p:txBody>
      </p:sp>
    </p:spTree>
    <p:extLst>
      <p:ext uri="{BB962C8B-B14F-4D97-AF65-F5344CB8AC3E}">
        <p14:creationId xmlns:p14="http://schemas.microsoft.com/office/powerpoint/2010/main" val="9027001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56</a:t>
            </a:fld>
            <a:endParaRPr lang="pt-BR"/>
          </a:p>
        </p:txBody>
      </p:sp>
    </p:spTree>
    <p:extLst>
      <p:ext uri="{BB962C8B-B14F-4D97-AF65-F5344CB8AC3E}">
        <p14:creationId xmlns:p14="http://schemas.microsoft.com/office/powerpoint/2010/main" val="2868968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57</a:t>
            </a:fld>
            <a:endParaRPr lang="pt-BR"/>
          </a:p>
        </p:txBody>
      </p:sp>
    </p:spTree>
    <p:extLst>
      <p:ext uri="{BB962C8B-B14F-4D97-AF65-F5344CB8AC3E}">
        <p14:creationId xmlns:p14="http://schemas.microsoft.com/office/powerpoint/2010/main" val="156017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8</a:t>
            </a:fld>
            <a:endParaRPr lang="pt-BR"/>
          </a:p>
        </p:txBody>
      </p:sp>
    </p:spTree>
    <p:extLst>
      <p:ext uri="{BB962C8B-B14F-4D97-AF65-F5344CB8AC3E}">
        <p14:creationId xmlns:p14="http://schemas.microsoft.com/office/powerpoint/2010/main" val="271942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9</a:t>
            </a:fld>
            <a:endParaRPr lang="pt-BR"/>
          </a:p>
        </p:txBody>
      </p:sp>
    </p:spTree>
    <p:extLst>
      <p:ext uri="{BB962C8B-B14F-4D97-AF65-F5344CB8AC3E}">
        <p14:creationId xmlns:p14="http://schemas.microsoft.com/office/powerpoint/2010/main" val="323983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10</a:t>
            </a:fld>
            <a:endParaRPr lang="pt-BR"/>
          </a:p>
        </p:txBody>
      </p:sp>
    </p:spTree>
    <p:extLst>
      <p:ext uri="{BB962C8B-B14F-4D97-AF65-F5344CB8AC3E}">
        <p14:creationId xmlns:p14="http://schemas.microsoft.com/office/powerpoint/2010/main" val="231011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74AE557-773F-45B1-831F-DD6CF6B05646}" type="slidenum">
              <a:rPr lang="pt-BR" smtClean="0"/>
              <a:t>11</a:t>
            </a:fld>
            <a:endParaRPr lang="pt-BR"/>
          </a:p>
        </p:txBody>
      </p:sp>
    </p:spTree>
    <p:extLst>
      <p:ext uri="{BB962C8B-B14F-4D97-AF65-F5344CB8AC3E}">
        <p14:creationId xmlns:p14="http://schemas.microsoft.com/office/powerpoint/2010/main" val="841737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Imagem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8919"/>
          <a:stretch/>
        </p:blipFill>
        <p:spPr>
          <a:xfrm>
            <a:off x="-14035" y="-25400"/>
            <a:ext cx="12202245" cy="3429000"/>
          </a:xfrm>
          <a:prstGeom prst="rect">
            <a:avLst/>
          </a:prstGeom>
        </p:spPr>
      </p:pic>
      <p:sp>
        <p:nvSpPr>
          <p:cNvPr id="2" name="Título 1"/>
          <p:cNvSpPr>
            <a:spLocks noGrp="1"/>
          </p:cNvSpPr>
          <p:nvPr>
            <p:ph type="ctrTitle"/>
          </p:nvPr>
        </p:nvSpPr>
        <p:spPr>
          <a:xfrm>
            <a:off x="2235200" y="2489200"/>
            <a:ext cx="9144000" cy="1684338"/>
          </a:xfrm>
        </p:spPr>
        <p:txBody>
          <a:bodyPr anchor="b">
            <a:normAutofit/>
          </a:bodyPr>
          <a:lstStyle>
            <a:lvl1pPr algn="r">
              <a:defRPr sz="5400" b="1"/>
            </a:lvl1pPr>
          </a:lstStyle>
          <a:p>
            <a:r>
              <a:rPr lang="pt-BR"/>
              <a:t>Clique para editar o título mestre</a:t>
            </a:r>
            <a:endParaRPr lang="pt-BR" dirty="0"/>
          </a:p>
        </p:txBody>
      </p:sp>
      <p:sp>
        <p:nvSpPr>
          <p:cNvPr id="3" name="Subtítulo 2"/>
          <p:cNvSpPr>
            <a:spLocks noGrp="1"/>
          </p:cNvSpPr>
          <p:nvPr>
            <p:ph type="subTitle" idx="1"/>
          </p:nvPr>
        </p:nvSpPr>
        <p:spPr>
          <a:xfrm>
            <a:off x="2235200" y="4241006"/>
            <a:ext cx="9144000" cy="1655762"/>
          </a:xfrm>
        </p:spPr>
        <p:txBody>
          <a:bodyPr>
            <a:normAutofit/>
          </a:bodyPr>
          <a:lstStyle>
            <a:lvl1pPr marL="0" indent="0" algn="r">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pt-BR" dirty="0"/>
          </a:p>
        </p:txBody>
      </p:sp>
      <p:sp>
        <p:nvSpPr>
          <p:cNvPr id="4" name="Espaço Reservado para Data 3"/>
          <p:cNvSpPr>
            <a:spLocks noGrp="1"/>
          </p:cNvSpPr>
          <p:nvPr>
            <p:ph type="dt" sz="half" idx="10"/>
          </p:nvPr>
        </p:nvSpPr>
        <p:spPr>
          <a:xfrm>
            <a:off x="838200" y="6100762"/>
            <a:ext cx="2743200" cy="401638"/>
          </a:xfrm>
        </p:spPr>
        <p:txBody>
          <a:bodyPr/>
          <a:lstStyle/>
          <a:p>
            <a:fld id="{FFB17E47-F311-4931-AA60-92B6B217536B}" type="datetimeFigureOut">
              <a:rPr lang="pt-BR" smtClean="0"/>
              <a:t>14/10/2018</a:t>
            </a:fld>
            <a:endParaRPr lang="pt-BR"/>
          </a:p>
        </p:txBody>
      </p:sp>
      <p:sp>
        <p:nvSpPr>
          <p:cNvPr id="5" name="Espaço Reservado para Rodapé 4"/>
          <p:cNvSpPr>
            <a:spLocks noGrp="1"/>
          </p:cNvSpPr>
          <p:nvPr>
            <p:ph type="ftr" sz="quarter" idx="11"/>
          </p:nvPr>
        </p:nvSpPr>
        <p:spPr>
          <a:xfrm>
            <a:off x="4038600" y="6100762"/>
            <a:ext cx="4114800" cy="365125"/>
          </a:xfrm>
        </p:spPr>
        <p:txBody>
          <a:bodyPr/>
          <a:lstStyle/>
          <a:p>
            <a:endParaRPr lang="pt-BR"/>
          </a:p>
        </p:txBody>
      </p:sp>
      <p:pic>
        <p:nvPicPr>
          <p:cNvPr id="8" name="Image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199" y="1603095"/>
            <a:ext cx="1681263" cy="1654455"/>
          </a:xfrm>
          <a:prstGeom prst="rect">
            <a:avLst/>
          </a:prstGeom>
        </p:spPr>
      </p:pic>
    </p:spTree>
    <p:extLst>
      <p:ext uri="{BB962C8B-B14F-4D97-AF65-F5344CB8AC3E}">
        <p14:creationId xmlns:p14="http://schemas.microsoft.com/office/powerpoint/2010/main" val="100794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838200" y="6127750"/>
            <a:ext cx="2743200" cy="365125"/>
          </a:xfrm>
        </p:spPr>
        <p:txBody>
          <a:bodyPr/>
          <a:lstStyle/>
          <a:p>
            <a:fld id="{FFB17E47-F311-4931-AA60-92B6B217536B}" type="datetimeFigureOut">
              <a:rPr lang="pt-BR" smtClean="0"/>
              <a:t>14/10/2018</a:t>
            </a:fld>
            <a:endParaRPr lang="pt-BR"/>
          </a:p>
        </p:txBody>
      </p:sp>
      <p:sp>
        <p:nvSpPr>
          <p:cNvPr id="5" name="Espaço Reservado para Rodapé 4"/>
          <p:cNvSpPr>
            <a:spLocks noGrp="1"/>
          </p:cNvSpPr>
          <p:nvPr>
            <p:ph type="ftr" sz="quarter" idx="11"/>
          </p:nvPr>
        </p:nvSpPr>
        <p:spPr>
          <a:xfrm>
            <a:off x="4038600" y="6127750"/>
            <a:ext cx="4114800" cy="365125"/>
          </a:xfrm>
        </p:spPr>
        <p:txBody>
          <a:bodyPr/>
          <a:lstStyle/>
          <a:p>
            <a:endParaRPr lang="pt-BR"/>
          </a:p>
        </p:txBody>
      </p:sp>
    </p:spTree>
    <p:extLst>
      <p:ext uri="{BB962C8B-B14F-4D97-AF65-F5344CB8AC3E}">
        <p14:creationId xmlns:p14="http://schemas.microsoft.com/office/powerpoint/2010/main" val="43906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2070099"/>
            <a:ext cx="5181600" cy="3776809"/>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Conteúdo 3"/>
          <p:cNvSpPr>
            <a:spLocks noGrp="1"/>
          </p:cNvSpPr>
          <p:nvPr>
            <p:ph sz="half" idx="2"/>
          </p:nvPr>
        </p:nvSpPr>
        <p:spPr>
          <a:xfrm>
            <a:off x="6172200" y="2070099"/>
            <a:ext cx="5181600" cy="3776809"/>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5" name="Espaço Reservado para Data 4"/>
          <p:cNvSpPr>
            <a:spLocks noGrp="1"/>
          </p:cNvSpPr>
          <p:nvPr>
            <p:ph type="dt" sz="half" idx="10"/>
          </p:nvPr>
        </p:nvSpPr>
        <p:spPr>
          <a:xfrm>
            <a:off x="838200" y="6127750"/>
            <a:ext cx="2743200" cy="365125"/>
          </a:xfrm>
        </p:spPr>
        <p:txBody>
          <a:bodyPr/>
          <a:lstStyle/>
          <a:p>
            <a:fld id="{FFB17E47-F311-4931-AA60-92B6B217536B}" type="datetimeFigureOut">
              <a:rPr lang="pt-BR" smtClean="0"/>
              <a:t>14/10/2018</a:t>
            </a:fld>
            <a:endParaRPr lang="pt-BR"/>
          </a:p>
        </p:txBody>
      </p:sp>
      <p:sp>
        <p:nvSpPr>
          <p:cNvPr id="6" name="Espaço Reservado para Rodapé 5"/>
          <p:cNvSpPr>
            <a:spLocks noGrp="1"/>
          </p:cNvSpPr>
          <p:nvPr>
            <p:ph type="ftr" sz="quarter" idx="11"/>
          </p:nvPr>
        </p:nvSpPr>
        <p:spPr>
          <a:xfrm>
            <a:off x="4038600" y="6127750"/>
            <a:ext cx="4114800" cy="365125"/>
          </a:xfrm>
        </p:spPr>
        <p:txBody>
          <a:bodyPr/>
          <a:lstStyle/>
          <a:p>
            <a:endParaRPr lang="pt-BR"/>
          </a:p>
        </p:txBody>
      </p:sp>
    </p:spTree>
    <p:extLst>
      <p:ext uri="{BB962C8B-B14F-4D97-AF65-F5344CB8AC3E}">
        <p14:creationId xmlns:p14="http://schemas.microsoft.com/office/powerpoint/2010/main" val="858949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571500"/>
            <a:ext cx="10515600" cy="1246188"/>
          </a:xfrm>
        </p:spPr>
        <p:txBody>
          <a:bodyPr/>
          <a:lstStyle/>
          <a:p>
            <a:r>
              <a:rPr lang="pt-BR"/>
              <a:t>Clique para editar o título mestre</a:t>
            </a:r>
          </a:p>
        </p:txBody>
      </p:sp>
      <p:sp>
        <p:nvSpPr>
          <p:cNvPr id="3" name="Espaço Reservado para Texto 2"/>
          <p:cNvSpPr>
            <a:spLocks noGrp="1"/>
          </p:cNvSpPr>
          <p:nvPr>
            <p:ph type="body" idx="1"/>
          </p:nvPr>
        </p:nvSpPr>
        <p:spPr>
          <a:xfrm>
            <a:off x="839788" y="1841560"/>
            <a:ext cx="5157787" cy="6809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672557"/>
            <a:ext cx="5157787" cy="3349625"/>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5" name="Espaço Reservado para Texto 4"/>
          <p:cNvSpPr>
            <a:spLocks noGrp="1"/>
          </p:cNvSpPr>
          <p:nvPr>
            <p:ph type="body" sz="quarter" idx="3"/>
          </p:nvPr>
        </p:nvSpPr>
        <p:spPr>
          <a:xfrm>
            <a:off x="6172200" y="1841560"/>
            <a:ext cx="5183188" cy="6809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672557"/>
            <a:ext cx="5183188" cy="3349625"/>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a:xfrm>
            <a:off x="838200" y="6127750"/>
            <a:ext cx="2743200" cy="365125"/>
          </a:xfrm>
        </p:spPr>
        <p:txBody>
          <a:bodyPr/>
          <a:lstStyle/>
          <a:p>
            <a:fld id="{FFB17E47-F311-4931-AA60-92B6B217536B}" type="datetimeFigureOut">
              <a:rPr lang="pt-BR" smtClean="0"/>
              <a:t>14/10/2018</a:t>
            </a:fld>
            <a:endParaRPr lang="pt-BR"/>
          </a:p>
        </p:txBody>
      </p:sp>
      <p:sp>
        <p:nvSpPr>
          <p:cNvPr id="8" name="Espaço Reservado para Rodapé 7"/>
          <p:cNvSpPr>
            <a:spLocks noGrp="1"/>
          </p:cNvSpPr>
          <p:nvPr>
            <p:ph type="ftr" sz="quarter" idx="11"/>
          </p:nvPr>
        </p:nvSpPr>
        <p:spPr>
          <a:xfrm>
            <a:off x="4038600" y="6127750"/>
            <a:ext cx="4114800" cy="365125"/>
          </a:xfrm>
        </p:spPr>
        <p:txBody>
          <a:bodyPr/>
          <a:lstStyle/>
          <a:p>
            <a:endParaRPr lang="pt-BR"/>
          </a:p>
        </p:txBody>
      </p:sp>
    </p:spTree>
    <p:extLst>
      <p:ext uri="{BB962C8B-B14F-4D97-AF65-F5344CB8AC3E}">
        <p14:creationId xmlns:p14="http://schemas.microsoft.com/office/powerpoint/2010/main" val="2486243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pt-BR" dirty="0"/>
          </a:p>
        </p:txBody>
      </p:sp>
      <p:sp>
        <p:nvSpPr>
          <p:cNvPr id="3" name="Espaço Reservado para Data 2"/>
          <p:cNvSpPr>
            <a:spLocks noGrp="1"/>
          </p:cNvSpPr>
          <p:nvPr>
            <p:ph type="dt" sz="half" idx="10"/>
          </p:nvPr>
        </p:nvSpPr>
        <p:spPr>
          <a:xfrm>
            <a:off x="838200" y="6127750"/>
            <a:ext cx="2743200" cy="365125"/>
          </a:xfrm>
        </p:spPr>
        <p:txBody>
          <a:bodyPr/>
          <a:lstStyle/>
          <a:p>
            <a:fld id="{FFB17E47-F311-4931-AA60-92B6B217536B}" type="datetimeFigureOut">
              <a:rPr lang="pt-BR" smtClean="0"/>
              <a:t>14/10/2018</a:t>
            </a:fld>
            <a:endParaRPr lang="pt-BR"/>
          </a:p>
        </p:txBody>
      </p:sp>
      <p:sp>
        <p:nvSpPr>
          <p:cNvPr id="4" name="Espaço Reservado para Rodapé 3"/>
          <p:cNvSpPr>
            <a:spLocks noGrp="1"/>
          </p:cNvSpPr>
          <p:nvPr>
            <p:ph type="ftr" sz="quarter" idx="11"/>
          </p:nvPr>
        </p:nvSpPr>
        <p:spPr>
          <a:xfrm>
            <a:off x="4038600" y="6127750"/>
            <a:ext cx="4114800" cy="365125"/>
          </a:xfrm>
        </p:spPr>
        <p:txBody>
          <a:bodyPr/>
          <a:lstStyle/>
          <a:p>
            <a:endParaRPr lang="pt-BR"/>
          </a:p>
        </p:txBody>
      </p:sp>
    </p:spTree>
    <p:extLst>
      <p:ext uri="{BB962C8B-B14F-4D97-AF65-F5344CB8AC3E}">
        <p14:creationId xmlns:p14="http://schemas.microsoft.com/office/powerpoint/2010/main" val="356658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01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97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97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ângulo 8"/>
          <p:cNvSpPr/>
          <p:nvPr userDrawn="1"/>
        </p:nvSpPr>
        <p:spPr>
          <a:xfrm>
            <a:off x="-1335" y="1825625"/>
            <a:ext cx="12193335" cy="5032375"/>
          </a:xfrm>
          <a:prstGeom prst="rect">
            <a:avLst/>
          </a:prstGeom>
          <a:solidFill>
            <a:schemeClr val="bg1"/>
          </a:solidFill>
          <a:ln>
            <a:noFill/>
          </a:ln>
          <a:effectLst>
            <a:outerShdw blurRad="63500" sx="102000" sy="102000" algn="ctr" rotWithShape="0">
              <a:schemeClr val="bg1">
                <a:lumMod val="65000"/>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noFill/>
              </a:ln>
              <a:noFill/>
            </a:endParaRPr>
          </a:p>
        </p:txBody>
      </p:sp>
      <p:sp>
        <p:nvSpPr>
          <p:cNvPr id="2" name="Espaço Reservado para Título 1"/>
          <p:cNvSpPr>
            <a:spLocks noGrp="1"/>
          </p:cNvSpPr>
          <p:nvPr>
            <p:ph type="title"/>
          </p:nvPr>
        </p:nvSpPr>
        <p:spPr>
          <a:xfrm>
            <a:off x="838200" y="584200"/>
            <a:ext cx="10515600" cy="1205057"/>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838200" y="2052640"/>
            <a:ext cx="10515600" cy="3735386"/>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1404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17E47-F311-4931-AA60-92B6B217536B}" type="datetimeFigureOut">
              <a:rPr lang="pt-BR" smtClean="0"/>
              <a:t>14/10/2018</a:t>
            </a:fld>
            <a:endParaRPr lang="pt-BR"/>
          </a:p>
        </p:txBody>
      </p:sp>
      <p:sp>
        <p:nvSpPr>
          <p:cNvPr id="5" name="Espaço Reservado para Rodapé 4"/>
          <p:cNvSpPr>
            <a:spLocks noGrp="1"/>
          </p:cNvSpPr>
          <p:nvPr>
            <p:ph type="ftr" sz="quarter" idx="3"/>
          </p:nvPr>
        </p:nvSpPr>
        <p:spPr>
          <a:xfrm>
            <a:off x="4038600" y="61404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pic>
        <p:nvPicPr>
          <p:cNvPr id="7" name="Imagem 6"/>
          <p:cNvPicPr>
            <a:picLocks noChangeAspect="1"/>
          </p:cNvPicPr>
          <p:nvPr userDrawn="1"/>
        </p:nvPicPr>
        <p:blipFill rotWithShape="1">
          <a:blip r:embed="rId10" cstate="print">
            <a:extLst>
              <a:ext uri="{28A0092B-C50C-407E-A947-70E740481C1C}">
                <a14:useLocalDpi xmlns:a14="http://schemas.microsoft.com/office/drawing/2010/main" val="0"/>
              </a:ext>
            </a:extLst>
          </a:blip>
          <a:srcRect t="26790" b="64795"/>
          <a:stretch/>
        </p:blipFill>
        <p:spPr>
          <a:xfrm>
            <a:off x="-1334" y="6502400"/>
            <a:ext cx="12193333" cy="355600"/>
          </a:xfrm>
          <a:prstGeom prst="rect">
            <a:avLst/>
          </a:prstGeom>
        </p:spPr>
      </p:pic>
      <p:pic>
        <p:nvPicPr>
          <p:cNvPr id="8" name="Imagem 7"/>
          <p:cNvPicPr>
            <a:picLocks noChangeAspect="1"/>
          </p:cNvPicPr>
          <p:nvPr userDrawn="1"/>
        </p:nvPicPr>
        <p:blipFill rotWithShape="1">
          <a:blip r:embed="rId10" cstate="print">
            <a:extLst>
              <a:ext uri="{28A0092B-C50C-407E-A947-70E740481C1C}">
                <a14:useLocalDpi xmlns:a14="http://schemas.microsoft.com/office/drawing/2010/main" val="0"/>
              </a:ext>
            </a:extLst>
          </a:blip>
          <a:srcRect t="26790" b="59386"/>
          <a:stretch/>
        </p:blipFill>
        <p:spPr>
          <a:xfrm>
            <a:off x="-1335" y="0"/>
            <a:ext cx="12193333" cy="584200"/>
          </a:xfrm>
          <a:prstGeom prst="rect">
            <a:avLst/>
          </a:prstGeom>
        </p:spPr>
      </p:pic>
      <p:pic>
        <p:nvPicPr>
          <p:cNvPr id="11" name="Imagem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20701" y="370288"/>
            <a:ext cx="1157890" cy="1139427"/>
          </a:xfrm>
          <a:prstGeom prst="rect">
            <a:avLst/>
          </a:prstGeom>
        </p:spPr>
      </p:pic>
      <p:pic>
        <p:nvPicPr>
          <p:cNvPr id="12" name="Imagem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177638" y="6015041"/>
            <a:ext cx="2176162" cy="337196"/>
          </a:xfrm>
          <a:prstGeom prst="rect">
            <a:avLst/>
          </a:prstGeom>
        </p:spPr>
      </p:pic>
    </p:spTree>
    <p:extLst>
      <p:ext uri="{BB962C8B-B14F-4D97-AF65-F5344CB8AC3E}">
        <p14:creationId xmlns:p14="http://schemas.microsoft.com/office/powerpoint/2010/main" val="996191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r"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tângulo 4"/>
          <p:cNvSpPr>
            <a:spLocks noChangeArrowheads="1"/>
          </p:cNvSpPr>
          <p:nvPr/>
        </p:nvSpPr>
        <p:spPr bwMode="auto">
          <a:xfrm>
            <a:off x="3224213" y="2400300"/>
            <a:ext cx="8551862"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pt-BR" altLang="pt-BR" sz="2600" b="1" dirty="0">
                <a:latin typeface="+mn-lt"/>
              </a:rPr>
              <a:t>Café Online com a </a:t>
            </a:r>
            <a:r>
              <a:rPr lang="pt-BR" sz="2800" b="1" dirty="0"/>
              <a:t>GCPAF </a:t>
            </a:r>
            <a:r>
              <a:rPr lang="pt-BR" altLang="pt-BR" sz="2600" b="1" dirty="0">
                <a:latin typeface="+mn-lt"/>
              </a:rPr>
              <a:t>discute </a:t>
            </a:r>
            <a:r>
              <a:rPr lang="pt-BR" altLang="pt-BR" sz="2600" dirty="0">
                <a:latin typeface="+mn-lt"/>
              </a:rPr>
              <a:t>os</a:t>
            </a:r>
            <a:r>
              <a:rPr lang="pt-BR" altLang="pt-BR" sz="2600" b="1" dirty="0">
                <a:latin typeface="+mn-lt"/>
              </a:rPr>
              <a:t> </a:t>
            </a:r>
            <a:r>
              <a:rPr lang="pt-BR" sz="2600" dirty="0">
                <a:latin typeface="+mn-lt"/>
              </a:rPr>
              <a:t>procedimentos harmonizados no controle sanitário na importação de medicamentos e produtos biológicos sujeitos à vigilância sanitária no escopo do PAFME</a:t>
            </a:r>
            <a:endParaRPr lang="pt-BR" altLang="pt-BR" sz="2600" b="1" dirty="0">
              <a:latin typeface="+mn-lt"/>
            </a:endParaRPr>
          </a:p>
        </p:txBody>
      </p:sp>
      <p:pic>
        <p:nvPicPr>
          <p:cNvPr id="7171"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863" y="2486025"/>
            <a:ext cx="3116262"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tângulo 5"/>
          <p:cNvSpPr>
            <a:spLocks noChangeArrowheads="1"/>
          </p:cNvSpPr>
          <p:nvPr/>
        </p:nvSpPr>
        <p:spPr bwMode="auto">
          <a:xfrm>
            <a:off x="7462838" y="5143500"/>
            <a:ext cx="4400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sz="1200" b="1" dirty="0"/>
              <a:t>Gerência-Geral de Portos Aeroportos Fronteiras e Recintos alfandegados</a:t>
            </a:r>
          </a:p>
        </p:txBody>
      </p:sp>
      <p:sp>
        <p:nvSpPr>
          <p:cNvPr id="7173" name="Retângulo 5"/>
          <p:cNvSpPr>
            <a:spLocks noChangeArrowheads="1"/>
          </p:cNvSpPr>
          <p:nvPr/>
        </p:nvSpPr>
        <p:spPr bwMode="auto">
          <a:xfrm>
            <a:off x="2725738" y="5143500"/>
            <a:ext cx="4519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pt-BR" altLang="pt-BR" sz="1200" b="1"/>
              <a:t>Gerência-Geral de Conhecimento, Inovação e Pesquisa - GGCIP</a:t>
            </a:r>
          </a:p>
        </p:txBody>
      </p:sp>
      <p:sp>
        <p:nvSpPr>
          <p:cNvPr id="7174" name="Retângulo 5"/>
          <p:cNvSpPr>
            <a:spLocks noChangeArrowheads="1"/>
          </p:cNvSpPr>
          <p:nvPr/>
        </p:nvSpPr>
        <p:spPr bwMode="auto">
          <a:xfrm>
            <a:off x="5202238" y="4217988"/>
            <a:ext cx="45196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sz="1200" b="1" dirty="0"/>
              <a:t>Realização:</a:t>
            </a:r>
          </a:p>
        </p:txBody>
      </p:sp>
      <p:sp>
        <p:nvSpPr>
          <p:cNvPr id="7175" name="Retângulo 5"/>
          <p:cNvSpPr>
            <a:spLocks noChangeArrowheads="1"/>
          </p:cNvSpPr>
          <p:nvPr/>
        </p:nvSpPr>
        <p:spPr bwMode="auto">
          <a:xfrm>
            <a:off x="5260975" y="4681538"/>
            <a:ext cx="452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sz="1200" b="1"/>
              <a:t>Agência Nacional de Vigilância Sanitária</a:t>
            </a:r>
          </a:p>
        </p:txBody>
      </p:sp>
    </p:spTree>
    <p:extLst>
      <p:ext uri="{BB962C8B-B14F-4D97-AF65-F5344CB8AC3E}">
        <p14:creationId xmlns:p14="http://schemas.microsoft.com/office/powerpoint/2010/main" val="2548964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8539517"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REGULARIZAÇÃO DE PRODUTOS</a:t>
            </a:r>
          </a:p>
        </p:txBody>
      </p:sp>
      <p:sp>
        <p:nvSpPr>
          <p:cNvPr id="3" name="CaixaDeTexto 2"/>
          <p:cNvSpPr txBox="1"/>
          <p:nvPr/>
        </p:nvSpPr>
        <p:spPr>
          <a:xfrm>
            <a:off x="279049" y="2014799"/>
            <a:ext cx="11461830" cy="3508653"/>
          </a:xfrm>
          <a:prstGeom prst="rect">
            <a:avLst/>
          </a:prstGeom>
          <a:solidFill>
            <a:schemeClr val="bg1"/>
          </a:solidFill>
        </p:spPr>
        <p:txBody>
          <a:bodyPr wrap="square" rtlCol="0">
            <a:spAutoFit/>
          </a:bodyPr>
          <a:lstStyle/>
          <a:p>
            <a:pPr lvl="0" algn="just">
              <a:spcBef>
                <a:spcPts val="1200"/>
              </a:spcBef>
              <a:spcAft>
                <a:spcPts val="1200"/>
              </a:spcAft>
            </a:pPr>
            <a:r>
              <a:rPr lang="pt-BR" sz="1600" dirty="0">
                <a:latin typeface="Verdana" panose="020B0604030504040204" pitchFamily="34" charset="0"/>
                <a:ea typeface="Verdana" panose="020B0604030504040204" pitchFamily="34" charset="0"/>
              </a:rPr>
              <a:t>Caso o IFA ainda não tenha registro aprovado, o protocolo de solicitação poderá ser aceito nas seguintes situações:</a:t>
            </a:r>
          </a:p>
          <a:p>
            <a:pPr marL="400050" lvl="0" indent="-400050">
              <a:buFont typeface="+mj-lt"/>
              <a:buAutoNum type="romanUcPeriod"/>
            </a:pPr>
            <a:r>
              <a:rPr lang="pt-BR" sz="1600" dirty="0">
                <a:latin typeface="Verdana" panose="020B0604030504040204" pitchFamily="34" charset="0"/>
                <a:ea typeface="Verdana" panose="020B0604030504040204" pitchFamily="34" charset="0"/>
              </a:rPr>
              <a:t>Se o IFA possuir obrigatoriedade de registro estabelecida pela IN 15/2009, o protocolo será aceito apenas se realizado antes de 30/12/2010 e caso não tenha sido indeferido. Protocolos após esta data não são suficientes para que a empresa inicie a importação do IFA;</a:t>
            </a:r>
          </a:p>
          <a:p>
            <a:pPr marL="400050" lvl="0" indent="-400050">
              <a:buFont typeface="+mj-lt"/>
              <a:buAutoNum type="romanUcPeriod"/>
            </a:pPr>
            <a:endParaRPr lang="pt-BR" sz="1600" dirty="0">
              <a:latin typeface="Verdana" panose="020B0604030504040204" pitchFamily="34" charset="0"/>
              <a:ea typeface="Verdana" panose="020B0604030504040204" pitchFamily="34" charset="0"/>
            </a:endParaRPr>
          </a:p>
          <a:p>
            <a:pPr marL="400050" lvl="0" indent="-400050">
              <a:buFont typeface="+mj-lt"/>
              <a:buAutoNum type="romanUcPeriod"/>
            </a:pPr>
            <a:r>
              <a:rPr lang="pt-BR" sz="1600" dirty="0">
                <a:latin typeface="Verdana" panose="020B0604030504040204" pitchFamily="34" charset="0"/>
                <a:ea typeface="Verdana" panose="020B0604030504040204" pitchFamily="34" charset="0"/>
              </a:rPr>
              <a:t>Se o IFA possuir obrigatoriedade de registro determinada na IN 3/2013, as empresas poderão importar o produto apresentando somente o protocolo de solicitação de registro, desde que não tenha sido indeferido, conforme estabelece </a:t>
            </a:r>
            <a:r>
              <a:rPr lang="pt-BR" sz="1600" dirty="0" err="1">
                <a:latin typeface="Verdana" panose="020B0604030504040204" pitchFamily="34" charset="0"/>
                <a:ea typeface="Verdana" panose="020B0604030504040204" pitchFamily="34" charset="0"/>
              </a:rPr>
              <a:t>Art</a:t>
            </a:r>
            <a:r>
              <a:rPr lang="pt-BR" sz="1600" dirty="0">
                <a:latin typeface="Verdana" panose="020B0604030504040204" pitchFamily="34" charset="0"/>
                <a:ea typeface="Verdana" panose="020B0604030504040204" pitchFamily="34" charset="0"/>
              </a:rPr>
              <a:t> 1° da IN 14/2016;</a:t>
            </a:r>
          </a:p>
          <a:p>
            <a:pPr lvl="0" algn="just">
              <a:spcBef>
                <a:spcPts val="1200"/>
              </a:spcBef>
              <a:spcAft>
                <a:spcPts val="1200"/>
              </a:spcAft>
            </a:pPr>
            <a:endParaRPr lang="pt-BR" u="sng" dirty="0"/>
          </a:p>
          <a:p>
            <a:pPr marL="342900" lvl="0" indent="-342900" algn="just">
              <a:spcBef>
                <a:spcPts val="1200"/>
              </a:spcBef>
              <a:spcAft>
                <a:spcPts val="1200"/>
              </a:spcAft>
              <a:buFont typeface="+mj-lt"/>
              <a:buAutoNum type="alphaLcPeriod"/>
            </a:pPr>
            <a:endParaRPr lang="pt-BR" sz="2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08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8539517"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REGULARIZAÇÃO DE PRODUTOS</a:t>
            </a:r>
          </a:p>
        </p:txBody>
      </p:sp>
      <p:sp>
        <p:nvSpPr>
          <p:cNvPr id="3" name="CaixaDeTexto 2"/>
          <p:cNvSpPr txBox="1"/>
          <p:nvPr/>
        </p:nvSpPr>
        <p:spPr>
          <a:xfrm>
            <a:off x="279049" y="2014799"/>
            <a:ext cx="11461830" cy="3077766"/>
          </a:xfrm>
          <a:prstGeom prst="rect">
            <a:avLst/>
          </a:prstGeom>
          <a:solidFill>
            <a:schemeClr val="bg1"/>
          </a:solidFill>
        </p:spPr>
        <p:txBody>
          <a:bodyPr wrap="square" rtlCol="0">
            <a:spAutoFit/>
          </a:bodyPr>
          <a:lstStyle/>
          <a:p>
            <a:pPr marL="342900" lvl="0" indent="-342900" algn="just">
              <a:spcBef>
                <a:spcPts val="1200"/>
              </a:spcBef>
              <a:spcAft>
                <a:spcPts val="1200"/>
              </a:spcAft>
              <a:buAutoNum type="alphaLcPeriod" startAt="4"/>
            </a:pPr>
            <a:r>
              <a:rPr lang="pt-BR" sz="1600" u="sng" dirty="0">
                <a:latin typeface="Verdana" panose="020B0604030504040204" pitchFamily="34" charset="0"/>
                <a:ea typeface="Verdana" panose="020B0604030504040204" pitchFamily="34" charset="0"/>
              </a:rPr>
              <a:t>Importação de medicamento à granel: </a:t>
            </a:r>
            <a:r>
              <a:rPr lang="pt-BR" sz="1600" dirty="0">
                <a:latin typeface="Verdana" panose="020B0604030504040204" pitchFamily="34" charset="0"/>
                <a:ea typeface="Verdana" panose="020B0604030504040204" pitchFamily="34" charset="0"/>
              </a:rPr>
              <a:t>deverá ser informado o número do registro do produto acabado. O anuente irá verificar a validade do registro, a fórmula do produto e se o importador consta como fabricante no registro para a etapa de embalagem. Na fórmula do produto, o anuente irá verificar se há algum componente que possa ser originário de animal ruminante. Se sim ou em caso de dúvida, deverá será exarada exigência solicitando esclarecimento sobre a origem da matéria-prima;</a:t>
            </a:r>
          </a:p>
          <a:p>
            <a:pPr lvl="0" algn="just">
              <a:spcBef>
                <a:spcPts val="1200"/>
              </a:spcBef>
              <a:spcAft>
                <a:spcPts val="1200"/>
              </a:spcAft>
            </a:pPr>
            <a:r>
              <a:rPr lang="pt-BR" b="1" dirty="0">
                <a:latin typeface="Verdana" panose="020B0604030504040204" pitchFamily="34" charset="0"/>
                <a:ea typeface="Verdana" panose="020B0604030504040204" pitchFamily="34" charset="0"/>
              </a:rPr>
              <a:t>No caso de componentes na fórmula potencialmente originários de animal ruminante, é recomendado que o importador se antecipe informando a origem da matéria-prima no dossiê, para evitar exigências de esclarecimentos. </a:t>
            </a:r>
          </a:p>
          <a:p>
            <a:pPr marL="342900" lvl="0" indent="-342900" algn="just">
              <a:spcBef>
                <a:spcPts val="1200"/>
              </a:spcBef>
              <a:spcAft>
                <a:spcPts val="1200"/>
              </a:spcAft>
              <a:buFont typeface="+mj-lt"/>
              <a:buAutoNum type="alphaLcPeriod"/>
            </a:pPr>
            <a:endParaRPr lang="pt-BR" sz="2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78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8539517"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REGULARIZAÇÃO DE PRODUTOS</a:t>
            </a:r>
          </a:p>
        </p:txBody>
      </p:sp>
      <p:sp>
        <p:nvSpPr>
          <p:cNvPr id="3" name="CaixaDeTexto 2"/>
          <p:cNvSpPr txBox="1"/>
          <p:nvPr/>
        </p:nvSpPr>
        <p:spPr>
          <a:xfrm>
            <a:off x="279049" y="2014799"/>
            <a:ext cx="11461830" cy="3262432"/>
          </a:xfrm>
          <a:prstGeom prst="rect">
            <a:avLst/>
          </a:prstGeom>
          <a:solidFill>
            <a:schemeClr val="bg1"/>
          </a:solidFill>
        </p:spPr>
        <p:txBody>
          <a:bodyPr wrap="square" rtlCol="0">
            <a:spAutoFit/>
          </a:bodyPr>
          <a:lstStyle/>
          <a:p>
            <a:pPr marL="342900" lvl="0" indent="-342900" algn="just">
              <a:spcBef>
                <a:spcPts val="1200"/>
              </a:spcBef>
              <a:spcAft>
                <a:spcPts val="1200"/>
              </a:spcAft>
              <a:buAutoNum type="alphaLcPeriod" startAt="5"/>
            </a:pPr>
            <a:r>
              <a:rPr lang="pt-BR" sz="1600" u="sng" dirty="0">
                <a:latin typeface="Verdana" panose="020B0604030504040204" pitchFamily="34" charset="0"/>
                <a:ea typeface="Verdana" panose="020B0604030504040204" pitchFamily="34" charset="0"/>
                <a:cs typeface="Times New Roman" panose="02020603050405020304" pitchFamily="18" charset="0"/>
              </a:rPr>
              <a:t>Importação de medicamento acabado: </a:t>
            </a:r>
            <a:r>
              <a:rPr lang="pt-BR" sz="1600" dirty="0">
                <a:latin typeface="Verdana" panose="020B0604030504040204" pitchFamily="34" charset="0"/>
                <a:ea typeface="Verdana" panose="020B0604030504040204" pitchFamily="34" charset="0"/>
                <a:cs typeface="Times New Roman" panose="02020603050405020304" pitchFamily="18" charset="0"/>
              </a:rPr>
              <a:t>informar o número do registro da apresentação que está sendo importada. O anuente irá verificar a descrição da apresentação, a validade do registro, o prazo de validade do produto, as condições de armazenagem, o fabricante (que deve ser o mesmo na LI) e a fórmula do produto. Na fórmula do produto, o anuente irá verificar se há algum componente que possa ser originário de animal ruminante. Se sim ou em caso de dúvida, será exarada exigência solicitando esclarecimento sobre a origem da matéria-prima. </a:t>
            </a:r>
          </a:p>
          <a:p>
            <a:pPr algn="just">
              <a:spcBef>
                <a:spcPts val="1200"/>
              </a:spcBef>
              <a:spcAft>
                <a:spcPts val="1200"/>
              </a:spcAft>
            </a:pPr>
            <a:r>
              <a:rPr lang="pt-BR" b="1" dirty="0">
                <a:latin typeface="Verdana" panose="020B0604030504040204" pitchFamily="34" charset="0"/>
                <a:ea typeface="Verdana" panose="020B0604030504040204" pitchFamily="34" charset="0"/>
              </a:rPr>
              <a:t>No caso de componentes na fórmula potencialmente originários de animal ruminante, é recomendado que o importador se antecipe informando a origem da matéria-prima no dossiê, para evitar exigências de esclarecimentos. </a:t>
            </a:r>
          </a:p>
          <a:p>
            <a:pPr lvl="0" algn="just">
              <a:spcBef>
                <a:spcPts val="1200"/>
              </a:spcBef>
              <a:spcAft>
                <a:spcPts val="1200"/>
              </a:spcAft>
            </a:pPr>
            <a:endParaRPr lang="pt-BR" sz="16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13871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8539517" cy="1200329"/>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REGULARIZAÇÃO DE PRODUTOS</a:t>
            </a:r>
          </a:p>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Exceções</a:t>
            </a:r>
          </a:p>
        </p:txBody>
      </p:sp>
      <p:sp>
        <p:nvSpPr>
          <p:cNvPr id="3" name="CaixaDeTexto 2"/>
          <p:cNvSpPr txBox="1"/>
          <p:nvPr/>
        </p:nvSpPr>
        <p:spPr>
          <a:xfrm>
            <a:off x="279049" y="2014799"/>
            <a:ext cx="11461830" cy="4893647"/>
          </a:xfrm>
          <a:prstGeom prst="rect">
            <a:avLst/>
          </a:prstGeom>
          <a:solidFill>
            <a:schemeClr val="bg1"/>
          </a:solidFill>
        </p:spPr>
        <p:txBody>
          <a:bodyPr wrap="square" rtlCol="0">
            <a:spAutoFit/>
          </a:bodyPr>
          <a:lstStyle/>
          <a:p>
            <a:pPr marL="285750" lvl="0" indent="-285750" algn="just">
              <a:spcBef>
                <a:spcPts val="1200"/>
              </a:spcBef>
              <a:spcAft>
                <a:spcPts val="1200"/>
              </a:spcAft>
              <a:buFont typeface="Wingdings" panose="05000000000000000000" pitchFamily="2" charset="2"/>
              <a:buChar char="q"/>
            </a:pPr>
            <a:r>
              <a:rPr lang="pt-BR" sz="1400" dirty="0">
                <a:latin typeface="Verdana" panose="020B0604030504040204" pitchFamily="34" charset="0"/>
                <a:ea typeface="Verdana" panose="020B0604030504040204" pitchFamily="34" charset="0"/>
                <a:cs typeface="Times New Roman" panose="02020603050405020304" pitchFamily="18" charset="0"/>
              </a:rPr>
              <a:t>Medicamentos sem registro importados para validação de processos ou testes de controle de qualidade com fins de registro;</a:t>
            </a:r>
          </a:p>
          <a:p>
            <a:pPr marL="285750" lvl="0" indent="-285750" algn="just">
              <a:spcBef>
                <a:spcPts val="1200"/>
              </a:spcBef>
              <a:spcAft>
                <a:spcPts val="1200"/>
              </a:spcAft>
              <a:buFont typeface="Wingdings" panose="05000000000000000000" pitchFamily="2" charset="2"/>
              <a:buChar char="q"/>
            </a:pPr>
            <a:r>
              <a:rPr lang="pt-BR" sz="1400" dirty="0">
                <a:latin typeface="Verdana" panose="020B0604030504040204" pitchFamily="34" charset="0"/>
                <a:ea typeface="Verdana" panose="020B0604030504040204" pitchFamily="34" charset="0"/>
                <a:cs typeface="Times New Roman" panose="02020603050405020304" pitchFamily="18" charset="0"/>
              </a:rPr>
              <a:t>Medicamentos sem registro importados para pesquisa clínica, uso compassivo, acesso expandido, fornecimento pós estudo ou pesquisa cientifica;</a:t>
            </a:r>
          </a:p>
          <a:p>
            <a:pPr marL="285750" lvl="0" indent="-285750" algn="just">
              <a:spcBef>
                <a:spcPts val="1200"/>
              </a:spcBef>
              <a:spcAft>
                <a:spcPts val="1200"/>
              </a:spcAft>
              <a:buFont typeface="Wingdings" panose="05000000000000000000" pitchFamily="2" charset="2"/>
              <a:buChar char="q"/>
            </a:pPr>
            <a:r>
              <a:rPr lang="pt-BR" sz="1400" dirty="0">
                <a:latin typeface="Verdana" panose="020B0604030504040204" pitchFamily="34" charset="0"/>
                <a:ea typeface="Verdana" panose="020B0604030504040204" pitchFamily="34" charset="0"/>
                <a:cs typeface="Times New Roman" panose="02020603050405020304" pitchFamily="18" charset="0"/>
              </a:rPr>
              <a:t>Medicamentos listados na </a:t>
            </a:r>
            <a:r>
              <a:rPr lang="pt-BR" sz="1400" dirty="0">
                <a:latin typeface="Verdana" panose="020B0604030504040204" pitchFamily="34" charset="0"/>
                <a:ea typeface="Verdana" panose="020B0604030504040204" pitchFamily="34" charset="0"/>
              </a:rPr>
              <a:t>IN 1/2014, importados por unidade hospitalar ou entidade civil representativa ligada à área de saúde;</a:t>
            </a:r>
          </a:p>
          <a:p>
            <a:pPr marL="285750" lvl="0" indent="-285750" algn="just">
              <a:spcBef>
                <a:spcPts val="1200"/>
              </a:spcBef>
              <a:spcAft>
                <a:spcPts val="1200"/>
              </a:spcAft>
              <a:buFont typeface="Wingdings" panose="05000000000000000000" pitchFamily="2" charset="2"/>
              <a:buChar char="q"/>
            </a:pPr>
            <a:r>
              <a:rPr lang="pt-BR" sz="1400" dirty="0">
                <a:latin typeface="Verdana" panose="020B0604030504040204" pitchFamily="34" charset="0"/>
                <a:ea typeface="Verdana" panose="020B0604030504040204" pitchFamily="34" charset="0"/>
                <a:cs typeface="Times New Roman" panose="02020603050405020304" pitchFamily="18" charset="0"/>
              </a:rPr>
              <a:t>Padrão de referência;</a:t>
            </a:r>
          </a:p>
          <a:p>
            <a:pPr marL="285750" lvl="0" indent="-285750" algn="just">
              <a:spcBef>
                <a:spcPts val="1200"/>
              </a:spcBef>
              <a:spcAft>
                <a:spcPts val="1200"/>
              </a:spcAft>
              <a:buFont typeface="Wingdings" panose="05000000000000000000" pitchFamily="2" charset="2"/>
              <a:buChar char="q"/>
            </a:pPr>
            <a:r>
              <a:rPr lang="pt-BR" sz="1400" dirty="0">
                <a:latin typeface="Verdana" panose="020B0604030504040204" pitchFamily="34" charset="0"/>
                <a:ea typeface="Verdana" panose="020B0604030504040204" pitchFamily="34" charset="0"/>
                <a:cs typeface="Times New Roman" panose="02020603050405020304" pitchFamily="18" charset="0"/>
              </a:rPr>
              <a:t>Material biológico humano;</a:t>
            </a:r>
          </a:p>
          <a:p>
            <a:pPr lvl="0" algn="just">
              <a:spcBef>
                <a:spcPts val="1200"/>
              </a:spcBef>
              <a:spcAft>
                <a:spcPts val="1200"/>
              </a:spcAft>
            </a:pPr>
            <a:r>
              <a:rPr lang="pt-BR" sz="1400" b="1" dirty="0">
                <a:latin typeface="Verdana" panose="020B0604030504040204" pitchFamily="34" charset="0"/>
                <a:ea typeface="Verdana" panose="020B0604030504040204" pitchFamily="34" charset="0"/>
                <a:cs typeface="Times New Roman" panose="02020603050405020304" pitchFamily="18" charset="0"/>
              </a:rPr>
              <a:t>Para outras situações em que seja necessária importação de produto sem regularização, deverá ser solicitada autorização em caráter excepcional do diretor presidente da Anvisa. </a:t>
            </a:r>
          </a:p>
          <a:p>
            <a:pPr marL="285750" lvl="0" indent="-285750" algn="just">
              <a:spcBef>
                <a:spcPts val="1200"/>
              </a:spcBef>
              <a:spcAft>
                <a:spcPts val="1200"/>
              </a:spcAft>
              <a:buFont typeface="Wingdings" panose="05000000000000000000" pitchFamily="2" charset="2"/>
              <a:buChar char="q"/>
            </a:pPr>
            <a:endParaRPr lang="pt-BR" sz="1600" dirty="0">
              <a:latin typeface="Verdana" panose="020B0604030504040204" pitchFamily="34" charset="0"/>
              <a:ea typeface="Verdana" panose="020B0604030504040204" pitchFamily="34" charset="0"/>
              <a:cs typeface="Times New Roman" panose="02020603050405020304" pitchFamily="18" charset="0"/>
            </a:endParaRPr>
          </a:p>
          <a:p>
            <a:pPr marL="285750" lvl="0" indent="-285750" algn="just">
              <a:spcBef>
                <a:spcPts val="1200"/>
              </a:spcBef>
              <a:spcAft>
                <a:spcPts val="1200"/>
              </a:spcAft>
              <a:buFont typeface="Wingdings" panose="05000000000000000000" pitchFamily="2" charset="2"/>
              <a:buChar char="q"/>
            </a:pPr>
            <a:endParaRPr lang="pt-BR" sz="16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9456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245137" y="2418560"/>
            <a:ext cx="11461830" cy="3354765"/>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Formulário Eletrônico – Petição de Fiscalização</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cs typeface="Verdana" panose="020B0604030504040204" pitchFamily="34" charset="0"/>
              </a:rPr>
              <a:t>Classe:</a:t>
            </a:r>
            <a:r>
              <a:rPr lang="pt-BR" sz="1600" dirty="0">
                <a:latin typeface="Verdana" panose="020B0604030504040204" pitchFamily="34" charset="0"/>
                <a:ea typeface="Verdana" panose="020B0604030504040204" pitchFamily="34" charset="0"/>
                <a:cs typeface="Verdana" panose="020B0604030504040204" pitchFamily="34" charset="0"/>
              </a:rPr>
              <a:t> Classificar corretamente a categoria</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cs typeface="Verdana" panose="020B0604030504040204" pitchFamily="34" charset="0"/>
              </a:rPr>
              <a:t>Subclasse:</a:t>
            </a:r>
            <a:r>
              <a:rPr lang="pt-BR" sz="1600" dirty="0">
                <a:latin typeface="Verdana" panose="020B0604030504040204" pitchFamily="34" charset="0"/>
                <a:ea typeface="Verdana" panose="020B0604030504040204" pitchFamily="34" charset="0"/>
                <a:cs typeface="Verdana" panose="020B0604030504040204" pitchFamily="34" charset="0"/>
              </a:rPr>
              <a:t> Classificar corretamente a categoria</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cs typeface="Verdana" panose="020B0604030504040204" pitchFamily="34" charset="0"/>
              </a:rPr>
              <a:t>Finalidade de importação: </a:t>
            </a:r>
            <a:r>
              <a:rPr lang="pt-BR" sz="1600" dirty="0">
                <a:latin typeface="Verdana" panose="020B0604030504040204" pitchFamily="34" charset="0"/>
                <a:ea typeface="Verdana" panose="020B0604030504040204" pitchFamily="34" charset="0"/>
              </a:rPr>
              <a:t>preencher conforme a finalidade a que se destina</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rPr>
              <a:t>Descrição do produto: </a:t>
            </a:r>
            <a:r>
              <a:rPr lang="pt-BR" sz="1600" dirty="0">
                <a:latin typeface="Verdana" panose="020B0604030504040204" pitchFamily="34" charset="0"/>
                <a:ea typeface="Verdana" panose="020B0604030504040204" pitchFamily="34" charset="0"/>
              </a:rPr>
              <a:t>Transferência de informações do LI</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rPr>
              <a:t>Registro:</a:t>
            </a:r>
            <a:r>
              <a:rPr lang="pt-BR" sz="1600" dirty="0">
                <a:latin typeface="Verdana" panose="020B0604030504040204" pitchFamily="34" charset="0"/>
                <a:ea typeface="Verdana" panose="020B0604030504040204" pitchFamily="34" charset="0"/>
              </a:rPr>
              <a:t> Deve ser preenchido no caso de produtos com obrigatoriedade de registro</a:t>
            </a:r>
          </a:p>
          <a:p>
            <a:endParaRPr lang="pt-BR" dirty="0"/>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53306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245137" y="2165342"/>
            <a:ext cx="11461830" cy="3847207"/>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Formulário Eletrônico – Petição de Fiscalização</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cs typeface="Verdana" panose="020B0604030504040204" pitchFamily="34" charset="0"/>
              </a:rPr>
              <a:t>Lote:</a:t>
            </a:r>
            <a:r>
              <a:rPr lang="pt-BR" sz="1600" dirty="0">
                <a:latin typeface="Verdana" panose="020B0604030504040204" pitchFamily="34" charset="0"/>
                <a:ea typeface="Verdana" panose="020B0604030504040204" pitchFamily="34" charset="0"/>
                <a:cs typeface="Verdana" panose="020B0604030504040204" pitchFamily="34" charset="0"/>
              </a:rPr>
              <a:t> </a:t>
            </a:r>
            <a:r>
              <a:rPr lang="pt-BR" sz="1600" dirty="0">
                <a:latin typeface="Verdana" panose="020B0604030504040204" pitchFamily="34" charset="0"/>
                <a:ea typeface="Verdana" panose="020B0604030504040204" pitchFamily="34" charset="0"/>
              </a:rPr>
              <a:t>Indicar o lote para </a:t>
            </a:r>
            <a:r>
              <a:rPr lang="pt-BR" sz="1600" u="sng" dirty="0">
                <a:latin typeface="Verdana" panose="020B0604030504040204" pitchFamily="34" charset="0"/>
                <a:ea typeface="Verdana" panose="020B0604030504040204" pitchFamily="34" charset="0"/>
              </a:rPr>
              <a:t>todos</a:t>
            </a:r>
            <a:r>
              <a:rPr lang="pt-BR" sz="1600" dirty="0">
                <a:latin typeface="Verdana" panose="020B0604030504040204" pitchFamily="34" charset="0"/>
                <a:ea typeface="Verdana" panose="020B0604030504040204" pitchFamily="34" charset="0"/>
              </a:rPr>
              <a:t> os produtos de cada descrição de mercadoria. Essa informação é extremamente importante para garantir a rastreabilidade dos produtos no mercado nacional</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cs typeface="Verdana" panose="020B0604030504040204" pitchFamily="34" charset="0"/>
              </a:rPr>
              <a:t>Data de fabricação:</a:t>
            </a:r>
            <a:r>
              <a:rPr lang="pt-BR" sz="1600" dirty="0">
                <a:latin typeface="Verdana" panose="020B0604030504040204" pitchFamily="34" charset="0"/>
                <a:ea typeface="Verdana" panose="020B0604030504040204" pitchFamily="34" charset="0"/>
                <a:cs typeface="Verdana" panose="020B0604030504040204" pitchFamily="34" charset="0"/>
              </a:rPr>
              <a:t> </a:t>
            </a:r>
            <a:r>
              <a:rPr lang="pt-BR" sz="1600" dirty="0">
                <a:latin typeface="Verdana" panose="020B0604030504040204" pitchFamily="34" charset="0"/>
                <a:ea typeface="Verdana" panose="020B0604030504040204" pitchFamily="34" charset="0"/>
              </a:rPr>
              <a:t>Indicar para todos os lotes de produtos a sua data de fabricação. A descrição da data de fabricação deve ser no formato </a:t>
            </a:r>
            <a:r>
              <a:rPr lang="pt-BR" sz="1600" u="sng" dirty="0">
                <a:latin typeface="Verdana" panose="020B0604030504040204" pitchFamily="34" charset="0"/>
                <a:ea typeface="Verdana" panose="020B0604030504040204" pitchFamily="34" charset="0"/>
              </a:rPr>
              <a:t>dia/mês/ano</a:t>
            </a:r>
            <a:r>
              <a:rPr lang="pt-BR" sz="1600" dirty="0">
                <a:latin typeface="Verdana" panose="020B0604030504040204" pitchFamily="34" charset="0"/>
                <a:ea typeface="Verdana" panose="020B0604030504040204" pitchFamily="34" charset="0"/>
              </a:rPr>
              <a:t> ou </a:t>
            </a:r>
            <a:r>
              <a:rPr lang="pt-BR" sz="1600" u="sng" dirty="0">
                <a:latin typeface="Verdana" panose="020B0604030504040204" pitchFamily="34" charset="0"/>
                <a:ea typeface="Verdana" panose="020B0604030504040204" pitchFamily="34" charset="0"/>
              </a:rPr>
              <a:t>mês/ano</a:t>
            </a:r>
            <a:r>
              <a:rPr lang="pt-BR" sz="1600" dirty="0">
                <a:latin typeface="Verdana" panose="020B0604030504040204" pitchFamily="34" charset="0"/>
                <a:ea typeface="Verdana" panose="020B0604030504040204" pitchFamily="34" charset="0"/>
              </a:rPr>
              <a:t>. </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cs typeface="Verdana" panose="020B0604030504040204" pitchFamily="34" charset="0"/>
              </a:rPr>
              <a:t>Prazo de validade: </a:t>
            </a:r>
            <a:r>
              <a:rPr lang="pt-BR" sz="1600" dirty="0">
                <a:latin typeface="Verdana" panose="020B0604030504040204" pitchFamily="34" charset="0"/>
                <a:ea typeface="Verdana" panose="020B0604030504040204" pitchFamily="34" charset="0"/>
                <a:cs typeface="Verdana" panose="020B0604030504040204" pitchFamily="34" charset="0"/>
              </a:rPr>
              <a:t>Deve ser preenchido com o </a:t>
            </a:r>
            <a:r>
              <a:rPr lang="pt-BR" sz="1600" b="1" dirty="0">
                <a:latin typeface="Verdana" panose="020B0604030504040204" pitchFamily="34" charset="0"/>
                <a:ea typeface="Verdana" panose="020B0604030504040204" pitchFamily="34" charset="0"/>
                <a:cs typeface="Verdana" panose="020B0604030504040204" pitchFamily="34" charset="0"/>
              </a:rPr>
              <a:t>PRAZO</a:t>
            </a:r>
            <a:r>
              <a:rPr lang="pt-BR" sz="1600" dirty="0">
                <a:latin typeface="Verdana" panose="020B0604030504040204" pitchFamily="34" charset="0"/>
                <a:ea typeface="Verdana" panose="020B0604030504040204" pitchFamily="34" charset="0"/>
                <a:cs typeface="Verdana" panose="020B0604030504040204" pitchFamily="34" charset="0"/>
              </a:rPr>
              <a:t> em dias, meses ou anos a contar a partir da data de fabricação. </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rPr>
              <a:t>Condição de armazenagem: </a:t>
            </a:r>
            <a:r>
              <a:rPr lang="pt-BR" sz="1600" dirty="0">
                <a:latin typeface="Verdana" panose="020B0604030504040204" pitchFamily="34" charset="0"/>
                <a:ea typeface="Verdana" panose="020B0604030504040204" pitchFamily="34" charset="0"/>
              </a:rPr>
              <a:t>Indicar a temperatura de armazenagem conforme indicado pelo fabricante no rótulo do produto. </a:t>
            </a:r>
          </a:p>
          <a:p>
            <a:endParaRPr lang="pt-BR" dirty="0"/>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78353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245137" y="2165342"/>
            <a:ext cx="11461830" cy="3600986"/>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Formulário Eletrônico – Petição de Fiscalização</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cs typeface="Verdana" panose="020B0604030504040204" pitchFamily="34" charset="0"/>
              </a:rPr>
              <a:t>Estado do produto:</a:t>
            </a:r>
            <a:r>
              <a:rPr lang="pt-BR" sz="1600" dirty="0">
                <a:latin typeface="Verdana" panose="020B0604030504040204" pitchFamily="34" charset="0"/>
                <a:ea typeface="Verdana" panose="020B0604030504040204" pitchFamily="34" charset="0"/>
                <a:cs typeface="Verdana" panose="020B0604030504040204" pitchFamily="34" charset="0"/>
              </a:rPr>
              <a:t> </a:t>
            </a:r>
            <a:r>
              <a:rPr lang="pt-BR" sz="1600" dirty="0">
                <a:latin typeface="Verdana" panose="020B0604030504040204" pitchFamily="34" charset="0"/>
                <a:ea typeface="Verdana" panose="020B0604030504040204" pitchFamily="34" charset="0"/>
              </a:rPr>
              <a:t>Indicar se é matéria-prima, </a:t>
            </a:r>
            <a:r>
              <a:rPr lang="pt-BR" sz="1600" dirty="0" err="1">
                <a:latin typeface="Verdana" panose="020B0604030504040204" pitchFamily="34" charset="0"/>
                <a:ea typeface="Verdana" panose="020B0604030504040204" pitchFamily="34" charset="0"/>
              </a:rPr>
              <a:t>semi-acabado</a:t>
            </a:r>
            <a:r>
              <a:rPr lang="pt-BR" sz="1600" dirty="0">
                <a:latin typeface="Verdana" panose="020B0604030504040204" pitchFamily="34" charset="0"/>
                <a:ea typeface="Verdana" panose="020B0604030504040204" pitchFamily="34" charset="0"/>
              </a:rPr>
              <a:t> ou produto acabado. </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cs typeface="Verdana" panose="020B0604030504040204" pitchFamily="34" charset="0"/>
              </a:rPr>
              <a:t>Condições especiais: </a:t>
            </a:r>
            <a:r>
              <a:rPr lang="pt-BR" sz="1600" dirty="0">
                <a:latin typeface="Verdana" panose="020B0604030504040204" pitchFamily="34" charset="0"/>
                <a:ea typeface="Verdana" panose="020B0604030504040204" pitchFamily="34" charset="0"/>
              </a:rPr>
              <a:t>Para fins de priorização de análise do processo de importação deverão ser indicados neste campo a opção correta conforme OS 47/2018.</a:t>
            </a:r>
          </a:p>
          <a:p>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cs typeface="Verdana" panose="020B0604030504040204" pitchFamily="34" charset="0"/>
              </a:rPr>
              <a:t>CNPJ do transportador: </a:t>
            </a:r>
            <a:r>
              <a:rPr lang="pt-BR" sz="1600" dirty="0">
                <a:latin typeface="Verdana" panose="020B0604030504040204" pitchFamily="34" charset="0"/>
                <a:ea typeface="Verdana" panose="020B0604030504040204" pitchFamily="34" charset="0"/>
              </a:rPr>
              <a:t>Indicar neste campo o CNPJ de quem efetivamente está realizando o transporte de mercadorias antes de seu desembaraço.</a:t>
            </a:r>
          </a:p>
          <a:p>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cs typeface="Verdana" panose="020B0604030504040204" pitchFamily="34" charset="0"/>
              </a:rPr>
              <a:t>CNPJ do armazenador</a:t>
            </a:r>
            <a:r>
              <a:rPr lang="pt-BR" sz="1600" b="1" dirty="0">
                <a:latin typeface="Verdana" panose="020B0604030504040204" pitchFamily="34" charset="0"/>
                <a:ea typeface="Verdana" panose="020B0604030504040204" pitchFamily="34" charset="0"/>
              </a:rPr>
              <a:t>: </a:t>
            </a:r>
            <a:r>
              <a:rPr lang="pt-BR" sz="1600" dirty="0">
                <a:latin typeface="Verdana" panose="020B0604030504040204" pitchFamily="34" charset="0"/>
                <a:ea typeface="Verdana" panose="020B0604030504040204" pitchFamily="34" charset="0"/>
              </a:rPr>
              <a:t>Indicar o CNPJ do recinto </a:t>
            </a:r>
            <a:r>
              <a:rPr lang="pt-BR" sz="1600" u="sng" dirty="0">
                <a:latin typeface="Verdana" panose="020B0604030504040204" pitchFamily="34" charset="0"/>
                <a:ea typeface="Verdana" panose="020B0604030504040204" pitchFamily="34" charset="0"/>
              </a:rPr>
              <a:t>alfandegado</a:t>
            </a:r>
            <a:r>
              <a:rPr lang="pt-BR" sz="1600" dirty="0">
                <a:latin typeface="Verdana" panose="020B0604030504040204" pitchFamily="34" charset="0"/>
                <a:ea typeface="Verdana" panose="020B0604030504040204" pitchFamily="34" charset="0"/>
              </a:rPr>
              <a:t> armazenador da mercadoria antes da nacionalização. </a:t>
            </a:r>
          </a:p>
          <a:p>
            <a:endParaRPr lang="pt-BR" dirty="0"/>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55664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245137" y="2165342"/>
            <a:ext cx="11461830" cy="3385542"/>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Formulário Eletrônico – Petição de Fiscalização</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cs typeface="Verdana" panose="020B0604030504040204" pitchFamily="34" charset="0"/>
              </a:rPr>
              <a:t>Regime:</a:t>
            </a:r>
            <a:r>
              <a:rPr lang="pt-BR" sz="1600" dirty="0">
                <a:latin typeface="Verdana" panose="020B0604030504040204" pitchFamily="34" charset="0"/>
                <a:ea typeface="Verdana" panose="020B0604030504040204" pitchFamily="34" charset="0"/>
                <a:cs typeface="Verdana" panose="020B0604030504040204" pitchFamily="34" charset="0"/>
              </a:rPr>
              <a:t> </a:t>
            </a:r>
            <a:r>
              <a:rPr lang="pt-BR" sz="1600" dirty="0">
                <a:latin typeface="Verdana" panose="020B0604030504040204" pitchFamily="34" charset="0"/>
                <a:ea typeface="Verdana" panose="020B0604030504040204" pitchFamily="34" charset="0"/>
              </a:rPr>
              <a:t>Indicar “Admissão Temporária”, “Deferimento Antecipado”, “Depósito Especial Aduaneiro” ou “Trânsito Aduaneiro”, conforme tipo de regime aplicado ao produto.</a:t>
            </a:r>
          </a:p>
          <a:p>
            <a:pPr lvl="0"/>
            <a:endParaRPr lang="pt-BR" sz="16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cs typeface="Verdana" panose="020B0604030504040204" pitchFamily="34" charset="0"/>
              </a:rPr>
              <a:t>Importação terceirizada: </a:t>
            </a:r>
            <a:r>
              <a:rPr lang="pt-BR" sz="1600" dirty="0">
                <a:latin typeface="Verdana" panose="020B0604030504040204" pitchFamily="34" charset="0"/>
                <a:ea typeface="Verdana" panose="020B0604030504040204" pitchFamily="34" charset="0"/>
              </a:rPr>
              <a:t>Marcar este campo com SIM, quando o importador não for o detentor da regularização do produto importado.</a:t>
            </a:r>
          </a:p>
          <a:p>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rPr>
              <a:t>CNPJ adquirente/</a:t>
            </a:r>
            <a:r>
              <a:rPr lang="pt-BR" sz="1600" b="1" dirty="0" err="1">
                <a:latin typeface="Verdana" panose="020B0604030504040204" pitchFamily="34" charset="0"/>
                <a:ea typeface="Verdana" panose="020B0604030504040204" pitchFamily="34" charset="0"/>
              </a:rPr>
              <a:t>encomendante</a:t>
            </a:r>
            <a:r>
              <a:rPr lang="pt-BR" sz="1600" b="1" dirty="0">
                <a:latin typeface="Verdana" panose="020B0604030504040204" pitchFamily="34" charset="0"/>
                <a:ea typeface="Verdana" panose="020B0604030504040204" pitchFamily="34" charset="0"/>
              </a:rPr>
              <a:t>: </a:t>
            </a:r>
            <a:r>
              <a:rPr lang="pt-BR" sz="1600" dirty="0">
                <a:latin typeface="Verdana" panose="020B0604030504040204" pitchFamily="34" charset="0"/>
                <a:ea typeface="Verdana" panose="020B0604030504040204" pitchFamily="34" charset="0"/>
              </a:rPr>
              <a:t>Neste campo deverá ser indicado o CNPJ do </a:t>
            </a:r>
            <a:r>
              <a:rPr lang="pt-BR" sz="1600" u="sng" dirty="0">
                <a:latin typeface="Verdana" panose="020B0604030504040204" pitchFamily="34" charset="0"/>
                <a:ea typeface="Verdana" panose="020B0604030504040204" pitchFamily="34" charset="0"/>
              </a:rPr>
              <a:t>detentor da regularização</a:t>
            </a:r>
            <a:r>
              <a:rPr lang="pt-BR" sz="1600" dirty="0">
                <a:latin typeface="Verdana" panose="020B0604030504040204" pitchFamily="34" charset="0"/>
                <a:ea typeface="Verdana" panose="020B0604030504040204" pitchFamily="34" charset="0"/>
              </a:rPr>
              <a:t> do produto junto à ANVISA. </a:t>
            </a:r>
          </a:p>
          <a:p>
            <a:pPr marL="285750" indent="-285750">
              <a:buFont typeface="Wingdings" panose="05000000000000000000" pitchFamily="2" charset="2"/>
              <a:buChar char="q"/>
            </a:pPr>
            <a:endParaRPr lang="pt-BR" dirty="0"/>
          </a:p>
          <a:p>
            <a:endParaRPr lang="pt-BR" dirty="0"/>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32749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3323987"/>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Prioridades de análise – OS 47/2018 – Principais casos em medicamentos</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Importação direta pelo Ministério da Saúde ou Secretaria de Saúde, para atendimento a programas públicos de saúde, desde que comprovada a vinculação;</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Importação de produtos que exigem condições de armazenagem com temperatura inferior a -20°C;</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Importação de produtos com prazo de validade inferior a 60 dias;</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Importação de produtos pelo modal rodoviário cuja URF de despacho seja um </a:t>
            </a:r>
            <a:r>
              <a:rPr lang="pt-BR" sz="1600" u="sng" dirty="0">
                <a:latin typeface="Verdana" panose="020B0604030504040204" pitchFamily="34" charset="0"/>
                <a:ea typeface="Verdana" panose="020B0604030504040204" pitchFamily="34" charset="0"/>
              </a:rPr>
              <a:t>recinto na fronteira;</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Importação de cargas de grande volume que comprometam a operação do recinto alfandegado</a:t>
            </a:r>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57308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3323987"/>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Prioridades de análise – OS 47/2018 – Principais casos em medicamentos</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Importação de produto para pesquisa clínica, uso compassivo e acesso expandido, considerando a previsão no Art. 25 da RDC nº 172, de 8 de setembro de 2017;</a:t>
            </a:r>
          </a:p>
          <a:p>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Importação destinada a paciente específico, realizada por pessoa física ou pessoa jurídica, informando através de relatório médico a necessidade do produto devido ao seu estado de saúde;</a:t>
            </a:r>
          </a:p>
          <a:p>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Importação de </a:t>
            </a:r>
            <a:r>
              <a:rPr lang="pt-BR" sz="1600" dirty="0" err="1">
                <a:latin typeface="Verdana" panose="020B0604030504040204" pitchFamily="34" charset="0"/>
                <a:ea typeface="Verdana" panose="020B0604030504040204" pitchFamily="34" charset="0"/>
              </a:rPr>
              <a:t>radiofármaco</a:t>
            </a:r>
            <a:r>
              <a:rPr lang="pt-BR" sz="1600" dirty="0">
                <a:latin typeface="Verdana" panose="020B0604030504040204" pitchFamily="34" charset="0"/>
                <a:ea typeface="Verdana" panose="020B0604030504040204" pitchFamily="34" charset="0"/>
              </a:rPr>
              <a:t> pronto para uso;</a:t>
            </a:r>
          </a:p>
          <a:p>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Importação de produtos com risco de desabastecimento no mercado, conforme parecer da área técnica competente da Anvisa, podendo trazer consequências negativas à saúde da população;</a:t>
            </a:r>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3073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867011801"/>
              </p:ext>
            </p:extLst>
          </p:nvPr>
        </p:nvGraphicFramePr>
        <p:xfrm>
          <a:off x="3517900" y="2311400"/>
          <a:ext cx="8001000" cy="3699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m 4"/>
          <p:cNvPicPr>
            <a:picLocks noChangeAspect="1"/>
          </p:cNvPicPr>
          <p:nvPr/>
        </p:nvPicPr>
        <p:blipFill>
          <a:blip r:embed="rId7"/>
          <a:stretch>
            <a:fillRect/>
          </a:stretch>
        </p:blipFill>
        <p:spPr>
          <a:xfrm>
            <a:off x="884237" y="2967037"/>
            <a:ext cx="2143125" cy="2143125"/>
          </a:xfrm>
          <a:prstGeom prst="rect">
            <a:avLst/>
          </a:prstGeom>
        </p:spPr>
      </p:pic>
      <p:sp>
        <p:nvSpPr>
          <p:cNvPr id="6" name="CaixaDeTexto 5"/>
          <p:cNvSpPr txBox="1"/>
          <p:nvPr/>
        </p:nvSpPr>
        <p:spPr>
          <a:xfrm>
            <a:off x="1790700" y="609600"/>
            <a:ext cx="3002745"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ASSUNTOS</a:t>
            </a:r>
          </a:p>
        </p:txBody>
      </p:sp>
    </p:spTree>
    <p:extLst>
      <p:ext uri="{BB962C8B-B14F-4D97-AF65-F5344CB8AC3E}">
        <p14:creationId xmlns:p14="http://schemas.microsoft.com/office/powerpoint/2010/main" val="2346764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4862870"/>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Procedimento 1 - Bens e produtos sujeitos ao controle especial de que trata a portaria SVS/MS Nº 344, de 1998 e suas atualizações, em suas listas "A1", "A2", "A3", "B1", "B2", "C3" E "D1" – Seção I, </a:t>
            </a:r>
            <a:r>
              <a:rPr lang="pt-BR" b="1" dirty="0" err="1">
                <a:latin typeface="Verdana" panose="020B0604030504040204" pitchFamily="34" charset="0"/>
                <a:ea typeface="Verdana" panose="020B0604030504040204" pitchFamily="34" charset="0"/>
                <a:cs typeface="Verdana" panose="020B0604030504040204" pitchFamily="34" charset="0"/>
              </a:rPr>
              <a:t>Cap</a:t>
            </a:r>
            <a:r>
              <a:rPr lang="pt-BR" b="1" dirty="0">
                <a:latin typeface="Verdana" panose="020B0604030504040204" pitchFamily="34" charset="0"/>
                <a:ea typeface="Verdana" panose="020B0604030504040204" pitchFamily="34" charset="0"/>
                <a:cs typeface="Verdana" panose="020B0604030504040204" pitchFamily="34" charset="0"/>
              </a:rPr>
              <a:t> XXXIX da RDC 81/2008</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Autorização de embarque concedida pela COCIC;</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Conhecimento de carga;</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Fatura comercial;</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Autorização de Importação ou Certificado de Não Objeção emitido pela área competente na ANVISA;</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Autorização de Exportação ou Certificado de Não Objeção (2ª via original ou cópia para autenticação) emitida pela autoridade competente no exterior;</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Laudo Analítico de Controle de Qualidade, por lote ou partida, emitido pelo fabricante, exceto quando se tratar de importações de padrões de referência primários;</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Documento de averbação referente à comprovação da atracação do bem e produto no ambiente armazenador e sua respectiva localização, expedido pelo representante legal da pessoa jurídica administradora do recinto alfandegado onde o produto encontra-se armazenado.</a:t>
            </a:r>
          </a:p>
          <a:p>
            <a:endParaRPr lang="pt-BR" sz="1600" dirty="0">
              <a:latin typeface="Verdana" panose="020B0604030504040204" pitchFamily="34" charset="0"/>
              <a:ea typeface="Verdana" panose="020B0604030504040204" pitchFamily="34" charset="0"/>
            </a:endParaRPr>
          </a:p>
          <a:p>
            <a:r>
              <a:rPr lang="pt-BR" sz="1600" b="1" dirty="0">
                <a:latin typeface="Verdana" panose="020B0604030504040204" pitchFamily="34" charset="0"/>
                <a:ea typeface="Verdana" panose="020B0604030504040204" pitchFamily="34" charset="0"/>
              </a:rPr>
              <a:t>ATENÇÃO: Este procedimento é analisado pelos postos devido a obrigatoriedade de inspeção física. </a:t>
            </a:r>
            <a:endParaRPr lang="pt-BR" b="1" dirty="0"/>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12347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5109091"/>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Procedimento 1A - Bens e produtos sujeitos ao controle especial de que trata a portaria SVS/MS Nº 344, de 1998 e suas atualizações, em sua lista “F"– Seção II, </a:t>
            </a:r>
            <a:r>
              <a:rPr lang="pt-BR" b="1" dirty="0" err="1">
                <a:latin typeface="Verdana" panose="020B0604030504040204" pitchFamily="34" charset="0"/>
                <a:ea typeface="Verdana" panose="020B0604030504040204" pitchFamily="34" charset="0"/>
                <a:cs typeface="Verdana" panose="020B0604030504040204" pitchFamily="34" charset="0"/>
              </a:rPr>
              <a:t>Cap</a:t>
            </a:r>
            <a:r>
              <a:rPr lang="pt-BR" b="1" dirty="0">
                <a:latin typeface="Verdana" panose="020B0604030504040204" pitchFamily="34" charset="0"/>
                <a:ea typeface="Verdana" panose="020B0604030504040204" pitchFamily="34" charset="0"/>
                <a:cs typeface="Verdana" panose="020B0604030504040204" pitchFamily="34" charset="0"/>
              </a:rPr>
              <a:t> XXXIX da RDC 81/2008</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Substâncias proscritas – </a:t>
            </a:r>
            <a:r>
              <a:rPr lang="pt-BR" sz="1600" b="1" dirty="0">
                <a:latin typeface="Verdana" panose="020B0604030504040204" pitchFamily="34" charset="0"/>
                <a:ea typeface="Verdana" panose="020B0604030504040204" pitchFamily="34" charset="0"/>
              </a:rPr>
              <a:t>uso somente em ensino e pesquisa</a:t>
            </a:r>
            <a:r>
              <a:rPr lang="pt-BR" sz="1600" dirty="0">
                <a:latin typeface="Verdana" panose="020B0604030504040204" pitchFamily="34" charset="0"/>
                <a:ea typeface="Verdana" panose="020B0604030504040204" pitchFamily="34" charset="0"/>
              </a:rPr>
              <a:t>;</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Autorização de embarque concedida pela COCIC;</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Conhecimento de carga;</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Fatura comercial;</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Autorização de Importação ou Certificado de Não Objeção emitido pela área competente na ANVISA;</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Autorização de Exportação ou Certificado de Não Objeção (2ª via original ou cópia para autenticação) emitida pela autoridade competente no exterior;</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Laudo Analítico de Controle de Qualidade, por lote ou partida, emitido pelo fabricante, exceto quando se tratar de importações de padrões de referência primários;</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Documento de averbação referente à comprovação da atracação do bem e produto no ambiente armazenador e sua respectiva localização, expedido pelo representante legal da pessoa jurídica administradora do recinto alfandegado onde o produto encontra-se armazenado.</a:t>
            </a:r>
          </a:p>
          <a:p>
            <a:endParaRPr lang="pt-BR" sz="1600" dirty="0">
              <a:latin typeface="Verdana" panose="020B0604030504040204" pitchFamily="34" charset="0"/>
              <a:ea typeface="Verdana" panose="020B0604030504040204" pitchFamily="34" charset="0"/>
            </a:endParaRPr>
          </a:p>
          <a:p>
            <a:r>
              <a:rPr lang="pt-BR" sz="1600" b="1" dirty="0">
                <a:latin typeface="Verdana" panose="020B0604030504040204" pitchFamily="34" charset="0"/>
                <a:ea typeface="Verdana" panose="020B0604030504040204" pitchFamily="34" charset="0"/>
              </a:rPr>
              <a:t>ATENÇÃO: Este procedimento é analisado pelos postos devido a obrigatoriedade de inspeção física. </a:t>
            </a:r>
            <a:endParaRPr lang="pt-BR" b="1" dirty="0"/>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24027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4862870"/>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Procedimento 2 – Hemoderivados – Seção III, </a:t>
            </a:r>
            <a:r>
              <a:rPr lang="pt-BR" b="1" dirty="0" err="1">
                <a:latin typeface="Verdana" panose="020B0604030504040204" pitchFamily="34" charset="0"/>
                <a:ea typeface="Verdana" panose="020B0604030504040204" pitchFamily="34" charset="0"/>
                <a:cs typeface="Verdana" panose="020B0604030504040204" pitchFamily="34" charset="0"/>
              </a:rPr>
              <a:t>Cap</a:t>
            </a:r>
            <a:r>
              <a:rPr lang="pt-BR" b="1" dirty="0">
                <a:latin typeface="Verdana" panose="020B0604030504040204" pitchFamily="34" charset="0"/>
                <a:ea typeface="Verdana" panose="020B0604030504040204" pitchFamily="34" charset="0"/>
                <a:cs typeface="Verdana" panose="020B0604030504040204" pitchFamily="34" charset="0"/>
              </a:rPr>
              <a:t> XXXIX da RDC 81/2008, RDC 234/2005 e RDC58/2010</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Fatura comercial;</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Conhecimento de carga;</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Laudo Analítico de Controle de Qualidade do ingrediente farmacêutico ativo e produto terminado, por lote ou partida, emitido pelo fabricante, exceto quando se tratar de importações de padrões de referência primários;</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Certificado de liberação do lote do produto acabado (terminado), emitido pela autoridade sanitária do país de fabricação, para hemoderivados, exceto quando se tratar de importações de padrões de referência primários;</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Averbação de presença de carga;</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Termo de Guarda e Responsabilidade;</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Petição para liberação de termo de guarda (9596, 9597 ou 9598);</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Certificado de liberação do lote emitido pela GQ do importador;</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Dados de monitoramento de temperatura de toda a cadeia de transporte;</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Laudo de liberação do INCQS conforme </a:t>
            </a:r>
            <a:r>
              <a:rPr lang="pt-BR" sz="1600" dirty="0" err="1">
                <a:latin typeface="Verdana" panose="020B0604030504040204" pitchFamily="34" charset="0"/>
                <a:ea typeface="Verdana" panose="020B0604030504040204" pitchFamily="34" charset="0"/>
              </a:rPr>
              <a:t>Art</a:t>
            </a:r>
            <a:r>
              <a:rPr lang="pt-BR" sz="1600" dirty="0">
                <a:latin typeface="Verdana" panose="020B0604030504040204" pitchFamily="34" charset="0"/>
                <a:ea typeface="Verdana" panose="020B0604030504040204" pitchFamily="34" charset="0"/>
              </a:rPr>
              <a:t> 18 da RDC 58/2010.</a:t>
            </a:r>
          </a:p>
          <a:p>
            <a:pPr marL="285750" indent="-285750">
              <a:buFont typeface="Wingdings" panose="05000000000000000000" pitchFamily="2" charset="2"/>
              <a:buChar char="q"/>
            </a:pPr>
            <a:endParaRPr lang="pt-BR" dirty="0"/>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27275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4862870"/>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Procedimento 2A – Soros e vacinas – Seção IV, </a:t>
            </a:r>
            <a:r>
              <a:rPr lang="pt-BR" b="1" dirty="0" err="1">
                <a:latin typeface="Verdana" panose="020B0604030504040204" pitchFamily="34" charset="0"/>
                <a:ea typeface="Verdana" panose="020B0604030504040204" pitchFamily="34" charset="0"/>
                <a:cs typeface="Verdana" panose="020B0604030504040204" pitchFamily="34" charset="0"/>
              </a:rPr>
              <a:t>Cap</a:t>
            </a:r>
            <a:r>
              <a:rPr lang="pt-BR" b="1" dirty="0">
                <a:latin typeface="Verdana" panose="020B0604030504040204" pitchFamily="34" charset="0"/>
                <a:ea typeface="Verdana" panose="020B0604030504040204" pitchFamily="34" charset="0"/>
                <a:cs typeface="Verdana" panose="020B0604030504040204" pitchFamily="34" charset="0"/>
              </a:rPr>
              <a:t> XXXIX da RDC 81/2008 e RDC 234/2005</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Fatura comercial;</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Conhecimento de carga;</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Laudo Analítico de Controle de Qualidade do ingrediente farmacêutico ativo e produto terminado, por lote ou partida, emitido pelo fabricante, exceto quando se tratar de importações de padrões de referência primários;</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Certificado de liberação do lote do produto acabado (terminado), emitido pela autoridade sanitária do país de fabricação, para vacinas e soros, exceto quando se tratar de importações de padrões de referência primários</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Termo de Guarda e Responsabilidade;</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Petição para liberação de termo de guarda (9596, 9597 ou 9598);</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Certificado de liberação do lote emitido pela GQ do importador;</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Dados de monitoramento de temperatura de toda a cadeia de transporte;</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Certificado de liberação do lote emitido pelo INCQS (RDC 73/2008) – Aplicável somente à produto acabado.</a:t>
            </a:r>
          </a:p>
          <a:p>
            <a:pPr marL="285750" indent="-285750">
              <a:buFont typeface="Wingdings" panose="05000000000000000000" pitchFamily="2" charset="2"/>
              <a:buChar char="q"/>
            </a:pPr>
            <a:endParaRPr lang="pt-BR" dirty="0"/>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5838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3631763"/>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Procedimento 2B –  Produtos biológicos derivados de fluidos ou tecidos de origem animal e alérgenos– Seção V, </a:t>
            </a:r>
            <a:r>
              <a:rPr lang="pt-BR" b="1" dirty="0" err="1">
                <a:latin typeface="Verdana" panose="020B0604030504040204" pitchFamily="34" charset="0"/>
                <a:ea typeface="Verdana" panose="020B0604030504040204" pitchFamily="34" charset="0"/>
                <a:cs typeface="Verdana" panose="020B0604030504040204" pitchFamily="34" charset="0"/>
              </a:rPr>
              <a:t>Cap</a:t>
            </a:r>
            <a:r>
              <a:rPr lang="pt-BR" b="1" dirty="0">
                <a:latin typeface="Verdana" panose="020B0604030504040204" pitchFamily="34" charset="0"/>
                <a:ea typeface="Verdana" panose="020B0604030504040204" pitchFamily="34" charset="0"/>
                <a:cs typeface="Verdana" panose="020B0604030504040204" pitchFamily="34" charset="0"/>
              </a:rPr>
              <a:t> XXXIX da RDC 81/2008 e RDC 234/2005</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Fatura comercial;</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Conhecimento de carga;</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Laudo Analítico de Controle de Qualidade do ingrediente farmacêutico ativo e produto terminado, por lote ou partida, emitido pelo fabricante, exceto quando se tratar de importações de padrões de referência primários;</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Termo de Guarda e Responsabilidade;</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Petição para liberação de termo de guarda (9596, 9597 ou 9598);</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Certificado de liberação do lote emitido pela GQ do importador;</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Dados de monitoramento de temperatura de toda a cadeia de transporte;</a:t>
            </a:r>
          </a:p>
          <a:p>
            <a:pPr marL="285750" indent="-285750">
              <a:buFont typeface="Wingdings" panose="05000000000000000000" pitchFamily="2" charset="2"/>
              <a:buChar char="q"/>
            </a:pPr>
            <a:endParaRPr lang="pt-BR" dirty="0"/>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30435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5139869"/>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Procedimento 2C –  Produtos biológicos obtidos por procedimentos biotecnológicos, anticorpos monoclonais, medicamentos contendo </a:t>
            </a:r>
            <a:r>
              <a:rPr lang="pt-BR" b="1" dirty="0" err="1">
                <a:latin typeface="Verdana" panose="020B0604030504040204" pitchFamily="34" charset="0"/>
                <a:ea typeface="Verdana" panose="020B0604030504040204" pitchFamily="34" charset="0"/>
                <a:cs typeface="Verdana" panose="020B0604030504040204" pitchFamily="34" charset="0"/>
              </a:rPr>
              <a:t>microorganismos</a:t>
            </a:r>
            <a:r>
              <a:rPr lang="pt-BR" b="1" dirty="0">
                <a:latin typeface="Verdana" panose="020B0604030504040204" pitchFamily="34" charset="0"/>
                <a:ea typeface="Verdana" panose="020B0604030504040204" pitchFamily="34" charset="0"/>
                <a:cs typeface="Verdana" panose="020B0604030504040204" pitchFamily="34" charset="0"/>
              </a:rPr>
              <a:t> vivos, atenuados ou mortos e probióticos– Seção VI, </a:t>
            </a:r>
            <a:r>
              <a:rPr lang="pt-BR" b="1" dirty="0" err="1">
                <a:latin typeface="Verdana" panose="020B0604030504040204" pitchFamily="34" charset="0"/>
                <a:ea typeface="Verdana" panose="020B0604030504040204" pitchFamily="34" charset="0"/>
                <a:cs typeface="Verdana" panose="020B0604030504040204" pitchFamily="34" charset="0"/>
              </a:rPr>
              <a:t>Cap</a:t>
            </a:r>
            <a:r>
              <a:rPr lang="pt-BR" b="1" dirty="0">
                <a:latin typeface="Verdana" panose="020B0604030504040204" pitchFamily="34" charset="0"/>
                <a:ea typeface="Verdana" panose="020B0604030504040204" pitchFamily="34" charset="0"/>
                <a:cs typeface="Verdana" panose="020B0604030504040204" pitchFamily="34" charset="0"/>
              </a:rPr>
              <a:t> XXXIX da RDC 81/2008 e RDC 234/2005</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Fatura comercial;</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Conhecimento de carga;</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Protocolo resumido de produção do produto;</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Laudo Analítico de Controle de Qualidade do ingrediente ativo e do produto terminado, por lote ou partida, emitido pelo fabricante;</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Certificado de liberação do lote do produto, emitido pela autoridade sanitária do país de origem, quando couber;</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 Os seguintes documentos técnicos do hemoderivado utilizado como estabilizante, quando for o caso: declaração de origem do plasma utilizado; certificado de análise do controle de qualidade do plasma utilizado; e certificado de liberação da sorologia do plasma utilizado.</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Termo de Guarda e Responsabilidade;</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Petição para liberação de termo de guarda (9596, 9597 ou 9598);</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Certificado de liberação do lote emitido pela GQ do importador;</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Dados de monitoramento de temperatura de toda a cadeia de transporte;</a:t>
            </a:r>
          </a:p>
          <a:p>
            <a:pPr marL="285750" indent="-285750">
              <a:buFont typeface="Wingdings" panose="05000000000000000000" pitchFamily="2" charset="2"/>
              <a:buChar char="q"/>
            </a:pPr>
            <a:endParaRPr lang="pt-BR" dirty="0"/>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9953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2677656"/>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Procedimento 3 –  Produtos sujeito a controle especial de que trata a portaria SVS/MS Nº 344 de 1998 e suas atualizações, em suas listas "C1", "C2" E "C5"– Seção VII, </a:t>
            </a:r>
            <a:r>
              <a:rPr lang="pt-BR" b="1" dirty="0" err="1">
                <a:latin typeface="Verdana" panose="020B0604030504040204" pitchFamily="34" charset="0"/>
                <a:ea typeface="Verdana" panose="020B0604030504040204" pitchFamily="34" charset="0"/>
                <a:cs typeface="Verdana" panose="020B0604030504040204" pitchFamily="34" charset="0"/>
              </a:rPr>
              <a:t>Cap</a:t>
            </a:r>
            <a:r>
              <a:rPr lang="pt-BR" b="1" dirty="0">
                <a:latin typeface="Verdana" panose="020B0604030504040204" pitchFamily="34" charset="0"/>
                <a:ea typeface="Verdana" panose="020B0604030504040204" pitchFamily="34" charset="0"/>
                <a:cs typeface="Verdana" panose="020B0604030504040204" pitchFamily="34" charset="0"/>
              </a:rPr>
              <a:t> XXXIX da RDC 81/2008</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Fatura comercial;</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Conhecimento de carga;</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Laudo Analítico de Controle de Qualidade, por lote ou partida, emitido pelo fabricante, exceto quando se tratar de importações de padrões de referencia primários;</a:t>
            </a:r>
          </a:p>
          <a:p>
            <a:pPr marL="285750" indent="-285750">
              <a:buFont typeface="Wingdings" panose="05000000000000000000" pitchFamily="2" charset="2"/>
              <a:buChar char="q"/>
            </a:pPr>
            <a:endParaRPr lang="pt-BR" dirty="0"/>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07399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2400657"/>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Procedimento 5.3 –  Medicamentos – Subseção III, Seção IX, </a:t>
            </a:r>
            <a:r>
              <a:rPr lang="pt-BR" b="1" dirty="0" err="1">
                <a:latin typeface="Verdana" panose="020B0604030504040204" pitchFamily="34" charset="0"/>
                <a:ea typeface="Verdana" panose="020B0604030504040204" pitchFamily="34" charset="0"/>
                <a:cs typeface="Verdana" panose="020B0604030504040204" pitchFamily="34" charset="0"/>
              </a:rPr>
              <a:t>Cap</a:t>
            </a:r>
            <a:r>
              <a:rPr lang="pt-BR" b="1" dirty="0">
                <a:latin typeface="Verdana" panose="020B0604030504040204" pitchFamily="34" charset="0"/>
                <a:ea typeface="Verdana" panose="020B0604030504040204" pitchFamily="34" charset="0"/>
                <a:cs typeface="Verdana" panose="020B0604030504040204" pitchFamily="34" charset="0"/>
              </a:rPr>
              <a:t> XXXIX da RDC 81/2008</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Fatura comercial;</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Conhecimento de carga;</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Laudo Analítico de Controle de Qualidade, por lote ou partida, emitido pelo fabricante, exceto quando se tratar de importações de padrões de referencia primários;</a:t>
            </a:r>
          </a:p>
          <a:p>
            <a:pPr marL="285750" indent="-285750">
              <a:buFont typeface="Wingdings" panose="05000000000000000000" pitchFamily="2" charset="2"/>
              <a:buChar char="q"/>
            </a:pPr>
            <a:endParaRPr lang="pt-BR" dirty="0"/>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86083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4678204"/>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Procedimento 6 –  Bens e produtos que contêm tecidos ou fluidos de animais ruminantes - Seção X, </a:t>
            </a:r>
            <a:r>
              <a:rPr lang="pt-BR" b="1" dirty="0" err="1">
                <a:latin typeface="Verdana" panose="020B0604030504040204" pitchFamily="34" charset="0"/>
                <a:ea typeface="Verdana" panose="020B0604030504040204" pitchFamily="34" charset="0"/>
                <a:cs typeface="Verdana" panose="020B0604030504040204" pitchFamily="34" charset="0"/>
              </a:rPr>
              <a:t>Cap</a:t>
            </a:r>
            <a:r>
              <a:rPr lang="pt-BR" b="1" dirty="0">
                <a:latin typeface="Verdana" panose="020B0604030504040204" pitchFamily="34" charset="0"/>
                <a:ea typeface="Verdana" panose="020B0604030504040204" pitchFamily="34" charset="0"/>
                <a:cs typeface="Verdana" panose="020B0604030504040204" pitchFamily="34" charset="0"/>
              </a:rPr>
              <a:t> XXXIX da RDC 81/2008, RDC 305/2002 e RDC 68/2003</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Fatura comercial;</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Conhecimento de carga;</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Laudo analítico de controle de qualidade expedido pelo fabricante;</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Laudo analítico de controle de qualidade da matéria prima;</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Quadro Q1;</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Quadro Q2;</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Documentos do quadro Q3:</a:t>
            </a:r>
          </a:p>
          <a:p>
            <a:pPr marL="285750" indent="-285750">
              <a:buFont typeface="Arial" panose="020B0604020202020204" pitchFamily="34" charset="0"/>
              <a:buChar char="•"/>
            </a:pPr>
            <a:r>
              <a:rPr lang="pt-BR" sz="1600" dirty="0">
                <a:latin typeface="Verdana" panose="020B0604030504040204" pitchFamily="34" charset="0"/>
                <a:ea typeface="Verdana" panose="020B0604030504040204" pitchFamily="34" charset="0"/>
              </a:rPr>
              <a:t>BPF - Certificado de Boas Práticas de Fabricação do Fabricante ou Laudo Analítico de Controle de Qualidade do Produto acabado expedido pelo Fabricante</a:t>
            </a:r>
          </a:p>
          <a:p>
            <a:pPr marL="285750" indent="-285750">
              <a:buFont typeface="Arial" panose="020B0604020202020204" pitchFamily="34" charset="0"/>
              <a:buChar char="•"/>
            </a:pPr>
            <a:r>
              <a:rPr lang="pt-BR" sz="1600" dirty="0">
                <a:latin typeface="Verdana" panose="020B0604030504040204" pitchFamily="34" charset="0"/>
                <a:ea typeface="Verdana" panose="020B0604030504040204" pitchFamily="34" charset="0"/>
              </a:rPr>
              <a:t>CVI - Certificado Veterinário Internacional</a:t>
            </a:r>
          </a:p>
          <a:p>
            <a:pPr marL="285750" indent="-285750">
              <a:buFont typeface="Arial" panose="020B0604020202020204" pitchFamily="34" charset="0"/>
              <a:buChar char="•"/>
            </a:pPr>
            <a:r>
              <a:rPr lang="pt-BR" sz="1600" dirty="0">
                <a:latin typeface="Verdana" panose="020B0604030504040204" pitchFamily="34" charset="0"/>
                <a:ea typeface="Verdana" panose="020B0604030504040204" pitchFamily="34" charset="0"/>
              </a:rPr>
              <a:t>CFE - Certificado de Conformidade - </a:t>
            </a:r>
            <a:r>
              <a:rPr lang="pt-BR" sz="1600" dirty="0" err="1">
                <a:latin typeface="Verdana" panose="020B0604030504040204" pitchFamily="34" charset="0"/>
                <a:ea typeface="Verdana" panose="020B0604030504040204" pitchFamily="34" charset="0"/>
              </a:rPr>
              <a:t>Farmacopéia</a:t>
            </a:r>
            <a:r>
              <a:rPr lang="pt-BR" sz="1600" dirty="0">
                <a:latin typeface="Verdana" panose="020B0604030504040204" pitchFamily="34" charset="0"/>
                <a:ea typeface="Verdana" panose="020B0604030504040204" pitchFamily="34" charset="0"/>
              </a:rPr>
              <a:t> </a:t>
            </a:r>
            <a:r>
              <a:rPr lang="pt-BR" sz="1600" dirty="0" err="1">
                <a:latin typeface="Verdana" panose="020B0604030504040204" pitchFamily="34" charset="0"/>
                <a:ea typeface="Verdana" panose="020B0604030504040204" pitchFamily="34" charset="0"/>
              </a:rPr>
              <a:t>Européia</a:t>
            </a:r>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endParaRPr lang="pt-BR" dirty="0"/>
          </a:p>
          <a:p>
            <a:br>
              <a:rPr lang="pt-BR" dirty="0"/>
            </a:br>
            <a:endParaRPr lang="pt-BR" dirty="0"/>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09528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5016758"/>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Seção I, Capítulo XXI da RDC 81/2008 - produto não regularizado no sistema nacional de vigilância sanitária - SNVS - para fins de registro, análise laboratorial, testes de controle da qualidade, avaliação de embalagem ou rotulagem e testes de equipamento</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r>
              <a:rPr lang="pt-BR" sz="1600" i="1" dirty="0">
                <a:latin typeface="Verdana" panose="020B0604030504040204" pitchFamily="34" charset="0"/>
                <a:ea typeface="Verdana" panose="020B0604030504040204" pitchFamily="34" charset="0"/>
              </a:rPr>
              <a:t>2. A importação de amostras de medicamentos não regularizados deverá atender as exigências sanitárias previstas nos procedimentos 1, 1A, 2, 2A, 2B, 2C, 3, 5.3 e 6, no que couber, do Capítulo XXXIX desta Resolução.</a:t>
            </a:r>
          </a:p>
          <a:p>
            <a:r>
              <a:rPr lang="pt-BR" sz="1600" i="1" dirty="0">
                <a:latin typeface="Verdana" panose="020B0604030504040204" pitchFamily="34" charset="0"/>
                <a:ea typeface="Verdana" panose="020B0604030504040204" pitchFamily="34" charset="0"/>
              </a:rPr>
              <a:t>2.1. Excetua-se do disposto no item 2 desta Seção os documentos referentes à regularização do medicamento perante a ANVISA, previstos nos procedimentos do Capítulo XXXIX desta Resolução.</a:t>
            </a:r>
          </a:p>
          <a:p>
            <a:r>
              <a:rPr lang="pt-BR" sz="1600" i="1" dirty="0">
                <a:latin typeface="Verdana" panose="020B0604030504040204" pitchFamily="34" charset="0"/>
                <a:ea typeface="Verdana" panose="020B0604030504040204" pitchFamily="34" charset="0"/>
              </a:rPr>
              <a:t>3. A importação de que trata esta Seção deverá ser em quantidade compatível com a finalidade informada.</a:t>
            </a:r>
          </a:p>
          <a:p>
            <a:r>
              <a:rPr lang="pt-BR" sz="1600" i="1" dirty="0">
                <a:latin typeface="Verdana" panose="020B0604030504040204" pitchFamily="34" charset="0"/>
                <a:ea typeface="Verdana" panose="020B0604030504040204" pitchFamily="34" charset="0"/>
              </a:rPr>
              <a:t>4. É vedada a importação de medicamentos não regularizados junto à ANVISA, destinados à pesquisa de mercado.</a:t>
            </a:r>
          </a:p>
          <a:p>
            <a:endParaRPr lang="pt-BR" sz="1600" i="1"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Termo de Responsabilidade do Capítulo XXII</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Declaração de finalidade da Seção VI do Capítulo XXI</a:t>
            </a:r>
          </a:p>
          <a:p>
            <a:endParaRPr lang="pt-BR" dirty="0"/>
          </a:p>
          <a:p>
            <a:br>
              <a:rPr lang="pt-BR" dirty="0"/>
            </a:br>
            <a:endParaRPr lang="pt-BR" dirty="0"/>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2018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4193777"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ESCOPO PAFME</a:t>
            </a:r>
          </a:p>
        </p:txBody>
      </p:sp>
      <p:sp>
        <p:nvSpPr>
          <p:cNvPr id="7" name="CaixaDeTexto 6">
            <a:extLst>
              <a:ext uri="{FF2B5EF4-FFF2-40B4-BE49-F238E27FC236}">
                <a16:creationId xmlns:a16="http://schemas.microsoft.com/office/drawing/2014/main" id="{FDAAFEF3-0787-4842-B035-0F5C3AD8A735}"/>
              </a:ext>
            </a:extLst>
          </p:cNvPr>
          <p:cNvSpPr txBox="1"/>
          <p:nvPr/>
        </p:nvSpPr>
        <p:spPr>
          <a:xfrm>
            <a:off x="279049" y="1899052"/>
            <a:ext cx="11461830" cy="5078313"/>
          </a:xfrm>
          <a:prstGeom prst="rect">
            <a:avLst/>
          </a:prstGeom>
          <a:solidFill>
            <a:schemeClr val="bg1"/>
          </a:solidFill>
        </p:spPr>
        <p:txBody>
          <a:bodyPr wrap="square" rtlCol="0">
            <a:spAutoFit/>
          </a:bodyPr>
          <a:lstStyle/>
          <a:p>
            <a:r>
              <a:rPr lang="pt-BR" dirty="0">
                <a:latin typeface="Verdana" panose="020B0604030504040204" pitchFamily="34" charset="0"/>
                <a:ea typeface="Verdana" panose="020B0604030504040204" pitchFamily="34" charset="0"/>
              </a:rPr>
              <a:t>Atualmente o PAFME realiza a análise dos processos de importação das seguintes categorias de produtos:</a:t>
            </a:r>
          </a:p>
          <a:p>
            <a:endParaRPr lang="pt-BR"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dirty="0">
                <a:latin typeface="Verdana" panose="020B0604030504040204" pitchFamily="34" charset="0"/>
                <a:ea typeface="Verdana" panose="020B0604030504040204" pitchFamily="34" charset="0"/>
              </a:rPr>
              <a:t>Medicamentos enquadrados nos procedimentos 3 e 5.3 com finalidade comercial ou industrial;</a:t>
            </a:r>
          </a:p>
          <a:p>
            <a:pPr marL="285750" lvl="0" indent="-285750">
              <a:buFont typeface="Wingdings" panose="05000000000000000000" pitchFamily="2" charset="2"/>
              <a:buChar char="q"/>
            </a:pPr>
            <a:r>
              <a:rPr lang="pt-BR" dirty="0">
                <a:latin typeface="Verdana" panose="020B0604030504040204" pitchFamily="34" charset="0"/>
                <a:ea typeface="Verdana" panose="020B0604030504040204" pitchFamily="34" charset="0"/>
              </a:rPr>
              <a:t>Hemoderivados com finalidade comercial ou industrial;</a:t>
            </a:r>
          </a:p>
          <a:p>
            <a:pPr marL="285750" lvl="0" indent="-285750">
              <a:buFont typeface="Wingdings" panose="05000000000000000000" pitchFamily="2" charset="2"/>
              <a:buChar char="q"/>
            </a:pPr>
            <a:r>
              <a:rPr lang="pt-BR" dirty="0">
                <a:latin typeface="Verdana" panose="020B0604030504040204" pitchFamily="34" charset="0"/>
                <a:ea typeface="Verdana" panose="020B0604030504040204" pitchFamily="34" charset="0"/>
              </a:rPr>
              <a:t>Vacinas com finalidade comercial ou industrial;</a:t>
            </a:r>
          </a:p>
          <a:p>
            <a:pPr marL="285750" lvl="0" indent="-285750">
              <a:buFont typeface="Wingdings" panose="05000000000000000000" pitchFamily="2" charset="2"/>
              <a:buChar char="q"/>
            </a:pPr>
            <a:r>
              <a:rPr lang="pt-BR" dirty="0">
                <a:latin typeface="Verdana" panose="020B0604030504040204" pitchFamily="34" charset="0"/>
                <a:ea typeface="Verdana" panose="020B0604030504040204" pitchFamily="34" charset="0"/>
              </a:rPr>
              <a:t>Produtos biológicos enquadrados nos procedimentos 2B e 2C com finalidade comercial ou industrial;</a:t>
            </a:r>
          </a:p>
          <a:p>
            <a:pPr marL="285750" lvl="0" indent="-285750">
              <a:buFont typeface="Wingdings" panose="05000000000000000000" pitchFamily="2" charset="2"/>
              <a:buChar char="q"/>
            </a:pPr>
            <a:r>
              <a:rPr lang="pt-BR" dirty="0">
                <a:latin typeface="Verdana" panose="020B0604030504040204" pitchFamily="34" charset="0"/>
                <a:ea typeface="Verdana" panose="020B0604030504040204" pitchFamily="34" charset="0"/>
              </a:rPr>
              <a:t>Importação direta do MS ou secretarias estaduais de saúde;</a:t>
            </a:r>
          </a:p>
          <a:p>
            <a:pPr marL="285750" lvl="0" indent="-285750">
              <a:buFont typeface="Wingdings" panose="05000000000000000000" pitchFamily="2" charset="2"/>
              <a:buChar char="q"/>
            </a:pPr>
            <a:r>
              <a:rPr lang="pt-BR" dirty="0">
                <a:latin typeface="Verdana" panose="020B0604030504040204" pitchFamily="34" charset="0"/>
                <a:ea typeface="Verdana" panose="020B0604030504040204" pitchFamily="34" charset="0"/>
              </a:rPr>
              <a:t>Medicamentos para testes;</a:t>
            </a:r>
          </a:p>
          <a:p>
            <a:pPr marL="285750" lvl="0" indent="-285750">
              <a:buFont typeface="Wingdings" panose="05000000000000000000" pitchFamily="2" charset="2"/>
              <a:buChar char="q"/>
            </a:pPr>
            <a:r>
              <a:rPr lang="pt-BR" dirty="0">
                <a:latin typeface="Verdana" panose="020B0604030504040204" pitchFamily="34" charset="0"/>
                <a:ea typeface="Verdana" panose="020B0604030504040204" pitchFamily="34" charset="0"/>
              </a:rPr>
              <a:t>Medicamentos para pesquisa clínica;</a:t>
            </a:r>
          </a:p>
          <a:p>
            <a:pPr marL="285750" lvl="0" indent="-285750">
              <a:buFont typeface="Wingdings" panose="05000000000000000000" pitchFamily="2" charset="2"/>
              <a:buChar char="q"/>
            </a:pPr>
            <a:r>
              <a:rPr lang="pt-BR" dirty="0">
                <a:latin typeface="Verdana" panose="020B0604030504040204" pitchFamily="34" charset="0"/>
                <a:ea typeface="Verdana" panose="020B0604030504040204" pitchFamily="34" charset="0"/>
              </a:rPr>
              <a:t>Padrão de referência;</a:t>
            </a:r>
          </a:p>
          <a:p>
            <a:pPr marL="285750" lvl="0" indent="-285750">
              <a:buFont typeface="Wingdings" panose="05000000000000000000" pitchFamily="2" charset="2"/>
              <a:buChar char="q"/>
            </a:pPr>
            <a:r>
              <a:rPr lang="pt-BR" dirty="0">
                <a:latin typeface="Verdana" panose="020B0604030504040204" pitchFamily="34" charset="0"/>
                <a:ea typeface="Verdana" panose="020B0604030504040204" pitchFamily="34" charset="0"/>
              </a:rPr>
              <a:t>Células, tecidos e material biológico;</a:t>
            </a:r>
          </a:p>
          <a:p>
            <a:pPr marL="285750" lvl="0" indent="-285750">
              <a:buFont typeface="Wingdings" panose="05000000000000000000" pitchFamily="2" charset="2"/>
              <a:buChar char="q"/>
            </a:pPr>
            <a:r>
              <a:rPr lang="pt-BR" dirty="0">
                <a:latin typeface="Verdana" panose="020B0604030504040204" pitchFamily="34" charset="0"/>
                <a:ea typeface="Verdana" panose="020B0604030504040204" pitchFamily="34" charset="0"/>
              </a:rPr>
              <a:t>Produtos com componentes de origem de animais ruminantes que se enquadrem no procedimento 6. </a:t>
            </a:r>
          </a:p>
          <a:p>
            <a:endParaRPr lang="pt-BR" b="1" dirty="0">
              <a:latin typeface="Verdana" panose="020B0604030504040204" pitchFamily="34" charset="0"/>
              <a:ea typeface="Verdana" panose="020B0604030504040204" pitchFamily="34" charset="0"/>
              <a:cs typeface="Verdana" panose="020B0604030504040204" pitchFamily="34" charset="0"/>
            </a:endParaRPr>
          </a:p>
          <a:p>
            <a:endParaRPr lang="pt-BR" b="1" dirty="0">
              <a:latin typeface="Verdana" panose="020B0604030504040204" pitchFamily="34" charset="0"/>
              <a:ea typeface="Verdana" panose="020B0604030504040204" pitchFamily="34" charset="0"/>
              <a:cs typeface="Verdana" panose="020B0604030504040204" pitchFamily="34" charset="0"/>
            </a:endParaRPr>
          </a:p>
          <a:p>
            <a:endParaRPr lang="pt-BR"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21299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3354765"/>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rPr>
              <a:t>CAPÍTULO XXIII - Importação de células e tecidos humanos para fins terapêuticos</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Manifestação expressa e favorável de importação pela Coordenação Geral do Sistema Nacional de Transplante - CGSNT, e de parecer técnico favorável da Gerência-Geral de Sangue, outros Tecidos, Células e Órgãos - GGSTO - da ANVISA, em sua sede, no âmbito de suas competências, emitido após recebimento e avaliação das exigências constantes deste Capítulo em análise documental;</a:t>
            </a:r>
          </a:p>
          <a:p>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Cumprimento dos requisitos de embalagem;</a:t>
            </a:r>
          </a:p>
          <a:p>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Termo de responsabilidade do </a:t>
            </a:r>
            <a:r>
              <a:rPr lang="pt-BR" sz="1600" dirty="0" err="1">
                <a:latin typeface="Verdana" panose="020B0604030504040204" pitchFamily="34" charset="0"/>
                <a:ea typeface="Verdana" panose="020B0604030504040204" pitchFamily="34" charset="0"/>
              </a:rPr>
              <a:t>Cap</a:t>
            </a:r>
            <a:r>
              <a:rPr lang="pt-BR" sz="1600" dirty="0">
                <a:latin typeface="Verdana" panose="020B0604030504040204" pitchFamily="34" charset="0"/>
                <a:ea typeface="Verdana" panose="020B0604030504040204" pitchFamily="34" charset="0"/>
              </a:rPr>
              <a:t> XXV – Somente para material biológico humano para fins de diagnóstico laboratorial</a:t>
            </a:r>
            <a:br>
              <a:rPr lang="pt-BR" dirty="0"/>
            </a:br>
            <a:endParaRPr lang="pt-BR" dirty="0"/>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64835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3908762"/>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rPr>
              <a:t>Padrão de Referência – Capítulo XX da RDC 81/2008</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Utilizar código 90105 para substancias sujeitas a controle especial e o código 9673 para as demais substancias;</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É obrigatória a autorização de embarque concedida pela COCIC para substancias que se enquadram nos procedimentos 1 e 1A;</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Termo de Responsabilidade, do Capítulo XX-A (Assinatura digital do representante legal e do responsável técnico - </a:t>
            </a:r>
            <a:r>
              <a:rPr lang="pt-BR" dirty="0" err="1"/>
              <a:t>Art</a:t>
            </a:r>
            <a:r>
              <a:rPr lang="pt-BR" dirty="0"/>
              <a:t> 3° da RDC 74/2016</a:t>
            </a:r>
            <a:r>
              <a:rPr lang="pt-BR" sz="1600" dirty="0">
                <a:latin typeface="Verdana" panose="020B0604030504040204" pitchFamily="34" charset="0"/>
                <a:ea typeface="Verdana" panose="020B0604030504040204" pitchFamily="34" charset="0"/>
              </a:rPr>
              <a:t>);</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Não será permitida a importação de padrão e material de referência para fins de ensaio de proficiência, com prazo de validade a expirar-se nos próximos 30 (trinta) dias.</a:t>
            </a:r>
          </a:p>
          <a:p>
            <a:endParaRPr lang="pt-BR" sz="1600" dirty="0">
              <a:latin typeface="Verdana" panose="020B0604030504040204" pitchFamily="34" charset="0"/>
              <a:ea typeface="Verdana" panose="020B0604030504040204" pitchFamily="34" charset="0"/>
            </a:endParaRPr>
          </a:p>
          <a:p>
            <a:r>
              <a:rPr lang="pt-BR" sz="1600" b="1" dirty="0">
                <a:latin typeface="Verdana" panose="020B0604030504040204" pitchFamily="34" charset="0"/>
                <a:ea typeface="Verdana" panose="020B0604030504040204" pitchFamily="34" charset="0"/>
              </a:rPr>
              <a:t>ATENÇÃO: Embora não constem explicitamente no Capítulo XX da RDC 81/2008, a apresentação de fatura comercial e conhecimento de carga é obrigatória. </a:t>
            </a:r>
            <a:br>
              <a:rPr lang="pt-BR" b="1" dirty="0"/>
            </a:br>
            <a:endParaRPr lang="pt-BR" b="1" dirty="0"/>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65937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4093428"/>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rPr>
              <a:t>Pesquisa Clínica – Capítulo XXVI da RDC 81/2008 e RDC 9/2015</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Conhecimento de carga embarcada;</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Fatura comercial;</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Cópia do Comunicado Especial (CE), Comunicado Especial Específico (CEE) ou Documento para Importação de Produto( s) sob investigação do Dossiê de Desenvolvimento Clínico de Medicamento (DDCM) emitido pela área técnica competente da Anvisa em sua sede;</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Nos casos de importações realizadas por outros que não o detentor do DDCM ou DICD, documento de delegação de responsabilidades de importação;</a:t>
            </a:r>
          </a:p>
          <a:p>
            <a:pPr marL="285750" indent="-285750">
              <a:buFont typeface="Wingdings" panose="05000000000000000000" pitchFamily="2" charset="2"/>
              <a:buChar char="q"/>
            </a:pPr>
            <a:r>
              <a:rPr lang="pt-BR" sz="1600" dirty="0" err="1">
                <a:latin typeface="Verdana" panose="020B0604030504040204" pitchFamily="34" charset="0"/>
                <a:ea typeface="Verdana" panose="020B0604030504040204" pitchFamily="34" charset="0"/>
              </a:rPr>
              <a:t>Art</a:t>
            </a:r>
            <a:r>
              <a:rPr lang="pt-BR" sz="1600" dirty="0">
                <a:latin typeface="Verdana" panose="020B0604030504040204" pitchFamily="34" charset="0"/>
                <a:ea typeface="Verdana" panose="020B0604030504040204" pitchFamily="34" charset="0"/>
              </a:rPr>
              <a:t> 75 da RDC 9/2015 indica os requisitos de embalagem. </a:t>
            </a:r>
          </a:p>
          <a:p>
            <a:endParaRPr lang="pt-BR" sz="1600" dirty="0">
              <a:latin typeface="Verdana" panose="020B0604030504040204" pitchFamily="34" charset="0"/>
              <a:ea typeface="Verdana" panose="020B0604030504040204" pitchFamily="34" charset="0"/>
            </a:endParaRPr>
          </a:p>
          <a:p>
            <a:r>
              <a:rPr lang="pt-BR" sz="1600" b="1" dirty="0">
                <a:latin typeface="Verdana" panose="020B0604030504040204" pitchFamily="34" charset="0"/>
                <a:ea typeface="Verdana" panose="020B0604030504040204" pitchFamily="34" charset="0"/>
              </a:rPr>
              <a:t>Atenção: Necessária autorização de embarque da COPEC para importações relacionadas a estudos iniciados antes da publicação da RDC 9/2015 e da COCIC no caso de importações de produtos sujeitos à controle especial. </a:t>
            </a:r>
            <a:br>
              <a:rPr lang="pt-BR" dirty="0"/>
            </a:br>
            <a:endParaRPr lang="pt-BR" dirty="0"/>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64378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3631763"/>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rPr>
              <a:t>Código 9611 – Importação direta MS e SES</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Produtos para política de saúde pública ou fornecimento para pessoa física;</a:t>
            </a:r>
          </a:p>
          <a:p>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Deve cumprir com os requisitos da RDC 81/2008;</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Produto com registro no Brasil: Necessária a DDR;</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Produto sem registro no Brasil: Necessária a autorização do Diretor presidente da Anvisa para importação em caráter excepcional</a:t>
            </a:r>
          </a:p>
          <a:p>
            <a:endParaRPr lang="pt-BR" sz="1600" dirty="0">
              <a:latin typeface="Verdana" panose="020B0604030504040204" pitchFamily="34" charset="0"/>
              <a:ea typeface="Verdana" panose="020B0604030504040204" pitchFamily="34" charset="0"/>
            </a:endParaRPr>
          </a:p>
          <a:p>
            <a:br>
              <a:rPr lang="pt-BR" dirty="0"/>
            </a:br>
            <a:endParaRPr lang="pt-BR" dirty="0"/>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5727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5109091"/>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rPr>
              <a:t>Código 9611 – Pedido de autorização para importação em caráter excepcional</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r>
              <a:rPr lang="pt-BR" sz="1600" dirty="0">
                <a:latin typeface="Verdana" panose="020B0604030504040204" pitchFamily="34" charset="0"/>
                <a:ea typeface="Verdana" panose="020B0604030504040204" pitchFamily="34" charset="0"/>
              </a:rPr>
              <a:t>Antes de peticionar o processo de importação, o importador deverá encaminhar, por meio de ofício dirigido ao diretor presidente da Anvisa, os seguintes documentos: </a:t>
            </a:r>
          </a:p>
          <a:p>
            <a:endParaRPr lang="pt-BR"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pt-BR" sz="1600" dirty="0">
                <a:latin typeface="Verdana" panose="020B0604030504040204" pitchFamily="34" charset="0"/>
                <a:ea typeface="Verdana" panose="020B0604030504040204" pitchFamily="34" charset="0"/>
              </a:rPr>
              <a:t>Comprovação de registro do medicamento no país de origem; </a:t>
            </a:r>
          </a:p>
          <a:p>
            <a:pPr marL="285750" indent="-285750">
              <a:buFont typeface="Arial" panose="020B0604020202020204" pitchFamily="34" charset="0"/>
              <a:buChar char="•"/>
            </a:pPr>
            <a:r>
              <a:rPr lang="pt-BR" sz="1600" dirty="0">
                <a:latin typeface="Verdana" panose="020B0604030504040204" pitchFamily="34" charset="0"/>
                <a:ea typeface="Verdana" panose="020B0604030504040204" pitchFamily="34" charset="0"/>
              </a:rPr>
              <a:t>Bula do medicamento ou comprovação de comercialização; </a:t>
            </a:r>
          </a:p>
          <a:p>
            <a:pPr marL="285750" indent="-285750">
              <a:buFont typeface="Arial" panose="020B0604020202020204" pitchFamily="34" charset="0"/>
              <a:buChar char="•"/>
            </a:pPr>
            <a:r>
              <a:rPr lang="pt-BR" sz="1600" dirty="0">
                <a:latin typeface="Verdana" panose="020B0604030504040204" pitchFamily="34" charset="0"/>
                <a:ea typeface="Verdana" panose="020B0604030504040204" pitchFamily="34" charset="0"/>
              </a:rPr>
              <a:t>Relatório técnico-científico contendo justificativa da necessidade da importação;</a:t>
            </a:r>
          </a:p>
          <a:p>
            <a:pPr marL="285750" indent="-285750">
              <a:buFont typeface="Arial" panose="020B0604020202020204" pitchFamily="34" charset="0"/>
              <a:buChar char="•"/>
            </a:pPr>
            <a:r>
              <a:rPr lang="pt-BR" sz="1600" dirty="0">
                <a:latin typeface="Verdana" panose="020B0604030504040204" pitchFamily="34" charset="0"/>
                <a:ea typeface="Verdana" panose="020B0604030504040204" pitchFamily="34" charset="0"/>
              </a:rPr>
              <a:t>Evidência técnico-científica baseada em compêndios oficiais que comprovem eficácia e segurança do medicamento. </a:t>
            </a:r>
          </a:p>
          <a:p>
            <a:pPr marL="285750" indent="-285750">
              <a:buFont typeface="Arial" panose="020B0604020202020204" pitchFamily="34" charset="0"/>
              <a:buChar char="•"/>
            </a:pPr>
            <a:endParaRPr lang="pt-BR" sz="1600" dirty="0">
              <a:latin typeface="Verdana" panose="020B0604030504040204" pitchFamily="34" charset="0"/>
              <a:ea typeface="Verdana" panose="020B0604030504040204" pitchFamily="34" charset="0"/>
            </a:endParaRPr>
          </a:p>
          <a:p>
            <a:endParaRPr lang="pt-BR" sz="1600" dirty="0">
              <a:latin typeface="Verdana" panose="020B0604030504040204" pitchFamily="34" charset="0"/>
              <a:ea typeface="Verdana" panose="020B0604030504040204" pitchFamily="34" charset="0"/>
            </a:endParaRPr>
          </a:p>
          <a:p>
            <a:r>
              <a:rPr lang="pt-BR" sz="1600" dirty="0">
                <a:latin typeface="Verdana" panose="020B0604030504040204" pitchFamily="34" charset="0"/>
                <a:ea typeface="Verdana" panose="020B0604030504040204" pitchFamily="34" charset="0"/>
              </a:rPr>
              <a:t>Após a autorização do Diretor presidente da Anvisa, peticionar o processo de importação, apresentando cópia do Ofício ou informando o número do processo SEI de concessão da excepcionalidade. </a:t>
            </a:r>
          </a:p>
          <a:p>
            <a:endParaRPr lang="pt-BR" sz="1600" dirty="0">
              <a:latin typeface="Verdana" panose="020B0604030504040204" pitchFamily="34" charset="0"/>
              <a:ea typeface="Verdana" panose="020B0604030504040204" pitchFamily="34" charset="0"/>
            </a:endParaRPr>
          </a:p>
          <a:p>
            <a:endParaRPr lang="pt-BR" sz="1600" dirty="0">
              <a:latin typeface="Verdana" panose="020B0604030504040204" pitchFamily="34" charset="0"/>
              <a:ea typeface="Verdana" panose="020B0604030504040204" pitchFamily="34" charset="0"/>
            </a:endParaRPr>
          </a:p>
          <a:p>
            <a:endParaRPr lang="pt-BR" sz="1600" dirty="0">
              <a:latin typeface="Verdana" panose="020B0604030504040204" pitchFamily="34" charset="0"/>
              <a:ea typeface="Verdana" panose="020B0604030504040204" pitchFamily="34" charset="0"/>
            </a:endParaRPr>
          </a:p>
          <a:p>
            <a:br>
              <a:rPr lang="pt-BR" dirty="0"/>
            </a:br>
            <a:endParaRPr lang="pt-BR" dirty="0"/>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03803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4124206"/>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Licenciamento de Importação </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rPr>
              <a:t>URF DE DESPACHO </a:t>
            </a:r>
            <a:r>
              <a:rPr lang="pt-BR" sz="1600" dirty="0">
                <a:latin typeface="Verdana" panose="020B0604030504040204" pitchFamily="34" charset="0"/>
                <a:ea typeface="Verdana" panose="020B0604030504040204" pitchFamily="34" charset="0"/>
              </a:rPr>
              <a:t>- Deve ser coerente com o recinto alfandegado indicado no formulário da petição.</a:t>
            </a:r>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rPr>
              <a:t>URF DE ENTRADA </a:t>
            </a:r>
            <a:r>
              <a:rPr lang="pt-BR" sz="1600" dirty="0">
                <a:latin typeface="Verdana" panose="020B0604030504040204" pitchFamily="34" charset="0"/>
                <a:ea typeface="Verdana" panose="020B0604030504040204" pitchFamily="34" charset="0"/>
              </a:rPr>
              <a:t>- Deve corresponder ao dado do conhecimento de carga.</a:t>
            </a:r>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rPr>
              <a:t>Especificação </a:t>
            </a:r>
            <a:r>
              <a:rPr lang="pt-BR" sz="1600" dirty="0">
                <a:latin typeface="Verdana" panose="020B0604030504040204" pitchFamily="34" charset="0"/>
                <a:ea typeface="Verdana" panose="020B0604030504040204" pitchFamily="34" charset="0"/>
              </a:rPr>
              <a:t>- Identificação do produto de acordo com o regulamento técnico específico, nome comercial e apresentação comercial.</a:t>
            </a:r>
          </a:p>
          <a:p>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rPr>
              <a:t>Fabricante </a:t>
            </a:r>
            <a:r>
              <a:rPr lang="pt-BR" sz="1600" dirty="0">
                <a:latin typeface="Verdana" panose="020B0604030504040204" pitchFamily="34" charset="0"/>
                <a:ea typeface="Verdana" panose="020B0604030504040204" pitchFamily="34" charset="0"/>
              </a:rPr>
              <a:t>–</a:t>
            </a:r>
            <a:r>
              <a:rPr lang="pt-BR" sz="1600" b="1" dirty="0">
                <a:latin typeface="Verdana" panose="020B0604030504040204" pitchFamily="34" charset="0"/>
                <a:ea typeface="Verdana" panose="020B0604030504040204" pitchFamily="34" charset="0"/>
              </a:rPr>
              <a:t> </a:t>
            </a:r>
            <a:r>
              <a:rPr lang="pt-BR" sz="1600" dirty="0">
                <a:latin typeface="Verdana" panose="020B0604030504040204" pitchFamily="34" charset="0"/>
                <a:ea typeface="Verdana" panose="020B0604030504040204" pitchFamily="34" charset="0"/>
              </a:rPr>
              <a:t>Fabricante real, conforme regras da receita federal.</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r>
              <a:rPr lang="pt-BR" sz="1600" b="1" dirty="0">
                <a:latin typeface="Verdana" panose="020B0604030504040204" pitchFamily="34" charset="0"/>
                <a:ea typeface="Verdana" panose="020B0604030504040204" pitchFamily="34" charset="0"/>
              </a:rPr>
              <a:t>ATENÇÃO: Embora não seja documento obrigatório, é muito importante a anexação do extrato da LI no dossiê, para agilizar as análises. </a:t>
            </a:r>
          </a:p>
          <a:p>
            <a:pPr marL="285750" indent="-285750">
              <a:buFont typeface="Wingdings" panose="05000000000000000000" pitchFamily="2" charset="2"/>
              <a:buChar char="q"/>
            </a:pPr>
            <a:endParaRPr lang="pt-BR" dirty="0"/>
          </a:p>
          <a:p>
            <a:pPr marL="285750" indent="-285750">
              <a:buFont typeface="Wingdings" panose="05000000000000000000" pitchFamily="2" charset="2"/>
              <a:buChar char="q"/>
            </a:pPr>
            <a:endParaRPr lang="pt-BR" dirty="0"/>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68347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4" y="1926191"/>
            <a:ext cx="11826915" cy="4124206"/>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FATURA COMERCIAL </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Nome e endereço, completos, do exportador e do importador;</a:t>
            </a: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especificação das mercadorias;</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marca, numeração e, se houver, número de referência dos volumes;</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quantidade e espécie dos volumes;</a:t>
            </a:r>
          </a:p>
          <a:p>
            <a:pPr lvl="0"/>
            <a:endParaRPr lang="pt-BR" sz="1600" dirty="0">
              <a:latin typeface="Verdana" panose="020B0604030504040204" pitchFamily="34" charset="0"/>
              <a:ea typeface="Verdana" panose="020B0604030504040204" pitchFamily="34" charset="0"/>
            </a:endParaRPr>
          </a:p>
          <a:p>
            <a:pPr lvl="0"/>
            <a:r>
              <a:rPr lang="pt-BR" sz="1600" dirty="0">
                <a:latin typeface="Verdana" panose="020B0604030504040204" pitchFamily="34" charset="0"/>
                <a:ea typeface="Verdana" panose="020B0604030504040204" pitchFamily="34" charset="0"/>
              </a:rPr>
              <a:t>No caso de importações terceirizadas por encomenda ou por conta e ordem de terceiros, a fatura comercial deverá identificar o </a:t>
            </a:r>
            <a:r>
              <a:rPr lang="pt-BR" sz="1600" b="1" dirty="0">
                <a:latin typeface="Verdana" panose="020B0604030504040204" pitchFamily="34" charset="0"/>
                <a:ea typeface="Verdana" panose="020B0604030504040204" pitchFamily="34" charset="0"/>
              </a:rPr>
              <a:t>adquirente</a:t>
            </a:r>
            <a:r>
              <a:rPr lang="pt-BR" sz="1600" dirty="0">
                <a:latin typeface="Verdana" panose="020B0604030504040204" pitchFamily="34" charset="0"/>
                <a:ea typeface="Verdana" panose="020B0604030504040204" pitchFamily="34" charset="0"/>
              </a:rPr>
              <a:t> e o </a:t>
            </a:r>
            <a:r>
              <a:rPr lang="pt-BR" sz="1600" b="1" dirty="0" err="1">
                <a:latin typeface="Verdana" panose="020B0604030504040204" pitchFamily="34" charset="0"/>
                <a:ea typeface="Verdana" panose="020B0604030504040204" pitchFamily="34" charset="0"/>
              </a:rPr>
              <a:t>encomendante</a:t>
            </a:r>
            <a:r>
              <a:rPr lang="pt-BR" sz="1600" dirty="0">
                <a:latin typeface="Verdana" panose="020B0604030504040204" pitchFamily="34" charset="0"/>
                <a:ea typeface="Verdana" panose="020B0604030504040204" pitchFamily="34" charset="0"/>
              </a:rPr>
              <a:t> da mercadoria, refletindo a transação efetivamente realizada com o vendedor ou transmitente das mercadorias</a:t>
            </a:r>
          </a:p>
          <a:p>
            <a:pPr lvl="0"/>
            <a:endParaRPr lang="pt-BR" sz="1600" dirty="0">
              <a:latin typeface="Verdana" panose="020B0604030504040204" pitchFamily="34" charset="0"/>
              <a:ea typeface="Verdana" panose="020B0604030504040204" pitchFamily="34" charset="0"/>
            </a:endParaRPr>
          </a:p>
          <a:p>
            <a:pPr lvl="0"/>
            <a:r>
              <a:rPr lang="pt-BR" sz="1600" b="1" dirty="0">
                <a:latin typeface="Verdana" panose="020B0604030504040204" pitchFamily="34" charset="0"/>
                <a:ea typeface="Verdana" panose="020B0604030504040204" pitchFamily="34" charset="0"/>
              </a:rPr>
              <a:t>ATENÇÃO: A ausência de fatura comercial no momento da análise enseja o indeferimento sumário. </a:t>
            </a:r>
          </a:p>
          <a:p>
            <a:pPr marL="285750" indent="-285750">
              <a:buFont typeface="Wingdings" panose="05000000000000000000" pitchFamily="2" charset="2"/>
              <a:buChar char="q"/>
            </a:pPr>
            <a:endParaRPr lang="pt-BR" sz="1600" b="1"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endParaRPr lang="pt-BR" dirty="0"/>
          </a:p>
          <a:p>
            <a:endParaRPr lang="pt-BR" dirty="0"/>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03546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54327"/>
            <a:ext cx="11461830" cy="4031873"/>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CONHECIMENTO DE CARGA</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q"/>
            </a:pPr>
            <a:r>
              <a:rPr lang="pt-BR" dirty="0">
                <a:latin typeface="Verdana" panose="020B0604030504040204" pitchFamily="34" charset="0"/>
                <a:ea typeface="Verdana" panose="020B0604030504040204" pitchFamily="34" charset="0"/>
              </a:rPr>
              <a:t>Conhecimentos do tipo "filhote" ou "único”;</a:t>
            </a:r>
          </a:p>
          <a:p>
            <a:pPr lvl="0"/>
            <a:endParaRPr lang="pt-BR"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dirty="0">
                <a:latin typeface="Verdana" panose="020B0604030504040204" pitchFamily="34" charset="0"/>
                <a:ea typeface="Verdana" panose="020B0604030504040204" pitchFamily="34" charset="0"/>
              </a:rPr>
              <a:t>Condições de armazenagem no caso de produtos sensíveis;</a:t>
            </a:r>
          </a:p>
          <a:p>
            <a:pPr lvl="0"/>
            <a:endParaRPr lang="pt-BR"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dirty="0">
                <a:latin typeface="Verdana" panose="020B0604030504040204" pitchFamily="34" charset="0"/>
                <a:ea typeface="Verdana" panose="020B0604030504040204" pitchFamily="34" charset="0"/>
              </a:rPr>
              <a:t>Data de embarque e assinatura. </a:t>
            </a:r>
          </a:p>
          <a:p>
            <a:pPr marL="285750" lvl="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lvl="0"/>
            <a:endParaRPr lang="pt-BR" sz="1600" dirty="0">
              <a:latin typeface="Verdana" panose="020B0604030504040204" pitchFamily="34" charset="0"/>
              <a:ea typeface="Verdana" panose="020B0604030504040204" pitchFamily="34" charset="0"/>
            </a:endParaRPr>
          </a:p>
          <a:p>
            <a:r>
              <a:rPr lang="pt-BR" sz="1600" b="1" dirty="0">
                <a:latin typeface="Verdana" panose="020B0604030504040204" pitchFamily="34" charset="0"/>
                <a:ea typeface="Verdana" panose="020B0604030504040204" pitchFamily="34" charset="0"/>
              </a:rPr>
              <a:t>ATENÇÃO: A ausência de conhecimento de carga no momento da análise enseja o indeferimento sumário. </a:t>
            </a:r>
          </a:p>
          <a:p>
            <a:endParaRPr lang="pt-BR" sz="1600" b="1"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endParaRPr lang="pt-BR" dirty="0"/>
          </a:p>
          <a:p>
            <a:pPr marL="285750" indent="-285750">
              <a:buFont typeface="Wingdings" panose="05000000000000000000" pitchFamily="2" charset="2"/>
              <a:buChar char="q"/>
            </a:pPr>
            <a:endParaRPr lang="pt-BR" dirty="0"/>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4978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997839"/>
            <a:ext cx="11461830" cy="3354765"/>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LAUDO ANALÍTICO DE CONTROLE DE QUALIDADE</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q"/>
            </a:pPr>
            <a:r>
              <a:rPr lang="pt-BR" dirty="0">
                <a:latin typeface="Verdana" panose="020B0604030504040204" pitchFamily="34" charset="0"/>
                <a:ea typeface="Verdana" panose="020B0604030504040204" pitchFamily="34" charset="0"/>
              </a:rPr>
              <a:t>Emitidos pelo fabricante por lote ou partida;</a:t>
            </a:r>
          </a:p>
          <a:p>
            <a:pPr marL="285750" lvl="0" indent="-285750">
              <a:buFont typeface="Wingdings" panose="05000000000000000000" pitchFamily="2" charset="2"/>
              <a:buChar char="q"/>
            </a:pPr>
            <a:r>
              <a:rPr lang="pt-BR" dirty="0">
                <a:latin typeface="Verdana" panose="020B0604030504040204" pitchFamily="34" charset="0"/>
                <a:ea typeface="Verdana" panose="020B0604030504040204" pitchFamily="34" charset="0"/>
              </a:rPr>
              <a:t>Nome do produto, lote, data de fabricação, data ou prazo de validade, nome do fabricante;</a:t>
            </a:r>
          </a:p>
          <a:p>
            <a:pPr marL="285750" lvl="0" indent="-285750">
              <a:buFont typeface="Wingdings" panose="05000000000000000000" pitchFamily="2" charset="2"/>
              <a:buChar char="q"/>
            </a:pPr>
            <a:r>
              <a:rPr lang="pt-BR" dirty="0">
                <a:latin typeface="Verdana" panose="020B0604030504040204" pitchFamily="34" charset="0"/>
                <a:ea typeface="Verdana" panose="020B0604030504040204" pitchFamily="34" charset="0"/>
              </a:rPr>
              <a:t>Resultados satisfatórios</a:t>
            </a:r>
          </a:p>
          <a:p>
            <a:pPr marL="285750" lvl="0" indent="-285750">
              <a:buFont typeface="Wingdings" panose="05000000000000000000" pitchFamily="2" charset="2"/>
              <a:buChar char="q"/>
            </a:pPr>
            <a:endParaRPr lang="pt-BR"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u="sng" dirty="0">
                <a:latin typeface="Verdana" panose="020B0604030504040204" pitchFamily="34" charset="0"/>
                <a:ea typeface="Verdana" panose="020B0604030504040204" pitchFamily="34" charset="0"/>
              </a:rPr>
              <a:t>Testes mínimos para produtos biológicos</a:t>
            </a:r>
            <a:r>
              <a:rPr lang="pt-BR" dirty="0">
                <a:latin typeface="Verdana" panose="020B0604030504040204" pitchFamily="34" charset="0"/>
                <a:ea typeface="Verdana" panose="020B0604030504040204" pitchFamily="34" charset="0"/>
              </a:rPr>
              <a:t>: potência, pureza, identidade e controle microbiológico</a:t>
            </a:r>
          </a:p>
          <a:p>
            <a:endParaRPr lang="pt-BR"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endParaRPr lang="pt-BR" dirty="0"/>
          </a:p>
          <a:p>
            <a:pPr marL="285750" indent="-285750">
              <a:buFont typeface="Wingdings" panose="05000000000000000000" pitchFamily="2" charset="2"/>
              <a:buChar char="q"/>
            </a:pPr>
            <a:endParaRPr lang="pt-BR" dirty="0"/>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1252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869921"/>
            <a:ext cx="11461830" cy="2616101"/>
          </a:xfrm>
          <a:prstGeom prst="rect">
            <a:avLst/>
          </a:prstGeom>
          <a:solidFill>
            <a:schemeClr val="bg1"/>
          </a:solidFill>
        </p:spPr>
        <p:txBody>
          <a:bodyPr wrap="square" rtlCol="0">
            <a:spAutoFit/>
          </a:bodyPr>
          <a:lstStyle/>
          <a:p>
            <a:pPr lvl="0"/>
            <a:endParaRPr lang="pt-BR" sz="1600" dirty="0">
              <a:latin typeface="Verdana" panose="020B0604030504040204" pitchFamily="34" charset="0"/>
              <a:ea typeface="Verdana" panose="020B0604030504040204" pitchFamily="34" charset="0"/>
            </a:endParaRPr>
          </a:p>
          <a:p>
            <a:pPr lvl="0"/>
            <a:r>
              <a:rPr lang="pt-BR" b="1" dirty="0">
                <a:latin typeface="Verdana" panose="020B0604030504040204" pitchFamily="34" charset="0"/>
                <a:ea typeface="Verdana" panose="020B0604030504040204" pitchFamily="34" charset="0"/>
              </a:rPr>
              <a:t>Certificado de liberação do lote do produto acabado, emitido pela autoridade sanitária do país de fabricação – Procedimentos 2 e 2A</a:t>
            </a:r>
            <a:endParaRPr lang="pt-BR" sz="1600" dirty="0">
              <a:latin typeface="Verdana" panose="020B0604030504040204" pitchFamily="34" charset="0"/>
              <a:ea typeface="Verdana" panose="020B0604030504040204" pitchFamily="34" charset="0"/>
            </a:endParaRPr>
          </a:p>
          <a:p>
            <a:endParaRPr lang="pt-BR" sz="1600" b="1"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Nem todos os países emitem este documento, podendo ser aceita uma declaração assinada pelo RT do importador informando que o documento não é emitido pela autoridade sanitária do país de origem;</a:t>
            </a:r>
          </a:p>
          <a:p>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Será verificado se foi emitido pela autoridade sanitária do país de origem e se consta o lote correto importado.</a:t>
            </a:r>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0327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8438529"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REGULARIZAÇÃO DE EMPRESAS</a:t>
            </a:r>
          </a:p>
        </p:txBody>
      </p:sp>
      <p:sp>
        <p:nvSpPr>
          <p:cNvPr id="3" name="CaixaDeTexto 2"/>
          <p:cNvSpPr txBox="1"/>
          <p:nvPr/>
        </p:nvSpPr>
        <p:spPr>
          <a:xfrm>
            <a:off x="279049" y="1899052"/>
            <a:ext cx="11461830" cy="3693319"/>
          </a:xfrm>
          <a:prstGeom prst="rect">
            <a:avLst/>
          </a:prstGeom>
          <a:solidFill>
            <a:schemeClr val="bg1"/>
          </a:solidFill>
        </p:spPr>
        <p:txBody>
          <a:bodyPr wrap="square" rtlCol="0">
            <a:spAutoFit/>
          </a:bodyPr>
          <a:lstStyle/>
          <a:p>
            <a:pPr marL="285750" indent="-285750" algn="just">
              <a:buFont typeface="Wingdings" panose="05000000000000000000" pitchFamily="2" charset="2"/>
              <a:buChar char="q"/>
            </a:pPr>
            <a:r>
              <a:rPr lang="pt-BR" dirty="0">
                <a:latin typeface="Verdana" panose="020B0604030504040204" pitchFamily="34" charset="0"/>
                <a:ea typeface="Verdana" panose="020B0604030504040204" pitchFamily="34" charset="0"/>
              </a:rPr>
              <a:t>O </a:t>
            </a:r>
            <a:r>
              <a:rPr lang="pt-BR" dirty="0" err="1">
                <a:latin typeface="Verdana" panose="020B0604030504040204" pitchFamily="34" charset="0"/>
                <a:ea typeface="Verdana" panose="020B0604030504040204" pitchFamily="34" charset="0"/>
              </a:rPr>
              <a:t>Art</a:t>
            </a:r>
            <a:r>
              <a:rPr lang="pt-BR" dirty="0">
                <a:latin typeface="Verdana" panose="020B0604030504040204" pitchFamily="34" charset="0"/>
                <a:ea typeface="Verdana" panose="020B0604030504040204" pitchFamily="34" charset="0"/>
              </a:rPr>
              <a:t> 3° da RDC 16/2014 estabelece que a Autorização de Funcionamento (AFE) é exigida de cada empresa que realiza as atividades de armazenamento, distribuição, embalagem, expedição, exportação, extração, fabricação, fracionamento, importação, produção, purificação, </a:t>
            </a:r>
            <a:r>
              <a:rPr lang="pt-BR" dirty="0" err="1">
                <a:latin typeface="Verdana" panose="020B0604030504040204" pitchFamily="34" charset="0"/>
                <a:ea typeface="Verdana" panose="020B0604030504040204" pitchFamily="34" charset="0"/>
              </a:rPr>
              <a:t>reembalagem</a:t>
            </a:r>
            <a:r>
              <a:rPr lang="pt-BR" dirty="0">
                <a:latin typeface="Verdana" panose="020B0604030504040204" pitchFamily="34" charset="0"/>
                <a:ea typeface="Verdana" panose="020B0604030504040204" pitchFamily="34" charset="0"/>
              </a:rPr>
              <a:t>, síntese, transformação e transporte de medicamentos e insumos farmacêuticos destinados a uso humano. </a:t>
            </a:r>
            <a:r>
              <a:rPr lang="pt-BR" b="1" dirty="0">
                <a:latin typeface="Verdana" panose="020B0604030504040204" pitchFamily="34" charset="0"/>
                <a:ea typeface="Verdana" panose="020B0604030504040204" pitchFamily="34" charset="0"/>
              </a:rPr>
              <a:t>A AFE de medicamentos e insumos farmacêuticos é concedida às matrizes e é extensível a todas as filiais.</a:t>
            </a:r>
          </a:p>
          <a:p>
            <a:pPr marL="285750" indent="-285750" algn="just">
              <a:buFont typeface="Wingdings" panose="05000000000000000000" pitchFamily="2" charset="2"/>
              <a:buChar char="q"/>
            </a:pPr>
            <a:endParaRPr lang="pt-BR"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pt-BR" dirty="0">
                <a:latin typeface="Verdana" panose="020B0604030504040204" pitchFamily="34" charset="0"/>
                <a:ea typeface="Verdana" panose="020B0604030504040204" pitchFamily="34" charset="0"/>
              </a:rPr>
              <a:t>O </a:t>
            </a:r>
            <a:r>
              <a:rPr lang="pt-BR" dirty="0" err="1">
                <a:latin typeface="Verdana" panose="020B0604030504040204" pitchFamily="34" charset="0"/>
                <a:ea typeface="Verdana" panose="020B0604030504040204" pitchFamily="34" charset="0"/>
              </a:rPr>
              <a:t>Art</a:t>
            </a:r>
            <a:r>
              <a:rPr lang="pt-BR" dirty="0">
                <a:latin typeface="Verdana" panose="020B0604030504040204" pitchFamily="34" charset="0"/>
                <a:ea typeface="Verdana" panose="020B0604030504040204" pitchFamily="34" charset="0"/>
              </a:rPr>
              <a:t> 4° da RDC 16/2014 estabelece que a Autorização Especial (AE) é exigida para as atividades descritas no art. 3º ou qualquer outra, para qualquer fim, com substâncias sujeitas a controle especial ou com os medicamentos que as contenham, segundo o disposto na Portaria SVS/MS nº 344, de 1998 e na Portaria SVS/MS nº 6, de 29 de janeiro de 1999. </a:t>
            </a:r>
            <a:r>
              <a:rPr lang="pt-BR" b="1" dirty="0">
                <a:latin typeface="Verdana" panose="020B0604030504040204" pitchFamily="34" charset="0"/>
                <a:ea typeface="Verdana" panose="020B0604030504040204" pitchFamily="34" charset="0"/>
              </a:rPr>
              <a:t>A AE é concedida por estabelecimento. </a:t>
            </a:r>
          </a:p>
          <a:p>
            <a:pPr marL="285750" indent="-285750" algn="just">
              <a:buFont typeface="Wingdings" panose="05000000000000000000" pitchFamily="2" charset="2"/>
              <a:buChar char="q"/>
            </a:pPr>
            <a:endParaRPr lang="pt-BR"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56473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869921"/>
            <a:ext cx="11461830" cy="3631763"/>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Protocolo resumido de produção do produto – Procedimento 2C</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Rastreabilidade entre o lote do principio ativo, diluente e produto terminado;</a:t>
            </a:r>
          </a:p>
          <a:p>
            <a:pPr lvl="0"/>
            <a:endParaRPr lang="pt-BR" sz="1600" dirty="0">
              <a:latin typeface="Verdana" panose="020B0604030504040204" pitchFamily="34" charset="0"/>
              <a:ea typeface="Verdana" panose="020B0604030504040204" pitchFamily="34" charset="0"/>
            </a:endParaRPr>
          </a:p>
          <a:p>
            <a:pPr lvl="0"/>
            <a:r>
              <a:rPr lang="pt-BR" b="1" dirty="0">
                <a:latin typeface="Verdana" panose="020B0604030504040204" pitchFamily="34" charset="0"/>
                <a:ea typeface="Verdana" panose="020B0604030504040204" pitchFamily="34" charset="0"/>
              </a:rPr>
              <a:t>Certificado de liberação do lote do produto, emitido pela autoridade sanitária do país de origem, quando couber – Procedimento 2C</a:t>
            </a:r>
          </a:p>
          <a:p>
            <a:pPr lvl="0"/>
            <a:endParaRPr lang="pt-BR" sz="1600" dirty="0">
              <a:latin typeface="Verdana" panose="020B0604030504040204" pitchFamily="34" charset="0"/>
              <a:ea typeface="Verdana" panose="020B0604030504040204" pitchFamily="34" charset="0"/>
            </a:endParaRPr>
          </a:p>
          <a:p>
            <a:endParaRPr lang="pt-BR" sz="1600" b="1"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Aplicável para os hemoderivados (geralmente albumina) utilizados na formulação de produtos biológicos terminados;</a:t>
            </a: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Caso a autoridade sanitária do país de origem não emita o documento, deverá ser apresentada declaração assinada pelo responsável técnico informando.</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23634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869921"/>
            <a:ext cx="11461830" cy="4555093"/>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Certificado de Boas Práticas de Fabricação (CBPF)</a:t>
            </a:r>
          </a:p>
          <a:p>
            <a:endParaRPr lang="pt-BR" b="1" dirty="0">
              <a:latin typeface="Verdana" panose="020B0604030504040204" pitchFamily="34" charset="0"/>
              <a:ea typeface="Verdana" panose="020B0604030504040204" pitchFamily="34" charset="0"/>
              <a:cs typeface="Verdana" panose="020B0604030504040204" pitchFamily="34" charset="0"/>
            </a:endParaRPr>
          </a:p>
          <a:p>
            <a:r>
              <a:rPr lang="pt-BR" b="1" dirty="0">
                <a:latin typeface="Verdana" panose="020B0604030504040204" pitchFamily="34" charset="0"/>
                <a:ea typeface="Verdana" panose="020B0604030504040204" pitchFamily="34" charset="0"/>
                <a:cs typeface="Verdana" panose="020B0604030504040204" pitchFamily="34" charset="0"/>
              </a:rPr>
              <a:t>RDC 234/2005</a:t>
            </a:r>
          </a:p>
          <a:p>
            <a:endParaRPr lang="pt-BR" b="1" dirty="0">
              <a:latin typeface="Verdana" panose="020B0604030504040204" pitchFamily="34" charset="0"/>
              <a:ea typeface="Verdana" panose="020B0604030504040204" pitchFamily="34" charset="0"/>
              <a:cs typeface="Verdana" panose="020B0604030504040204" pitchFamily="34" charset="0"/>
            </a:endParaRPr>
          </a:p>
          <a:p>
            <a:pPr algn="just"/>
            <a:r>
              <a:rPr lang="pt-BR" sz="1400" i="1" dirty="0">
                <a:latin typeface="Verdana" panose="020B0604030504040204" pitchFamily="34" charset="0"/>
                <a:ea typeface="Verdana" panose="020B0604030504040204" pitchFamily="34" charset="0"/>
              </a:rPr>
              <a:t>Art. 3º A empresa importadora (detentora do registro) de Lotes de Produtos Biológicos Terminados e/ou Produtos Biológicos em sua embalagem primária ficará isenta da necessidade de realizar testes de controle de qualidade em território nacional quando cumprir com todos os seguintes requisitos:</a:t>
            </a:r>
          </a:p>
          <a:p>
            <a:pPr algn="just"/>
            <a:endParaRPr lang="pt-BR" sz="1400" i="1" dirty="0">
              <a:latin typeface="Verdana" panose="020B0604030504040204" pitchFamily="34" charset="0"/>
              <a:ea typeface="Verdana" panose="020B0604030504040204" pitchFamily="34" charset="0"/>
            </a:endParaRPr>
          </a:p>
          <a:p>
            <a:pPr algn="just"/>
            <a:r>
              <a:rPr lang="pt-BR" sz="1400" i="1" dirty="0">
                <a:latin typeface="Verdana" panose="020B0604030504040204" pitchFamily="34" charset="0"/>
                <a:ea typeface="Verdana" panose="020B0604030504040204" pitchFamily="34" charset="0"/>
              </a:rPr>
              <a:t>§ 1º A empresa fabricante do Produto Biológico Terminado e/ou Produtos Biológicos em sua embalagem primária, tiver sido inspecionada pela ANVISA e Certificada quanto ao cumprimento das Boas Práticas de Fabricação e Controle de medicamentos ou aguardando inspeção protocolada junto a ANVISA.</a:t>
            </a:r>
          </a:p>
          <a:p>
            <a:pPr algn="just"/>
            <a:endParaRPr lang="pt-BR" b="1" dirty="0">
              <a:latin typeface="Verdana" panose="020B0604030504040204" pitchFamily="34" charset="0"/>
              <a:ea typeface="Verdana" panose="020B0604030504040204" pitchFamily="34" charset="0"/>
              <a:cs typeface="Verdana" panose="020B0604030504040204" pitchFamily="34" charset="0"/>
            </a:endParaRPr>
          </a:p>
          <a:p>
            <a:pPr algn="just"/>
            <a:r>
              <a:rPr lang="pt-BR" b="1" dirty="0">
                <a:latin typeface="Verdana" panose="020B0604030504040204" pitchFamily="34" charset="0"/>
                <a:ea typeface="Verdana" panose="020B0604030504040204" pitchFamily="34" charset="0"/>
                <a:cs typeface="Verdana" panose="020B0604030504040204" pitchFamily="34" charset="0"/>
              </a:rPr>
              <a:t>Portanto, é desejável a apresentação do CBPF do fabricante nos processos de importação de produtos biológicos (Procedimento 2, 2A, 2B e 2C) e será considerada como critério para a gestão de risco. </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9495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869921"/>
            <a:ext cx="11461830" cy="3816429"/>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Termo de Guarda e Responsabilidade</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Caso o Licenciamento de Importação seja referente a mais de um lote, poderá ser apresentado um único termo de guarda para todos os lotes da LI ou um termo de guarda para cada lote;</a:t>
            </a:r>
          </a:p>
          <a:p>
            <a:pPr marL="285750" lvl="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Caso seja apresentado um único termo de guarda para a LI, deverá ser peticionado um único pedido de liberação (9596, 9597 ou 9598), porém toda a documentação dos lotes deverá ser apresentada em ato único;</a:t>
            </a:r>
          </a:p>
          <a:p>
            <a:pPr lvl="0"/>
            <a:endParaRPr lang="pt-BR" sz="16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Caso seja apresentado um termo de guarda para cada lote, deverá ser peticionado um pedido de liberação para cada termo de guarda separadamente, não sendo necessária a apresentação dos documentos dos lotes em ato único. </a:t>
            </a:r>
          </a:p>
          <a:p>
            <a:pPr lvl="0"/>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33148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869921"/>
            <a:ext cx="11461830" cy="3631763"/>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Certificado de liberação do lote emitido pela GQ do importador</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Aplicável nos procedimentos 2, 2A, 2B e 2C no momento da liberação do TGR;</a:t>
            </a:r>
          </a:p>
          <a:p>
            <a:pPr lvl="0"/>
            <a:endParaRPr lang="pt-BR" sz="16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Deve avaliar resultados de controle de qualidade e o monitoramento de temperatura de transporte;</a:t>
            </a:r>
          </a:p>
          <a:p>
            <a:pPr marL="285750" lvl="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rPr>
              <a:t>No caso de excursões de temperatura, deve-se anexar estudo de estresse que comprove a manutenção da qualidade do produto. </a:t>
            </a:r>
          </a:p>
          <a:p>
            <a:pPr lvl="0"/>
            <a:endParaRPr lang="pt-BR" sz="1600" dirty="0">
              <a:latin typeface="Verdana" panose="020B0604030504040204" pitchFamily="34" charset="0"/>
              <a:ea typeface="Verdana" panose="020B0604030504040204" pitchFamily="34" charset="0"/>
            </a:endParaRPr>
          </a:p>
          <a:p>
            <a:pPr lvl="0"/>
            <a:endParaRPr lang="pt-BR" sz="1600" dirty="0">
              <a:latin typeface="Verdana" panose="020B0604030504040204" pitchFamily="34" charset="0"/>
              <a:ea typeface="Verdana" panose="020B0604030504040204" pitchFamily="34" charset="0"/>
            </a:endParaRPr>
          </a:p>
          <a:p>
            <a:endParaRPr lang="pt-BR" sz="1600" b="1"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endParaRPr lang="pt-BR" dirty="0"/>
          </a:p>
          <a:p>
            <a:pPr marL="285750" indent="-285750">
              <a:buFont typeface="Wingdings" panose="05000000000000000000" pitchFamily="2" charset="2"/>
              <a:buChar char="q"/>
            </a:pPr>
            <a:endParaRPr lang="pt-BR" dirty="0"/>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42873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869921"/>
            <a:ext cx="11461830" cy="4616648"/>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Dados de monitoramento de temperatura de toda a cadeia de transporte</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Aplicável nos procedimentos 2, 2A, 2B e 2C no momento da liberação do TGR;</a:t>
            </a:r>
          </a:p>
          <a:p>
            <a:pPr lvl="0"/>
            <a:endParaRPr lang="pt-BR" sz="16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Devem constar os dados de monitoramento desde o embarque do produto, conforme conhecimento de carga, até a chegada no armazém do importador;</a:t>
            </a: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Deve estar identificado com o lote e nome do produto;</a:t>
            </a: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Os dados devem estar identificados com a </a:t>
            </a:r>
            <a:r>
              <a:rPr lang="pt-BR" sz="1600" dirty="0" err="1">
                <a:latin typeface="Verdana" panose="020B0604030504040204" pitchFamily="34" charset="0"/>
                <a:ea typeface="Verdana" panose="020B0604030504040204" pitchFamily="34" charset="0"/>
              </a:rPr>
              <a:t>tag</a:t>
            </a:r>
            <a:r>
              <a:rPr lang="pt-BR" sz="1600" dirty="0">
                <a:latin typeface="Verdana" panose="020B0604030504040204" pitchFamily="34" charset="0"/>
                <a:ea typeface="Verdana" panose="020B0604030504040204" pitchFamily="34" charset="0"/>
              </a:rPr>
              <a:t> do monitor;</a:t>
            </a: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Apresentar os gráficos de monitoramento;</a:t>
            </a:r>
          </a:p>
          <a:p>
            <a:pPr marL="285750" lvl="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rPr>
              <a:t>No caso de excursões de temperatura, deve-se anexar estudo de estresse que comprove a manutenção da qualidade do produto. </a:t>
            </a:r>
          </a:p>
          <a:p>
            <a:pPr lvl="0"/>
            <a:endParaRPr lang="pt-BR" sz="1600" dirty="0">
              <a:latin typeface="Verdana" panose="020B0604030504040204" pitchFamily="34" charset="0"/>
              <a:ea typeface="Verdana" panose="020B0604030504040204" pitchFamily="34" charset="0"/>
            </a:endParaRPr>
          </a:p>
          <a:p>
            <a:pPr lvl="0"/>
            <a:endParaRPr lang="pt-BR" sz="1600" dirty="0">
              <a:latin typeface="Verdana" panose="020B0604030504040204" pitchFamily="34" charset="0"/>
              <a:ea typeface="Verdana" panose="020B0604030504040204" pitchFamily="34" charset="0"/>
            </a:endParaRPr>
          </a:p>
          <a:p>
            <a:endParaRPr lang="pt-BR" sz="1600" b="1"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endParaRPr lang="pt-BR" dirty="0"/>
          </a:p>
          <a:p>
            <a:pPr marL="285750" indent="-285750">
              <a:buFont typeface="Wingdings" panose="05000000000000000000" pitchFamily="2" charset="2"/>
              <a:buChar char="q"/>
            </a:pPr>
            <a:endParaRPr lang="pt-BR" dirty="0"/>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11967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869921"/>
            <a:ext cx="11461830" cy="4616648"/>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Estudo de estresse</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Aplicável quando ocorrer excursões de temperatura durante a cadeia de transporte do produto;</a:t>
            </a:r>
          </a:p>
          <a:p>
            <a:pPr lvl="0"/>
            <a:endParaRPr lang="pt-BR" sz="16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A condição de estresse aplicada no estudo deve ser igual ou pior que a observada no transporte, tanto em temperatura, quanto em tempo de exposição;</a:t>
            </a:r>
          </a:p>
          <a:p>
            <a:pPr marL="285750" lvl="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Após a exposição, o estudo deve ser acompanhado até o fim do prazo de validade do produto;</a:t>
            </a:r>
          </a:p>
          <a:p>
            <a:pPr marL="285750" lvl="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rPr>
              <a:t>Estudo de estabilidade acelerada não será aceito como comprovação de manutenção da qualidade do produto, uma vez que não é acompanhado até o fim do prazo de validade.</a:t>
            </a:r>
          </a:p>
          <a:p>
            <a:pPr lvl="0"/>
            <a:endParaRPr lang="pt-BR" sz="1600" dirty="0">
              <a:latin typeface="Verdana" panose="020B0604030504040204" pitchFamily="34" charset="0"/>
              <a:ea typeface="Verdana" panose="020B0604030504040204" pitchFamily="34" charset="0"/>
            </a:endParaRPr>
          </a:p>
          <a:p>
            <a:pPr lvl="0"/>
            <a:endParaRPr lang="pt-BR" sz="1600" dirty="0">
              <a:latin typeface="Verdana" panose="020B0604030504040204" pitchFamily="34" charset="0"/>
              <a:ea typeface="Verdana" panose="020B0604030504040204" pitchFamily="34" charset="0"/>
            </a:endParaRPr>
          </a:p>
          <a:p>
            <a:pPr lvl="0"/>
            <a:endParaRPr lang="pt-BR" sz="1600" dirty="0">
              <a:latin typeface="Verdana" panose="020B0604030504040204" pitchFamily="34" charset="0"/>
              <a:ea typeface="Verdana" panose="020B0604030504040204" pitchFamily="34" charset="0"/>
            </a:endParaRPr>
          </a:p>
          <a:p>
            <a:endParaRPr lang="pt-BR" sz="1600" b="1"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endParaRPr lang="pt-BR" dirty="0"/>
          </a:p>
          <a:p>
            <a:pPr marL="285750" indent="-285750">
              <a:buFont typeface="Wingdings" panose="05000000000000000000" pitchFamily="2" charset="2"/>
              <a:buChar char="q"/>
            </a:pPr>
            <a:endParaRPr lang="pt-BR" dirty="0"/>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87944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869921"/>
            <a:ext cx="11461830" cy="4124206"/>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Estudo de estresse - Exceções</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Produtos conservados de 2ºC a 8ºC que foram expostos a temperaturas de até 0ºC, desde que não seja atingida a temperatura de congelamento;</a:t>
            </a:r>
          </a:p>
          <a:p>
            <a:pPr lvl="0"/>
            <a:endParaRPr lang="pt-BR" sz="16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Produtos conservados de 15ºC a 30ºC que foram expostos a temperaturas de 0ºC até 15°C, desde que não seja atingida a temperatura de congelamento;</a:t>
            </a:r>
          </a:p>
          <a:p>
            <a:pPr marL="285750" lvl="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Pós </a:t>
            </a:r>
            <a:r>
              <a:rPr lang="pt-BR" sz="1600" dirty="0" err="1">
                <a:latin typeface="Verdana" panose="020B0604030504040204" pitchFamily="34" charset="0"/>
                <a:ea typeface="Verdana" panose="020B0604030504040204" pitchFamily="34" charset="0"/>
              </a:rPr>
              <a:t>liófilos</a:t>
            </a:r>
            <a:r>
              <a:rPr lang="pt-BR" sz="1600" dirty="0">
                <a:latin typeface="Verdana" panose="020B0604030504040204" pitchFamily="34" charset="0"/>
                <a:ea typeface="Verdana" panose="020B0604030504040204" pitchFamily="34" charset="0"/>
              </a:rPr>
              <a:t> com qualquer temperatura de armazenamento, expostos a temperaturas inferiores a 0ºC</a:t>
            </a:r>
          </a:p>
          <a:p>
            <a:pPr lvl="0"/>
            <a:endParaRPr lang="pt-BR" sz="1600" dirty="0">
              <a:latin typeface="Verdana" panose="020B0604030504040204" pitchFamily="34" charset="0"/>
              <a:ea typeface="Verdana" panose="020B0604030504040204" pitchFamily="34" charset="0"/>
            </a:endParaRPr>
          </a:p>
          <a:p>
            <a:pPr lvl="0"/>
            <a:endParaRPr lang="pt-BR" sz="1600" dirty="0">
              <a:latin typeface="Verdana" panose="020B0604030504040204" pitchFamily="34" charset="0"/>
              <a:ea typeface="Verdana" panose="020B0604030504040204" pitchFamily="34" charset="0"/>
            </a:endParaRPr>
          </a:p>
          <a:p>
            <a:pPr lvl="0"/>
            <a:endParaRPr lang="pt-BR" sz="1600" dirty="0">
              <a:latin typeface="Verdana" panose="020B0604030504040204" pitchFamily="34" charset="0"/>
              <a:ea typeface="Verdana" panose="020B0604030504040204" pitchFamily="34" charset="0"/>
            </a:endParaRPr>
          </a:p>
          <a:p>
            <a:endParaRPr lang="pt-BR" sz="1600" b="1"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endParaRPr lang="pt-BR" dirty="0"/>
          </a:p>
          <a:p>
            <a:pPr marL="285750" indent="-285750">
              <a:buFont typeface="Wingdings" panose="05000000000000000000" pitchFamily="2" charset="2"/>
              <a:buChar char="q"/>
            </a:pPr>
            <a:endParaRPr lang="pt-BR" dirty="0"/>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55627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365085" y="1869921"/>
            <a:ext cx="11461830" cy="4370427"/>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Importação Terceirizada</a:t>
            </a:r>
          </a:p>
          <a:p>
            <a:endParaRPr lang="pt-BR" sz="1600" b="1"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rPr>
              <a:t>DDR</a:t>
            </a:r>
            <a:r>
              <a:rPr lang="pt-BR" sz="1600" dirty="0">
                <a:latin typeface="Verdana" panose="020B0604030504040204" pitchFamily="34" charset="0"/>
                <a:ea typeface="Verdana" panose="020B0604030504040204" pitchFamily="34" charset="0"/>
              </a:rPr>
              <a:t>: O modelo a ser anexado é unicamente o indicado no sítio eletrônico da ANVISA, não sendo autorizada qualquer alteração na forma e conteúdo do texto. Deverá ser peticionada uma DDR por Licenciamento de Importação, contendo </a:t>
            </a:r>
            <a:r>
              <a:rPr lang="pt-BR" sz="1600" b="1" dirty="0">
                <a:latin typeface="Verdana" panose="020B0604030504040204" pitchFamily="34" charset="0"/>
                <a:ea typeface="Verdana" panose="020B0604030504040204" pitchFamily="34" charset="0"/>
              </a:rPr>
              <a:t>apenas</a:t>
            </a:r>
            <a:r>
              <a:rPr lang="pt-BR" sz="1600" dirty="0">
                <a:latin typeface="Verdana" panose="020B0604030504040204" pitchFamily="34" charset="0"/>
                <a:ea typeface="Verdana" panose="020B0604030504040204" pitchFamily="34" charset="0"/>
              </a:rPr>
              <a:t> os produtos listados no respectivo LI.</a:t>
            </a:r>
          </a:p>
          <a:p>
            <a:pPr marL="285750" lvl="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rPr>
              <a:t>Autorização de Importação Procedida por Intermediação Predeterminada do Capítulo VIII da RDC 81/2008</a:t>
            </a:r>
            <a:r>
              <a:rPr lang="pt-BR" sz="1600" dirty="0">
                <a:latin typeface="Verdana" panose="020B0604030504040204" pitchFamily="34" charset="0"/>
                <a:ea typeface="Verdana" panose="020B0604030504040204" pitchFamily="34" charset="0"/>
              </a:rPr>
              <a:t>: documento exclusivo para importações realizadas por terceiros, por encomenda ou conta e ordem, de produtos registrados</a:t>
            </a:r>
          </a:p>
          <a:p>
            <a:pPr marL="285750" lvl="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pt-BR" sz="1600" b="1" dirty="0">
                <a:latin typeface="Verdana" panose="020B0604030504040204" pitchFamily="34" charset="0"/>
                <a:ea typeface="Verdana" panose="020B0604030504040204" pitchFamily="34" charset="0"/>
              </a:rPr>
              <a:t>Taxa complementar</a:t>
            </a:r>
            <a:r>
              <a:rPr lang="pt-BR" sz="1600" dirty="0">
                <a:latin typeface="Verdana" panose="020B0604030504040204" pitchFamily="34" charset="0"/>
                <a:ea typeface="Verdana" panose="020B0604030504040204" pitchFamily="34" charset="0"/>
              </a:rPr>
              <a:t>: A taxa complementar é documento obrigatório a ser apresentado no processo de importação, nas situações onde o importador do produto é uma empresa com porte econômico menor do que o detentor da regularização, conforme indicado no item 6 do Capítulo VII da RDC n° 81/2008.</a:t>
            </a:r>
          </a:p>
          <a:p>
            <a:pPr lvl="0"/>
            <a:endParaRPr lang="pt-BR" sz="1600" dirty="0">
              <a:latin typeface="Verdana" panose="020B0604030504040204" pitchFamily="34" charset="0"/>
              <a:ea typeface="Verdana" panose="020B0604030504040204" pitchFamily="34" charset="0"/>
            </a:endParaRPr>
          </a:p>
          <a:p>
            <a:endParaRPr lang="pt-BR" dirty="0"/>
          </a:p>
          <a:p>
            <a:pPr marL="285750" indent="-285750">
              <a:buFont typeface="Wingdings" panose="05000000000000000000" pitchFamily="2" charset="2"/>
              <a:buChar char="q"/>
            </a:pPr>
            <a:endParaRPr lang="pt-BR" dirty="0"/>
          </a:p>
          <a:p>
            <a:endParaRPr lang="pt-B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91381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238105" y="1837378"/>
            <a:ext cx="11461830" cy="2646878"/>
          </a:xfrm>
          <a:prstGeom prst="rect">
            <a:avLst/>
          </a:prstGeom>
          <a:solidFill>
            <a:schemeClr val="bg1"/>
          </a:solidFill>
        </p:spPr>
        <p:txBody>
          <a:bodyPr wrap="square" rtlCol="0">
            <a:spAutoFit/>
          </a:bodyPr>
          <a:lstStyle/>
          <a:p>
            <a:endParaRPr lang="pt-BR" b="1" dirty="0">
              <a:latin typeface="Verdana" panose="020B0604030504040204" pitchFamily="34" charset="0"/>
              <a:ea typeface="Verdana" panose="020B0604030504040204" pitchFamily="34" charset="0"/>
              <a:cs typeface="Verdana" panose="020B0604030504040204" pitchFamily="34" charset="0"/>
            </a:endParaRPr>
          </a:p>
          <a:p>
            <a:r>
              <a:rPr lang="pt-BR" b="1" dirty="0">
                <a:latin typeface="Verdana" panose="020B0604030504040204" pitchFamily="34" charset="0"/>
                <a:ea typeface="Verdana" panose="020B0604030504040204" pitchFamily="34" charset="0"/>
                <a:cs typeface="Verdana" panose="020B0604030504040204" pitchFamily="34" charset="0"/>
              </a:rPr>
              <a:t>MODAL RODOVIÁRIO</a:t>
            </a:r>
          </a:p>
          <a:p>
            <a:endParaRPr lang="pt-BR"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cs typeface="Verdana" panose="020B0604030504040204" pitchFamily="34" charset="0"/>
              </a:rPr>
              <a:t>O importador poderá peticionar antecipadamente, sem o restante da documentação;</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cs typeface="Verdana" panose="020B0604030504040204" pitchFamily="34" charset="0"/>
              </a:rPr>
              <a:t>A documentação deverá ser anexada no dossiê em até 5 dias, em ato único;</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cs typeface="Verdana" panose="020B0604030504040204" pitchFamily="34" charset="0"/>
              </a:rPr>
              <a:t>Apenas um aditamento deve ser protocolado;</a:t>
            </a:r>
          </a:p>
          <a:p>
            <a:pPr marL="28575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cs typeface="Verdana" panose="020B0604030504040204" pitchFamily="34" charset="0"/>
              </a:rPr>
              <a:t>Análise só é priorizada quando o despacho ocorre em fronteira.</a:t>
            </a:r>
          </a:p>
        </p:txBody>
      </p:sp>
    </p:spTree>
    <p:extLst>
      <p:ext uri="{BB962C8B-B14F-4D97-AF65-F5344CB8AC3E}">
        <p14:creationId xmlns:p14="http://schemas.microsoft.com/office/powerpoint/2010/main" val="254914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292696" y="2205868"/>
            <a:ext cx="11461830" cy="2862322"/>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Indeferimento sumário - Documental</a:t>
            </a:r>
          </a:p>
          <a:p>
            <a:endParaRPr lang="pt-BR"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A ausência da apresentação de documento previsto na legislação vigente é passível de indeferimento sumário, conforme </a:t>
            </a:r>
            <a:r>
              <a:rPr lang="pt-BR" dirty="0" err="1">
                <a:latin typeface="Verdana" panose="020B0604030504040204" pitchFamily="34" charset="0"/>
                <a:ea typeface="Verdana" panose="020B0604030504040204" pitchFamily="34" charset="0"/>
                <a:cs typeface="Verdana" panose="020B0604030504040204" pitchFamily="34" charset="0"/>
              </a:rPr>
              <a:t>Art</a:t>
            </a:r>
            <a:r>
              <a:rPr lang="pt-BR" dirty="0">
                <a:latin typeface="Verdana" panose="020B0604030504040204" pitchFamily="34" charset="0"/>
                <a:ea typeface="Verdana" panose="020B0604030504040204" pitchFamily="34" charset="0"/>
                <a:cs typeface="Verdana" panose="020B0604030504040204" pitchFamily="34" charset="0"/>
              </a:rPr>
              <a:t> 2° da RDC 204/2005;</a:t>
            </a:r>
          </a:p>
          <a:p>
            <a:endParaRPr lang="pt-BR"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Peticionamento com  código de assunto incorreto, conforme Paragrafo único do </a:t>
            </a:r>
            <a:r>
              <a:rPr lang="pt-BR" dirty="0" err="1">
                <a:latin typeface="Verdana" panose="020B0604030504040204" pitchFamily="34" charset="0"/>
                <a:ea typeface="Verdana" panose="020B0604030504040204" pitchFamily="34" charset="0"/>
                <a:cs typeface="Verdana" panose="020B0604030504040204" pitchFamily="34" charset="0"/>
              </a:rPr>
              <a:t>Art</a:t>
            </a:r>
            <a:r>
              <a:rPr lang="pt-BR" dirty="0">
                <a:latin typeface="Verdana" panose="020B0604030504040204" pitchFamily="34" charset="0"/>
                <a:ea typeface="Verdana" panose="020B0604030504040204" pitchFamily="34" charset="0"/>
                <a:cs typeface="Verdana" panose="020B0604030504040204" pitchFamily="34" charset="0"/>
              </a:rPr>
              <a:t> 3° da RDC 81/2008;</a:t>
            </a:r>
          </a:p>
          <a:p>
            <a:endParaRPr lang="pt-BR"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Informação não fidedigna à verificada durante a fiscalização sanitária, conforme item 1.3 do Capítulo II do Anexo da RDC 81/2008. </a:t>
            </a:r>
          </a:p>
        </p:txBody>
      </p:sp>
    </p:spTree>
    <p:extLst>
      <p:ext uri="{BB962C8B-B14F-4D97-AF65-F5344CB8AC3E}">
        <p14:creationId xmlns:p14="http://schemas.microsoft.com/office/powerpoint/2010/main" val="24625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8438529"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REGULARIZAÇÃO DE EMPRESAS</a:t>
            </a:r>
          </a:p>
        </p:txBody>
      </p:sp>
      <p:sp>
        <p:nvSpPr>
          <p:cNvPr id="3" name="CaixaDeTexto 2"/>
          <p:cNvSpPr txBox="1"/>
          <p:nvPr/>
        </p:nvSpPr>
        <p:spPr>
          <a:xfrm>
            <a:off x="279049" y="1899052"/>
            <a:ext cx="11461830" cy="3816429"/>
          </a:xfrm>
          <a:prstGeom prst="rect">
            <a:avLst/>
          </a:prstGeom>
          <a:solidFill>
            <a:schemeClr val="bg1"/>
          </a:solidFill>
        </p:spPr>
        <p:txBody>
          <a:bodyPr wrap="square" rtlCol="0">
            <a:spAutoFit/>
          </a:bodyPr>
          <a:lstStyle/>
          <a:p>
            <a:pPr marL="285750" indent="-285750" algn="just">
              <a:buFont typeface="Wingdings" panose="05000000000000000000" pitchFamily="2" charset="2"/>
              <a:buChar char="q"/>
            </a:pPr>
            <a:r>
              <a:rPr lang="pt-BR" sz="1600" u="sng" dirty="0">
                <a:latin typeface="Verdana" panose="020B0604030504040204" pitchFamily="34" charset="0"/>
                <a:ea typeface="Verdana" panose="020B0604030504040204" pitchFamily="34" charset="0"/>
              </a:rPr>
              <a:t>Importação de insumo farmacêutico ativo, não sujeito a controle especial, por distribuidora de insumos</a:t>
            </a:r>
            <a:r>
              <a:rPr lang="pt-BR" sz="1600" dirty="0">
                <a:latin typeface="Verdana" panose="020B0604030504040204" pitchFamily="34" charset="0"/>
                <a:ea typeface="Verdana" panose="020B0604030504040204" pitchFamily="34" charset="0"/>
              </a:rPr>
              <a:t>: A empresa deverá possuir AFE concedida para a Matriz, para importar e distribuir insumos farmacêuticos;</a:t>
            </a:r>
          </a:p>
          <a:p>
            <a:pPr marL="285750" indent="-285750" algn="just">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pt-BR" sz="1600" u="sng" dirty="0">
                <a:latin typeface="Verdana" panose="020B0604030504040204" pitchFamily="34" charset="0"/>
                <a:ea typeface="Verdana" panose="020B0604030504040204" pitchFamily="34" charset="0"/>
              </a:rPr>
              <a:t>Importação de insumo farmacêutico ativo, sujeito a controle especial, por distribuidora de insumos</a:t>
            </a:r>
            <a:r>
              <a:rPr lang="pt-BR" sz="1600" dirty="0">
                <a:latin typeface="Verdana" panose="020B0604030504040204" pitchFamily="34" charset="0"/>
                <a:ea typeface="Verdana" panose="020B0604030504040204" pitchFamily="34" charset="0"/>
              </a:rPr>
              <a:t>: A empresa deverá possuir AE concedida para o estabelecimento importador, para importar e distribuir insumos farmacêuticos;</a:t>
            </a:r>
          </a:p>
          <a:p>
            <a:pPr marL="285750" indent="-285750" algn="just">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pt-BR" sz="1600" u="sng" dirty="0">
                <a:latin typeface="Verdana" panose="020B0604030504040204" pitchFamily="34" charset="0"/>
                <a:ea typeface="Verdana" panose="020B0604030504040204" pitchFamily="34" charset="0"/>
              </a:rPr>
              <a:t>Importação de insumo farmacêutico ativo, não sujeito a controle especial, por fabricante de medicamentos</a:t>
            </a:r>
            <a:r>
              <a:rPr lang="pt-BR" sz="1600" dirty="0">
                <a:latin typeface="Verdana" panose="020B0604030504040204" pitchFamily="34" charset="0"/>
                <a:ea typeface="Verdana" panose="020B0604030504040204" pitchFamily="34" charset="0"/>
              </a:rPr>
              <a:t>: A empresa deverá possuir AFE concedida para a matriz, para importar insumos farmacêuticos ou para fabricar medicamentos;</a:t>
            </a:r>
          </a:p>
          <a:p>
            <a:pPr marL="285750" indent="-285750" algn="just">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pt-BR" sz="1600" u="sng" dirty="0">
                <a:latin typeface="Verdana" panose="020B0604030504040204" pitchFamily="34" charset="0"/>
                <a:ea typeface="Verdana" panose="020B0604030504040204" pitchFamily="34" charset="0"/>
              </a:rPr>
              <a:t>Importação de insumo farmacêutico ativo, sujeito a controle especial, por fabricante de medicamentos</a:t>
            </a:r>
            <a:r>
              <a:rPr lang="pt-BR" sz="1600" dirty="0">
                <a:latin typeface="Verdana" panose="020B0604030504040204" pitchFamily="34" charset="0"/>
                <a:ea typeface="Verdana" panose="020B0604030504040204" pitchFamily="34" charset="0"/>
              </a:rPr>
              <a:t>: A empresa deverá possuir AE concedida para o estabelecimento importador, para importar insumos farmacêuticos ou para fabricar medicamentos;</a:t>
            </a:r>
          </a:p>
          <a:p>
            <a:pPr marL="285750" indent="-285750" algn="just">
              <a:buFont typeface="Wingdings" panose="05000000000000000000" pitchFamily="2" charset="2"/>
              <a:buChar char="q"/>
            </a:pPr>
            <a:endParaRPr lang="pt-BR"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24382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292696" y="2205868"/>
            <a:ext cx="11461830" cy="4339650"/>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Interdição</a:t>
            </a:r>
          </a:p>
          <a:p>
            <a:endParaRPr lang="pt-BR"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Produtos irregulares (sem registro, registro vencido ou cancelado, alterações maiores sem manifestação da Anvisa – RDC 73/2016) e produtos com suspensão de importação;</a:t>
            </a:r>
          </a:p>
          <a:p>
            <a:pPr marL="285750" indent="-285750">
              <a:buFont typeface="Arial" panose="020B0604020202020204" pitchFamily="34" charset="0"/>
              <a:buChar char="•"/>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Importadores sem AFE ou AE;</a:t>
            </a:r>
          </a:p>
          <a:p>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Produtos vencidos;</a:t>
            </a:r>
          </a:p>
          <a:p>
            <a:pPr marL="285750" indent="-285750">
              <a:buFont typeface="Arial" panose="020B0604020202020204" pitchFamily="34" charset="0"/>
              <a:buChar char="•"/>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Produtos com resultados insatisfatórios no laudo de análise;</a:t>
            </a:r>
          </a:p>
          <a:p>
            <a:pPr marL="285750" indent="-285750">
              <a:buFont typeface="Arial" panose="020B0604020202020204" pitchFamily="34" charset="0"/>
              <a:buChar char="•"/>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Produtos armazenados em condição de temperatura diversa à registrada e sem estudo de estresse que comprove a manutenção da qualidade;</a:t>
            </a:r>
          </a:p>
          <a:p>
            <a:pPr marL="285750" indent="-285750">
              <a:buFont typeface="Arial" panose="020B0604020202020204" pitchFamily="34" charset="0"/>
              <a:buChar char="•"/>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Produtos com rotulagem irregular (embalagem primária ou secundária);</a:t>
            </a:r>
          </a:p>
          <a:p>
            <a:pPr marL="285750" indent="-285750">
              <a:buFont typeface="Arial" panose="020B0604020202020204" pitchFamily="34" charset="0"/>
              <a:buChar char="•"/>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Produtos com avarias sérias no transporte que comprometam a qualidade.</a:t>
            </a:r>
          </a:p>
        </p:txBody>
      </p:sp>
    </p:spTree>
    <p:extLst>
      <p:ext uri="{BB962C8B-B14F-4D97-AF65-F5344CB8AC3E}">
        <p14:creationId xmlns:p14="http://schemas.microsoft.com/office/powerpoint/2010/main" val="3292007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238105" y="1837378"/>
            <a:ext cx="11461830" cy="4370427"/>
          </a:xfrm>
          <a:prstGeom prst="rect">
            <a:avLst/>
          </a:prstGeom>
          <a:solidFill>
            <a:schemeClr val="bg1"/>
          </a:solidFill>
        </p:spPr>
        <p:txBody>
          <a:bodyPr wrap="square" rtlCol="0">
            <a:spAutoFit/>
          </a:bodyPr>
          <a:lstStyle/>
          <a:p>
            <a:endParaRPr lang="pt-BR" b="1" dirty="0">
              <a:latin typeface="Verdana" panose="020B0604030504040204" pitchFamily="34" charset="0"/>
              <a:ea typeface="Verdana" panose="020B0604030504040204" pitchFamily="34" charset="0"/>
              <a:cs typeface="Verdana" panose="020B0604030504040204" pitchFamily="34" charset="0"/>
            </a:endParaRPr>
          </a:p>
          <a:p>
            <a:r>
              <a:rPr lang="pt-BR" b="1" dirty="0">
                <a:latin typeface="Verdana" panose="020B0604030504040204" pitchFamily="34" charset="0"/>
                <a:ea typeface="Verdana" panose="020B0604030504040204" pitchFamily="34" charset="0"/>
                <a:cs typeface="Verdana" panose="020B0604030504040204" pitchFamily="34" charset="0"/>
              </a:rPr>
              <a:t>Exigência Técnica</a:t>
            </a:r>
          </a:p>
          <a:p>
            <a:endParaRPr lang="pt-BR" b="1"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Solicitação de informações ou esclarecimentos sobre a documentação que instrui as petições protocolizadas na ANVISA.</a:t>
            </a:r>
          </a:p>
          <a:p>
            <a:pPr marL="285750" indent="-285750" algn="just">
              <a:buFont typeface="Arial" panose="020B0604020202020204" pitchFamily="34" charset="0"/>
              <a:buChar char="•"/>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Pode ser solicitado qualquer informação ou documento pertinente ao risco da análise da anuência do processo de importação;</a:t>
            </a:r>
          </a:p>
          <a:p>
            <a:pPr marL="285750" indent="-285750" algn="just">
              <a:buFont typeface="Arial" panose="020B0604020202020204" pitchFamily="34" charset="0"/>
              <a:buChar char="•"/>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O prazo para cumprimento da exigência é de 30 dias, improrrogáveis, contados a partir da data do registro da exigência no sistema informatizado de anuência de processos de importação e de seu licenciamento de importação. </a:t>
            </a:r>
          </a:p>
          <a:p>
            <a:pPr marL="285750" indent="-285750" algn="just">
              <a:buFont typeface="Arial" panose="020B0604020202020204" pitchFamily="34" charset="0"/>
              <a:buChar char="•"/>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Findo o prazo estabelecido, o processo de importação deverá ser indeferido por não cumprimento das exigências formulados dentro do prazo estabelecido. Caso a empresa cumpra de forma insatisfatória as exigências formuladas, caberá o indeferimento por não cumprir integralmente as exigências formuladas, conforme inciso I, do artigo 7° da RDC n°204/2005</a:t>
            </a:r>
          </a:p>
        </p:txBody>
      </p:sp>
    </p:spTree>
    <p:extLst>
      <p:ext uri="{BB962C8B-B14F-4D97-AF65-F5344CB8AC3E}">
        <p14:creationId xmlns:p14="http://schemas.microsoft.com/office/powerpoint/2010/main" val="1036075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238105" y="1837378"/>
            <a:ext cx="11461830" cy="2646878"/>
          </a:xfrm>
          <a:prstGeom prst="rect">
            <a:avLst/>
          </a:prstGeom>
          <a:solidFill>
            <a:schemeClr val="bg1"/>
          </a:solidFill>
        </p:spPr>
        <p:txBody>
          <a:bodyPr wrap="square" rtlCol="0">
            <a:spAutoFit/>
          </a:bodyPr>
          <a:lstStyle/>
          <a:p>
            <a:endParaRPr lang="pt-BR" b="1" dirty="0">
              <a:latin typeface="Verdana" panose="020B0604030504040204" pitchFamily="34" charset="0"/>
              <a:ea typeface="Verdana" panose="020B0604030504040204" pitchFamily="34" charset="0"/>
              <a:cs typeface="Verdana" panose="020B0604030504040204" pitchFamily="34" charset="0"/>
            </a:endParaRPr>
          </a:p>
          <a:p>
            <a:r>
              <a:rPr lang="pt-BR" b="1" dirty="0">
                <a:latin typeface="Verdana" panose="020B0604030504040204" pitchFamily="34" charset="0"/>
                <a:ea typeface="Verdana" panose="020B0604030504040204" pitchFamily="34" charset="0"/>
                <a:cs typeface="Verdana" panose="020B0604030504040204" pitchFamily="34" charset="0"/>
              </a:rPr>
              <a:t>Critérios de Inspeção</a:t>
            </a:r>
          </a:p>
          <a:p>
            <a:endParaRPr lang="pt-BR" b="1"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Condições de armazenagem;</a:t>
            </a:r>
          </a:p>
          <a:p>
            <a:pPr marL="285750" indent="-285750" algn="just">
              <a:buFont typeface="Arial" panose="020B0604020202020204" pitchFamily="34" charset="0"/>
              <a:buChar char="•"/>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Divergências documentais;</a:t>
            </a:r>
          </a:p>
          <a:p>
            <a:pPr marL="285750" indent="-285750" algn="just">
              <a:buFont typeface="Arial" panose="020B0604020202020204" pitchFamily="34" charset="0"/>
              <a:buChar char="•"/>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Rotulagem;</a:t>
            </a:r>
          </a:p>
          <a:p>
            <a:pPr marL="285750" indent="-285750" algn="just">
              <a:buFont typeface="Arial" panose="020B0604020202020204" pitchFamily="34" charset="0"/>
              <a:buChar char="•"/>
            </a:pPr>
            <a:endParaRPr lang="pt-BR"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Indicação de avarias importantes. </a:t>
            </a:r>
          </a:p>
        </p:txBody>
      </p:sp>
    </p:spTree>
    <p:extLst>
      <p:ext uri="{BB962C8B-B14F-4D97-AF65-F5344CB8AC3E}">
        <p14:creationId xmlns:p14="http://schemas.microsoft.com/office/powerpoint/2010/main" val="24762568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238105" y="1837378"/>
            <a:ext cx="11461830" cy="3385542"/>
          </a:xfrm>
          <a:prstGeom prst="rect">
            <a:avLst/>
          </a:prstGeom>
          <a:solidFill>
            <a:schemeClr val="bg1"/>
          </a:solidFill>
        </p:spPr>
        <p:txBody>
          <a:bodyPr wrap="square" rtlCol="0">
            <a:spAutoFit/>
          </a:bodyPr>
          <a:lstStyle/>
          <a:p>
            <a:endParaRPr lang="pt-BR" b="1" dirty="0">
              <a:latin typeface="Verdana" panose="020B0604030504040204" pitchFamily="34" charset="0"/>
              <a:ea typeface="Verdana" panose="020B0604030504040204" pitchFamily="34" charset="0"/>
              <a:cs typeface="Verdana" panose="020B0604030504040204" pitchFamily="34" charset="0"/>
            </a:endParaRPr>
          </a:p>
          <a:p>
            <a:r>
              <a:rPr lang="pt-BR" b="1" dirty="0">
                <a:latin typeface="Verdana" panose="020B0604030504040204" pitchFamily="34" charset="0"/>
                <a:ea typeface="Verdana" panose="020B0604030504040204" pitchFamily="34" charset="0"/>
                <a:cs typeface="Verdana" panose="020B0604030504040204" pitchFamily="34" charset="0"/>
              </a:rPr>
              <a:t>Recurso de indeferimento – 90121 –RDC 25/2008</a:t>
            </a:r>
          </a:p>
          <a:p>
            <a:endParaRPr lang="pt-BR" b="1"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Pode ser peticionado quando o importador entender que o indeferimento foi equivocado;</a:t>
            </a:r>
          </a:p>
          <a:p>
            <a:pPr marL="285750" indent="-285750" algn="just">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Anexar argumentos no dossiê da LI;</a:t>
            </a:r>
          </a:p>
          <a:p>
            <a:pPr marL="285750" indent="-285750" algn="just">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Anuente tem até 5 dias para analisar o recurso;</a:t>
            </a:r>
          </a:p>
          <a:p>
            <a:pPr marL="285750" indent="-285750" algn="just">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Caso reconsidere, o anuente solicita a reversão da LI e realizada o deferimento;</a:t>
            </a:r>
          </a:p>
          <a:p>
            <a:pPr marL="285750" indent="-285750" algn="just">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Caso não reconsidere, o anuente encaminha o parecer de não retratação à instância superior;</a:t>
            </a:r>
          </a:p>
          <a:p>
            <a:pPr marL="285750" indent="-285750" algn="just">
              <a:buFont typeface="Arial" panose="020B0604020202020204" pitchFamily="34" charset="0"/>
              <a:buChar char="•"/>
            </a:pPr>
            <a:r>
              <a:rPr lang="pt-BR" sz="1600" dirty="0">
                <a:latin typeface="Verdana" panose="020B0604030504040204" pitchFamily="34" charset="0"/>
                <a:ea typeface="Verdana" panose="020B0604030504040204" pitchFamily="34" charset="0"/>
                <a:cs typeface="Verdana" panose="020B0604030504040204" pitchFamily="34" charset="0"/>
              </a:rPr>
              <a:t>A DICOL tem até 90 dias para deliberar</a:t>
            </a:r>
          </a:p>
          <a:p>
            <a:pPr marL="285750" indent="-285750" algn="just">
              <a:buFont typeface="Arial" panose="020B0604020202020204" pitchFamily="34" charset="0"/>
              <a:buChar char="•"/>
            </a:pPr>
            <a:endParaRPr lang="pt-BR" sz="1600" dirty="0">
              <a:latin typeface="Verdana" panose="020B0604030504040204" pitchFamily="34" charset="0"/>
              <a:ea typeface="Verdana" panose="020B0604030504040204" pitchFamily="34" charset="0"/>
              <a:cs typeface="Verdana" panose="020B0604030504040204" pitchFamily="34" charset="0"/>
            </a:endParaRPr>
          </a:p>
          <a:p>
            <a:pPr algn="just"/>
            <a:r>
              <a:rPr lang="pt-BR" sz="1600" b="1" dirty="0">
                <a:latin typeface="Verdana" panose="020B0604030504040204" pitchFamily="34" charset="0"/>
                <a:ea typeface="Verdana" panose="020B0604030504040204" pitchFamily="34" charset="0"/>
                <a:cs typeface="Verdana" panose="020B0604030504040204" pitchFamily="34" charset="0"/>
              </a:rPr>
              <a:t>ATENÇÃO:</a:t>
            </a:r>
            <a:r>
              <a:rPr lang="pt-BR" sz="1600" dirty="0">
                <a:latin typeface="Verdana" panose="020B0604030504040204" pitchFamily="34" charset="0"/>
                <a:ea typeface="Verdana" panose="020B0604030504040204" pitchFamily="34" charset="0"/>
                <a:cs typeface="Verdana" panose="020B0604030504040204" pitchFamily="34" charset="0"/>
              </a:rPr>
              <a:t> Não haverá reconsideração de indeferimento quando o erro for do importador na instrução processual, mesmo que o mesmo seja corrigido no peticionamento do recurso. Exemplo: Se a LI for indeferida por insuficiência documental, não cabe apresentar o documento faltante no recurso. </a:t>
            </a:r>
          </a:p>
        </p:txBody>
      </p:sp>
    </p:spTree>
    <p:extLst>
      <p:ext uri="{BB962C8B-B14F-4D97-AF65-F5344CB8AC3E}">
        <p14:creationId xmlns:p14="http://schemas.microsoft.com/office/powerpoint/2010/main" val="3322234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279049" y="2014799"/>
            <a:ext cx="11461830" cy="3693319"/>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Inspeção de mercadorias</a:t>
            </a:r>
          </a:p>
          <a:p>
            <a:pPr marL="285750" indent="-285750">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O anuente solicita o comprovante de atracação;</a:t>
            </a:r>
          </a:p>
          <a:p>
            <a:pPr marL="285750" indent="-285750">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Após o cumprimento de exigência, o anuente encaminha o pedido de inspeção para o posto;</a:t>
            </a:r>
          </a:p>
          <a:p>
            <a:pPr marL="285750" indent="-285750">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O posto agenda a inspeção;</a:t>
            </a:r>
          </a:p>
          <a:p>
            <a:pPr marL="285750" indent="-285750">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O posto encaminha o relatório de inspeção para o anuente;</a:t>
            </a:r>
          </a:p>
          <a:p>
            <a:pPr marL="285750" indent="-285750">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O anuente finaliza a análise.</a:t>
            </a:r>
          </a:p>
          <a:p>
            <a:pPr marL="285750" indent="-285750">
              <a:buFont typeface="Arial" panose="020B0604020202020204" pitchFamily="34" charset="0"/>
              <a:buChar char="•"/>
            </a:pPr>
            <a:endParaRPr lang="pt-BR" b="1" dirty="0">
              <a:latin typeface="Verdana" panose="020B0604030504040204" pitchFamily="34" charset="0"/>
              <a:ea typeface="Verdana" panose="020B0604030504040204" pitchFamily="34" charset="0"/>
              <a:cs typeface="Verdana" panose="020B0604030504040204" pitchFamily="34" charset="0"/>
            </a:endParaRPr>
          </a:p>
          <a:p>
            <a:r>
              <a:rPr lang="pt-BR" b="1" dirty="0">
                <a:latin typeface="Verdana" panose="020B0604030504040204" pitchFamily="34" charset="0"/>
                <a:ea typeface="Verdana" panose="020B0604030504040204" pitchFamily="34" charset="0"/>
                <a:cs typeface="Verdana" panose="020B0604030504040204" pitchFamily="34" charset="0"/>
              </a:rPr>
              <a:t>Interdição</a:t>
            </a:r>
          </a:p>
          <a:p>
            <a:pPr marL="285750" indent="-285750" algn="just">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O anuente anexa o termo de interdição no dossiê e encaminha processo SEI para o posto;</a:t>
            </a:r>
          </a:p>
          <a:p>
            <a:pPr marL="285750" indent="-285750" algn="just">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O posto comunica o importador, recinto alfandegado e receita federal, quando couber;</a:t>
            </a:r>
          </a:p>
          <a:p>
            <a:pPr marL="285750" indent="-285750" algn="just">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O importador peticiona aditamento comprovando a destinação indicada no termo de interdição</a:t>
            </a:r>
          </a:p>
          <a:p>
            <a:endParaRPr lang="pt-BR" dirty="0">
              <a:latin typeface="Verdana" panose="020B0604030504040204" pitchFamily="34" charset="0"/>
              <a:ea typeface="Verdana" panose="020B0604030504040204" pitchFamily="34" charset="0"/>
              <a:cs typeface="Verdana" panose="020B0604030504040204" pitchFamily="34" charset="0"/>
            </a:endParaRPr>
          </a:p>
          <a:p>
            <a:endParaRPr lang="pt-B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660848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75600"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INSTRUÇÃO PROCESSUAL</a:t>
            </a:r>
          </a:p>
        </p:txBody>
      </p:sp>
      <p:sp>
        <p:nvSpPr>
          <p:cNvPr id="3" name="CaixaDeTexto 2"/>
          <p:cNvSpPr txBox="1"/>
          <p:nvPr/>
        </p:nvSpPr>
        <p:spPr>
          <a:xfrm>
            <a:off x="265401" y="1939735"/>
            <a:ext cx="11461830" cy="4247317"/>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Desinterdição</a:t>
            </a:r>
          </a:p>
          <a:p>
            <a:endParaRPr lang="pt-BR" b="1"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Nos casos em que o anuente acatar um recurso de indeferimento, a LI será revertida e deferida, sem a necessidade de peticionamento de pedido de desinterdição;</a:t>
            </a:r>
          </a:p>
          <a:p>
            <a:pPr marL="285750" indent="-285750" algn="just">
              <a:buFont typeface="Arial" panose="020B0604020202020204" pitchFamily="34" charset="0"/>
              <a:buChar char="•"/>
            </a:pPr>
            <a:endParaRPr lang="pt-BR"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Nos casos em que realmente havia uma irregularidade que motivou interdição, mas a mesma for sanada pelo importador, deverá ser peticionado o pedido de desinterdição de carga, com recolhimento de GRU, além do peticionamento de uma nova LI;</a:t>
            </a:r>
          </a:p>
          <a:p>
            <a:pPr marL="285750" indent="-285750" algn="just">
              <a:buFont typeface="Arial" panose="020B0604020202020204" pitchFamily="34" charset="0"/>
              <a:buChar char="•"/>
            </a:pPr>
            <a:endParaRPr lang="pt-BR"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O pedido de desinterdição deve ser peticionado no mesmo processo de importação em que ocorreu a interdição. Não basta apenas peticionar nova LI, pois a carga estará bloqueada no recinto. </a:t>
            </a:r>
          </a:p>
          <a:p>
            <a:pPr algn="just"/>
            <a:endParaRPr lang="pt-BR" dirty="0">
              <a:latin typeface="Verdana" panose="020B0604030504040204" pitchFamily="34" charset="0"/>
              <a:ea typeface="Verdana" panose="020B0604030504040204" pitchFamily="34" charset="0"/>
              <a:cs typeface="Verdana" panose="020B0604030504040204" pitchFamily="34" charset="0"/>
            </a:endParaRPr>
          </a:p>
          <a:p>
            <a:endParaRPr lang="pt-BR" dirty="0">
              <a:latin typeface="Verdana" panose="020B0604030504040204" pitchFamily="34" charset="0"/>
              <a:ea typeface="Verdana" panose="020B0604030504040204" pitchFamily="34" charset="0"/>
              <a:cs typeface="Verdana" panose="020B0604030504040204" pitchFamily="34" charset="0"/>
            </a:endParaRPr>
          </a:p>
          <a:p>
            <a:endParaRPr lang="pt-B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65350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06672"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ASSUNTOS ESPECÍFICOS </a:t>
            </a:r>
          </a:p>
        </p:txBody>
      </p:sp>
      <p:sp>
        <p:nvSpPr>
          <p:cNvPr id="3" name="CaixaDeTexto 2"/>
          <p:cNvSpPr txBox="1"/>
          <p:nvPr/>
        </p:nvSpPr>
        <p:spPr>
          <a:xfrm>
            <a:off x="265401" y="1939735"/>
            <a:ext cx="11461830" cy="4401205"/>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Rotulagem</a:t>
            </a:r>
          </a:p>
          <a:p>
            <a:endParaRPr lang="pt-BR" b="1" dirty="0">
              <a:latin typeface="Verdana" panose="020B0604030504040204" pitchFamily="34" charset="0"/>
              <a:ea typeface="Verdana" panose="020B0604030504040204" pitchFamily="34" charset="0"/>
              <a:cs typeface="Verdana" panose="020B0604030504040204" pitchFamily="34" charset="0"/>
            </a:endParaRPr>
          </a:p>
          <a:p>
            <a:r>
              <a:rPr lang="pt-BR" sz="1600" dirty="0">
                <a:latin typeface="Verdana" panose="020B0604030504040204" pitchFamily="34" charset="0"/>
                <a:ea typeface="Verdana" panose="020B0604030504040204" pitchFamily="34" charset="0"/>
              </a:rPr>
              <a:t>Conforme estabelece o subitem 2.6 do Capítulo XV da RDC 81/2008,  a embalagem primária ou secundária ou de transporte dos medicamentos deverá conter as seguintes informações mínimas quando de sua entrada no território nacional:</a:t>
            </a:r>
          </a:p>
          <a:p>
            <a:endParaRPr lang="pt-BR" sz="1600" dirty="0">
              <a:latin typeface="Verdana" panose="020B0604030504040204" pitchFamily="34" charset="0"/>
              <a:ea typeface="Verdana" panose="020B0604030504040204" pitchFamily="34" charset="0"/>
            </a:endParaRP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Nome comercial; </a:t>
            </a: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Nome do fabricante e local de fabricação (endereço completo);</a:t>
            </a: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Número ou código do lote ou partida;</a:t>
            </a: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Data de fabricação;</a:t>
            </a:r>
          </a:p>
          <a:p>
            <a:pPr marL="285750" lvl="0" indent="-285750">
              <a:buFont typeface="Wingdings" panose="05000000000000000000" pitchFamily="2" charset="2"/>
              <a:buChar char="q"/>
            </a:pPr>
            <a:r>
              <a:rPr lang="pt-BR" sz="1600" dirty="0">
                <a:latin typeface="Verdana" panose="020B0604030504040204" pitchFamily="34" charset="0"/>
                <a:ea typeface="Verdana" panose="020B0604030504040204" pitchFamily="34" charset="0"/>
              </a:rPr>
              <a:t>Data de validade.</a:t>
            </a:r>
          </a:p>
          <a:p>
            <a:pPr marL="285750" lvl="0" indent="-285750">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lvl="0"/>
            <a:r>
              <a:rPr lang="pt-BR" sz="1600" b="1" dirty="0">
                <a:latin typeface="Verdana" panose="020B0604030504040204" pitchFamily="34" charset="0"/>
                <a:ea typeface="Verdana" panose="020B0604030504040204" pitchFamily="34" charset="0"/>
              </a:rPr>
              <a:t>Atenção: Além dos requisitos mínimos indicados no Capítulo XV da RDC 81/2008 a rotulagem de medicamentos deve estar de acordo com os regulamentos específicos para cada tipo de produto (medicamentos, genéricos, hemoderivados, pesquisa clínica, material biológico </a:t>
            </a:r>
            <a:r>
              <a:rPr lang="pt-BR" sz="1600" b="1" dirty="0" err="1">
                <a:latin typeface="Verdana" panose="020B0604030504040204" pitchFamily="34" charset="0"/>
                <a:ea typeface="Verdana" panose="020B0604030504040204" pitchFamily="34" charset="0"/>
              </a:rPr>
              <a:t>etc</a:t>
            </a:r>
            <a:r>
              <a:rPr lang="pt-BR" sz="1600" b="1" dirty="0">
                <a:latin typeface="Verdana" panose="020B0604030504040204" pitchFamily="34" charset="0"/>
                <a:ea typeface="Verdana" panose="020B0604030504040204" pitchFamily="34" charset="0"/>
              </a:rPr>
              <a:t>). </a:t>
            </a:r>
          </a:p>
          <a:p>
            <a:endParaRPr lang="pt-BR" dirty="0">
              <a:latin typeface="Verdana" panose="020B0604030504040204" pitchFamily="34" charset="0"/>
              <a:ea typeface="Verdana" panose="020B0604030504040204" pitchFamily="34" charset="0"/>
              <a:cs typeface="Verdana" panose="020B0604030504040204" pitchFamily="34" charset="0"/>
            </a:endParaRPr>
          </a:p>
          <a:p>
            <a:endParaRPr lang="pt-B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56794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6806672"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ASSUNTOS ESPECÍFICOS </a:t>
            </a:r>
          </a:p>
        </p:txBody>
      </p:sp>
      <p:sp>
        <p:nvSpPr>
          <p:cNvPr id="3" name="CaixaDeTexto 2"/>
          <p:cNvSpPr txBox="1"/>
          <p:nvPr/>
        </p:nvSpPr>
        <p:spPr>
          <a:xfrm>
            <a:off x="265401" y="1939735"/>
            <a:ext cx="11461830" cy="3908762"/>
          </a:xfrm>
          <a:prstGeom prst="rect">
            <a:avLst/>
          </a:prstGeom>
          <a:solidFill>
            <a:schemeClr val="bg1"/>
          </a:solidFill>
        </p:spPr>
        <p:txBody>
          <a:bodyPr wrap="square" rtlCol="0">
            <a:spAutoFit/>
          </a:bodyPr>
          <a:lstStyle/>
          <a:p>
            <a:r>
              <a:rPr lang="pt-BR" b="1" dirty="0" err="1">
                <a:latin typeface="Verdana" panose="020B0604030504040204" pitchFamily="34" charset="0"/>
                <a:ea typeface="Verdana" panose="020B0604030504040204" pitchFamily="34" charset="0"/>
                <a:cs typeface="Verdana" panose="020B0604030504040204" pitchFamily="34" charset="0"/>
              </a:rPr>
              <a:t>Canabidiol</a:t>
            </a:r>
            <a:endParaRPr lang="pt-BR" b="1" dirty="0">
              <a:latin typeface="Verdana" panose="020B0604030504040204" pitchFamily="34" charset="0"/>
              <a:ea typeface="Verdana" panose="020B0604030504040204" pitchFamily="34" charset="0"/>
              <a:cs typeface="Verdana" panose="020B0604030504040204" pitchFamily="34" charset="0"/>
            </a:endParaRPr>
          </a:p>
          <a:p>
            <a:endParaRPr lang="pt-BR" b="1" dirty="0">
              <a:latin typeface="Verdana" panose="020B0604030504040204" pitchFamily="34" charset="0"/>
              <a:ea typeface="Verdana" panose="020B0604030504040204" pitchFamily="34" charset="0"/>
              <a:cs typeface="Verdana" panose="020B0604030504040204" pitchFamily="34" charset="0"/>
            </a:endParaRPr>
          </a:p>
          <a:p>
            <a:r>
              <a:rPr lang="pt-BR" dirty="0">
                <a:latin typeface="Verdana" panose="020B0604030504040204" pitchFamily="34" charset="0"/>
                <a:ea typeface="Verdana" panose="020B0604030504040204" pitchFamily="34" charset="0"/>
                <a:cs typeface="Verdana" panose="020B0604030504040204" pitchFamily="34" charset="0"/>
              </a:rPr>
              <a:t>Substância pura – Lista C1 – Procedimento 3</a:t>
            </a:r>
          </a:p>
          <a:p>
            <a:endParaRPr lang="pt-BR" dirty="0">
              <a:latin typeface="Verdana" panose="020B0604030504040204" pitchFamily="34" charset="0"/>
              <a:ea typeface="Verdana" panose="020B0604030504040204" pitchFamily="34" charset="0"/>
              <a:cs typeface="Verdana" panose="020B0604030504040204" pitchFamily="34" charset="0"/>
            </a:endParaRPr>
          </a:p>
          <a:p>
            <a:r>
              <a:rPr lang="pt-BR" dirty="0">
                <a:latin typeface="Verdana" panose="020B0604030504040204" pitchFamily="34" charset="0"/>
                <a:ea typeface="Verdana" panose="020B0604030504040204" pitchFamily="34" charset="0"/>
                <a:cs typeface="Verdana" panose="020B0604030504040204" pitchFamily="34" charset="0"/>
              </a:rPr>
              <a:t>Mistura de substâncias </a:t>
            </a:r>
            <a:r>
              <a:rPr lang="pt-BR" dirty="0" err="1">
                <a:latin typeface="Verdana" panose="020B0604030504040204" pitchFamily="34" charset="0"/>
                <a:ea typeface="Verdana" panose="020B0604030504040204" pitchFamily="34" charset="0"/>
                <a:cs typeface="Verdana" panose="020B0604030504040204" pitchFamily="34" charset="0"/>
              </a:rPr>
              <a:t>canabinóides</a:t>
            </a:r>
            <a:r>
              <a:rPr lang="pt-BR" dirty="0">
                <a:latin typeface="Verdana" panose="020B0604030504040204" pitchFamily="34" charset="0"/>
                <a:ea typeface="Verdana" panose="020B0604030504040204" pitchFamily="34" charset="0"/>
                <a:cs typeface="Verdana" panose="020B0604030504040204" pitchFamily="34" charset="0"/>
              </a:rPr>
              <a:t> – Procedimento 1 – Apenas para pessoa física – Utilizar código 90113</a:t>
            </a:r>
          </a:p>
          <a:p>
            <a:endParaRPr lang="pt-BR"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Apresentar ofício autorizando a importação para o paciente específico;</a:t>
            </a:r>
          </a:p>
          <a:p>
            <a:pPr marL="285750" indent="-285750">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O paciente deve ter saldo disponível para que a importação seja liberada. </a:t>
            </a:r>
          </a:p>
          <a:p>
            <a:endParaRPr lang="pt-BR" dirty="0">
              <a:latin typeface="Verdana" panose="020B0604030504040204" pitchFamily="34" charset="0"/>
              <a:ea typeface="Verdana" panose="020B0604030504040204" pitchFamily="34" charset="0"/>
              <a:cs typeface="Verdana" panose="020B0604030504040204" pitchFamily="34" charset="0"/>
            </a:endParaRPr>
          </a:p>
          <a:p>
            <a:r>
              <a:rPr lang="pt-BR" b="1" dirty="0">
                <a:latin typeface="Verdana" panose="020B0604030504040204" pitchFamily="34" charset="0"/>
                <a:ea typeface="Verdana" panose="020B0604030504040204" pitchFamily="34" charset="0"/>
                <a:cs typeface="Verdana" panose="020B0604030504040204" pitchFamily="34" charset="0"/>
              </a:rPr>
              <a:t>ATENÇÃO: É necessária autorização de embarque da COCIC</a:t>
            </a:r>
          </a:p>
          <a:p>
            <a:endParaRPr lang="pt-BR" sz="1600" dirty="0">
              <a:latin typeface="Verdana" panose="020B0604030504040204" pitchFamily="34" charset="0"/>
              <a:ea typeface="Verdana" panose="020B0604030504040204" pitchFamily="34" charset="0"/>
              <a:cs typeface="Verdana" panose="020B0604030504040204" pitchFamily="34" charset="0"/>
            </a:endParaRPr>
          </a:p>
          <a:p>
            <a:endParaRPr lang="pt-BR" sz="1600" dirty="0">
              <a:latin typeface="Verdana" panose="020B0604030504040204" pitchFamily="34" charset="0"/>
              <a:ea typeface="Verdana" panose="020B0604030504040204" pitchFamily="34" charset="0"/>
              <a:cs typeface="Verdana" panose="020B0604030504040204" pitchFamily="34" charset="0"/>
            </a:endParaRPr>
          </a:p>
          <a:p>
            <a:endParaRPr lang="pt-B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433020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4625" y="2560556"/>
            <a:ext cx="47910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4"/>
          <p:cNvSpPr txBox="1">
            <a:spLocks noChangeArrowheads="1"/>
          </p:cNvSpPr>
          <p:nvPr/>
        </p:nvSpPr>
        <p:spPr bwMode="auto">
          <a:xfrm>
            <a:off x="6898513" y="3346368"/>
            <a:ext cx="40751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pt-B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pt-BR" altLang="pt-BR" sz="4400" b="1"/>
              <a:t>PERGUNTAS &amp; RESPOSTAS </a:t>
            </a:r>
          </a:p>
        </p:txBody>
      </p:sp>
    </p:spTree>
    <p:extLst>
      <p:ext uri="{BB962C8B-B14F-4D97-AF65-F5344CB8AC3E}">
        <p14:creationId xmlns:p14="http://schemas.microsoft.com/office/powerpoint/2010/main" val="23021652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Imagem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1188" y="6000750"/>
            <a:ext cx="3740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tângulo 1"/>
          <p:cNvSpPr>
            <a:spLocks noChangeArrowheads="1"/>
          </p:cNvSpPr>
          <p:nvPr/>
        </p:nvSpPr>
        <p:spPr bwMode="auto">
          <a:xfrm>
            <a:off x="3048000" y="1222375"/>
            <a:ext cx="6096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buFont typeface="Arial" panose="020B0604020202020204" pitchFamily="34" charset="0"/>
              <a:buNone/>
            </a:pPr>
            <a:r>
              <a:rPr lang="pt-BR" altLang="pt-BR" sz="2800">
                <a:solidFill>
                  <a:srgbClr val="0070C0"/>
                </a:solidFill>
                <a:latin typeface="Arial" panose="020B0604020202020204" pitchFamily="34" charset="0"/>
              </a:rPr>
              <a:t>Obrigada!</a:t>
            </a:r>
          </a:p>
          <a:p>
            <a:pPr algn="ctr" eaLnBrk="1" hangingPunct="1">
              <a:spcBef>
                <a:spcPct val="20000"/>
              </a:spcBef>
              <a:buFont typeface="Arial" panose="020B0604020202020204" pitchFamily="34" charset="0"/>
              <a:buNone/>
            </a:pPr>
            <a:endParaRPr lang="pt-BR" altLang="pt-BR" sz="2800">
              <a:solidFill>
                <a:srgbClr val="0070C0"/>
              </a:solidFill>
              <a:latin typeface="Arial" panose="020B0604020202020204" pitchFamily="34" charset="0"/>
            </a:endParaRPr>
          </a:p>
          <a:p>
            <a:pPr algn="ctr" eaLnBrk="1" hangingPunct="1">
              <a:spcBef>
                <a:spcPct val="20000"/>
              </a:spcBef>
              <a:buFont typeface="Arial" panose="020B0604020202020204" pitchFamily="34" charset="0"/>
              <a:buNone/>
            </a:pPr>
            <a:r>
              <a:rPr lang="pt-BR" altLang="pt-BR" sz="1400">
                <a:latin typeface="Arial" panose="020B0604020202020204" pitchFamily="34" charset="0"/>
              </a:rPr>
              <a:t>portal.anvisa.gov.br/webinar</a:t>
            </a:r>
          </a:p>
          <a:p>
            <a:pPr algn="ctr" eaLnBrk="1" hangingPunct="1">
              <a:spcBef>
                <a:spcPct val="20000"/>
              </a:spcBef>
              <a:buFont typeface="Arial" panose="020B0604020202020204" pitchFamily="34" charset="0"/>
              <a:buNone/>
            </a:pPr>
            <a:r>
              <a:rPr lang="pt-BR" altLang="pt-BR" sz="1400">
                <a:latin typeface="Arial" panose="020B0604020202020204" pitchFamily="34" charset="0"/>
              </a:rPr>
              <a:t>(apresentação na íntegra)</a:t>
            </a:r>
            <a:br>
              <a:rPr lang="pt-BR" altLang="pt-BR" sz="1400">
                <a:latin typeface="Arial" panose="020B0604020202020204" pitchFamily="34" charset="0"/>
              </a:rPr>
            </a:br>
            <a:endParaRPr lang="pt-BR" altLang="pt-BR" sz="1400">
              <a:latin typeface="Arial" panose="020B0604020202020204" pitchFamily="34" charset="0"/>
            </a:endParaRPr>
          </a:p>
          <a:p>
            <a:pPr algn="ctr" eaLnBrk="1" hangingPunct="1">
              <a:spcBef>
                <a:spcPct val="20000"/>
              </a:spcBef>
              <a:buFont typeface="Arial" panose="020B0604020202020204" pitchFamily="34" charset="0"/>
              <a:buNone/>
            </a:pPr>
            <a:r>
              <a:rPr lang="pt-BR" altLang="pt-BR" sz="2800" baseline="30000"/>
              <a:t>Agência Nacional de Vigilância Sanitária - Anvisa</a:t>
            </a:r>
          </a:p>
          <a:p>
            <a:pPr algn="ctr" eaLnBrk="1" hangingPunct="1">
              <a:spcBef>
                <a:spcPct val="20000"/>
              </a:spcBef>
              <a:buFont typeface="Arial" panose="020B0604020202020204" pitchFamily="34" charset="0"/>
              <a:buNone/>
            </a:pPr>
            <a:r>
              <a:rPr lang="pt-BR" altLang="pt-BR" sz="2800" baseline="30000"/>
              <a:t>SIA Trecho 5 - Área especial 57 - Lote 200</a:t>
            </a:r>
          </a:p>
          <a:p>
            <a:pPr algn="ctr" eaLnBrk="1" hangingPunct="1">
              <a:spcBef>
                <a:spcPct val="20000"/>
              </a:spcBef>
              <a:buFont typeface="Arial" panose="020B0604020202020204" pitchFamily="34" charset="0"/>
              <a:buNone/>
            </a:pPr>
            <a:r>
              <a:rPr lang="pt-BR" altLang="pt-BR" sz="2800" baseline="30000"/>
              <a:t>CEP: 71205-050</a:t>
            </a:r>
          </a:p>
          <a:p>
            <a:pPr algn="ctr" eaLnBrk="1" hangingPunct="1">
              <a:spcBef>
                <a:spcPct val="20000"/>
              </a:spcBef>
              <a:buFont typeface="Arial" panose="020B0604020202020204" pitchFamily="34" charset="0"/>
              <a:buNone/>
            </a:pPr>
            <a:r>
              <a:rPr lang="pt-BR" altLang="pt-BR" sz="2800" baseline="30000"/>
              <a:t>Brasília - DF</a:t>
            </a:r>
          </a:p>
          <a:p>
            <a:pPr algn="ctr" eaLnBrk="1" hangingPunct="1">
              <a:spcBef>
                <a:spcPct val="20000"/>
              </a:spcBef>
              <a:buFont typeface="Arial" panose="020B0604020202020204" pitchFamily="34" charset="0"/>
              <a:buNone/>
            </a:pPr>
            <a:endParaRPr lang="pt-BR" altLang="pt-BR" sz="2800" baseline="30000"/>
          </a:p>
          <a:p>
            <a:pPr algn="ctr" eaLnBrk="1" hangingPunct="1">
              <a:spcBef>
                <a:spcPct val="20000"/>
              </a:spcBef>
              <a:buFont typeface="Arial" panose="020B0604020202020204" pitchFamily="34" charset="0"/>
              <a:buNone/>
            </a:pPr>
            <a:r>
              <a:rPr lang="pt-BR" altLang="pt-BR" sz="2800" baseline="30000"/>
              <a:t>www.anvisa.gov.br</a:t>
            </a:r>
          </a:p>
          <a:p>
            <a:pPr algn="ctr" eaLnBrk="1" hangingPunct="1">
              <a:spcBef>
                <a:spcPct val="20000"/>
              </a:spcBef>
              <a:buFont typeface="Arial" panose="020B0604020202020204" pitchFamily="34" charset="0"/>
              <a:buNone/>
            </a:pPr>
            <a:r>
              <a:rPr lang="pt-BR" altLang="pt-BR" sz="2800" baseline="30000"/>
              <a:t>www.twitter.com/anvisa_oficial</a:t>
            </a:r>
          </a:p>
          <a:p>
            <a:pPr algn="ctr" eaLnBrk="1" hangingPunct="1">
              <a:spcBef>
                <a:spcPct val="20000"/>
              </a:spcBef>
              <a:buFont typeface="Arial" panose="020B0604020202020204" pitchFamily="34" charset="0"/>
              <a:buNone/>
            </a:pPr>
            <a:r>
              <a:rPr lang="pt-BR" altLang="pt-BR" sz="2800" baseline="30000"/>
              <a:t>Anvisa Atende: 0800-642-9782</a:t>
            </a:r>
          </a:p>
          <a:p>
            <a:pPr algn="ctr" eaLnBrk="1" hangingPunct="1">
              <a:spcBef>
                <a:spcPct val="20000"/>
              </a:spcBef>
              <a:buFont typeface="Arial" panose="020B0604020202020204" pitchFamily="34" charset="0"/>
              <a:buNone/>
            </a:pPr>
            <a:r>
              <a:rPr lang="pt-BR" altLang="pt-BR" sz="2800" baseline="30000"/>
              <a:t>ouvidoria@anvisa.gov.br</a:t>
            </a:r>
            <a:endParaRPr lang="pt-BR" altLang="pt-BR" sz="2800">
              <a:solidFill>
                <a:srgbClr val="007474"/>
              </a:solidFill>
              <a:latin typeface="Arial" panose="020B0604020202020204" pitchFamily="34" charset="0"/>
            </a:endParaRPr>
          </a:p>
        </p:txBody>
      </p:sp>
    </p:spTree>
    <p:extLst>
      <p:ext uri="{BB962C8B-B14F-4D97-AF65-F5344CB8AC3E}">
        <p14:creationId xmlns:p14="http://schemas.microsoft.com/office/powerpoint/2010/main" val="257507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8438529"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REGULARIZAÇÃO DE EMPRESAS</a:t>
            </a:r>
          </a:p>
        </p:txBody>
      </p:sp>
      <p:sp>
        <p:nvSpPr>
          <p:cNvPr id="3" name="CaixaDeTexto 2"/>
          <p:cNvSpPr txBox="1"/>
          <p:nvPr/>
        </p:nvSpPr>
        <p:spPr>
          <a:xfrm>
            <a:off x="279049" y="1899052"/>
            <a:ext cx="11461830" cy="4678204"/>
          </a:xfrm>
          <a:prstGeom prst="rect">
            <a:avLst/>
          </a:prstGeom>
          <a:solidFill>
            <a:schemeClr val="bg1"/>
          </a:solidFill>
        </p:spPr>
        <p:txBody>
          <a:bodyPr wrap="square" rtlCol="0">
            <a:spAutoFit/>
          </a:bodyPr>
          <a:lstStyle/>
          <a:p>
            <a:pPr marL="285750" indent="-285750" algn="just">
              <a:buFont typeface="Wingdings" panose="05000000000000000000" pitchFamily="2" charset="2"/>
              <a:buChar char="q"/>
            </a:pPr>
            <a:r>
              <a:rPr lang="pt-BR" sz="1600" u="sng" dirty="0">
                <a:latin typeface="Verdana" panose="020B0604030504040204" pitchFamily="34" charset="0"/>
                <a:ea typeface="Verdana" panose="020B0604030504040204" pitchFamily="34" charset="0"/>
              </a:rPr>
              <a:t>Importação de medicamento à granel, não sujeito a controle especial, por fabricante de medicamentos</a:t>
            </a:r>
            <a:r>
              <a:rPr lang="pt-BR" sz="1600" dirty="0">
                <a:latin typeface="Verdana" panose="020B0604030504040204" pitchFamily="34" charset="0"/>
                <a:ea typeface="Verdana" panose="020B0604030504040204" pitchFamily="34" charset="0"/>
              </a:rPr>
              <a:t>: A empresa deverá possuir AFE concedida para a Matriz, para importar e embalar medicamentos;</a:t>
            </a:r>
          </a:p>
          <a:p>
            <a:pPr algn="just"/>
            <a:endParaRPr lang="pt-BR"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pt-BR" sz="1600" u="sng" dirty="0">
                <a:latin typeface="Verdana" panose="020B0604030504040204" pitchFamily="34" charset="0"/>
                <a:ea typeface="Verdana" panose="020B0604030504040204" pitchFamily="34" charset="0"/>
              </a:rPr>
              <a:t>Importação de medicamento à granel, sujeito a controle especial, por fabricante de medicamentos</a:t>
            </a:r>
            <a:r>
              <a:rPr lang="pt-BR" sz="1600" dirty="0">
                <a:latin typeface="Verdana" panose="020B0604030504040204" pitchFamily="34" charset="0"/>
                <a:ea typeface="Verdana" panose="020B0604030504040204" pitchFamily="34" charset="0"/>
              </a:rPr>
              <a:t>: A filial importadora deverá possuir AE para importar e embalar medicamentos;</a:t>
            </a:r>
          </a:p>
          <a:p>
            <a:pPr algn="just"/>
            <a:endParaRPr lang="pt-BR"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pt-BR" sz="1600" u="sng" dirty="0">
                <a:latin typeface="Verdana" panose="020B0604030504040204" pitchFamily="34" charset="0"/>
                <a:ea typeface="Verdana" panose="020B0604030504040204" pitchFamily="34" charset="0"/>
              </a:rPr>
              <a:t>Importação de medicamento acabado, não sujeito à controle especial, por indústria farmacêutica ou distribuidora de medicamentos</a:t>
            </a:r>
            <a:r>
              <a:rPr lang="pt-BR" sz="1600" dirty="0">
                <a:latin typeface="Verdana" panose="020B0604030504040204" pitchFamily="34" charset="0"/>
                <a:ea typeface="Verdana" panose="020B0604030504040204" pitchFamily="34" charset="0"/>
              </a:rPr>
              <a:t>: A empresa deverá possuir AFE concedida para a Matriz, para importar medicamentos;</a:t>
            </a:r>
          </a:p>
          <a:p>
            <a:pPr algn="just"/>
            <a:endParaRPr lang="pt-BR"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pt-BR" sz="1600" u="sng" dirty="0">
                <a:latin typeface="Verdana" panose="020B0604030504040204" pitchFamily="34" charset="0"/>
                <a:ea typeface="Verdana" panose="020B0604030504040204" pitchFamily="34" charset="0"/>
              </a:rPr>
              <a:t>Importação de medicamento acabado, sujeito à controle especial, por indústria farmacêutica ou distribuidora de medicamentos</a:t>
            </a:r>
            <a:r>
              <a:rPr lang="pt-BR" sz="1600" dirty="0">
                <a:latin typeface="Verdana" panose="020B0604030504040204" pitchFamily="34" charset="0"/>
                <a:ea typeface="Verdana" panose="020B0604030504040204" pitchFamily="34" charset="0"/>
              </a:rPr>
              <a:t>: A filial importadora deverá possuir AE para importar medicamentos;</a:t>
            </a:r>
          </a:p>
          <a:p>
            <a:pPr marL="285750" indent="-285750" algn="just">
              <a:buFont typeface="Wingdings" panose="05000000000000000000" pitchFamily="2" charset="2"/>
              <a:buChar char="q"/>
            </a:pPr>
            <a:endParaRPr lang="pt-BR"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pt-BR" sz="1600" u="sng" dirty="0">
                <a:latin typeface="Verdana" panose="020B0604030504040204" pitchFamily="34" charset="0"/>
                <a:ea typeface="Verdana" panose="020B0604030504040204" pitchFamily="34" charset="0"/>
              </a:rPr>
              <a:t>Importação por conta e ordem de terceiro</a:t>
            </a:r>
            <a:r>
              <a:rPr lang="pt-BR" sz="1600" dirty="0">
                <a:latin typeface="Verdana" panose="020B0604030504040204" pitchFamily="34" charset="0"/>
                <a:ea typeface="Verdana" panose="020B0604030504040204" pitchFamily="34" charset="0"/>
              </a:rPr>
              <a:t>: A empresa importadora deverá possuir AFE para importação por conta e ordem de terceiro para medicamentos. A adquirente deverá possuir a AFE ou AE correspondente </a:t>
            </a:r>
          </a:p>
          <a:p>
            <a:pPr marL="285750" indent="-285750" algn="just">
              <a:buFont typeface="Wingdings" panose="05000000000000000000" pitchFamily="2" charset="2"/>
              <a:buChar char="q"/>
            </a:pPr>
            <a:endParaRPr lang="pt-BR" dirty="0"/>
          </a:p>
          <a:p>
            <a:pPr marL="285750" indent="-285750" algn="just">
              <a:buFont typeface="Wingdings" panose="05000000000000000000" pitchFamily="2" charset="2"/>
              <a:buChar char="q"/>
            </a:pPr>
            <a:endParaRPr lang="pt-BR"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7321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8438529"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REGULARIZAÇÃO DE EMPRESAS</a:t>
            </a:r>
          </a:p>
        </p:txBody>
      </p:sp>
      <p:sp>
        <p:nvSpPr>
          <p:cNvPr id="3" name="CaixaDeTexto 2"/>
          <p:cNvSpPr txBox="1"/>
          <p:nvPr/>
        </p:nvSpPr>
        <p:spPr>
          <a:xfrm>
            <a:off x="415527" y="1956061"/>
            <a:ext cx="11461830" cy="2862322"/>
          </a:xfrm>
          <a:prstGeom prst="rect">
            <a:avLst/>
          </a:prstGeom>
          <a:solidFill>
            <a:schemeClr val="bg1"/>
          </a:solidFill>
        </p:spPr>
        <p:txBody>
          <a:bodyPr wrap="square" rtlCol="0">
            <a:spAutoFit/>
          </a:bodyPr>
          <a:lstStyle/>
          <a:p>
            <a:r>
              <a:rPr lang="pt-BR" b="1" dirty="0">
                <a:latin typeface="Verdana" panose="020B0604030504040204" pitchFamily="34" charset="0"/>
                <a:ea typeface="Verdana" panose="020B0604030504040204" pitchFamily="34" charset="0"/>
                <a:cs typeface="Verdana" panose="020B0604030504040204" pitchFamily="34" charset="0"/>
              </a:rPr>
              <a:t>Importação por unidade hospitalar</a:t>
            </a:r>
          </a:p>
          <a:p>
            <a:pPr marL="285750" indent="-285750">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Deve ser apresentada licença sanitária válida</a:t>
            </a:r>
          </a:p>
          <a:p>
            <a:endParaRPr lang="pt-BR" b="1" dirty="0">
              <a:latin typeface="Verdana" panose="020B0604030504040204" pitchFamily="34" charset="0"/>
              <a:ea typeface="Verdana" panose="020B0604030504040204" pitchFamily="34" charset="0"/>
              <a:cs typeface="Verdana" panose="020B0604030504040204" pitchFamily="34" charset="0"/>
            </a:endParaRPr>
          </a:p>
          <a:p>
            <a:r>
              <a:rPr lang="pt-BR" b="1" dirty="0">
                <a:latin typeface="Verdana" panose="020B0604030504040204" pitchFamily="34" charset="0"/>
                <a:ea typeface="Verdana" panose="020B0604030504040204" pitchFamily="34" charset="0"/>
                <a:cs typeface="Verdana" panose="020B0604030504040204" pitchFamily="34" charset="0"/>
              </a:rPr>
              <a:t>Transportadoras que realizam Trânsito aduaneiro</a:t>
            </a:r>
          </a:p>
          <a:p>
            <a:pPr marL="285750" indent="-285750">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Dispensadas de AFE </a:t>
            </a:r>
          </a:p>
          <a:p>
            <a:endParaRPr lang="pt-BR" b="1" dirty="0">
              <a:latin typeface="Verdana" panose="020B0604030504040204" pitchFamily="34" charset="0"/>
              <a:ea typeface="Verdana" panose="020B0604030504040204" pitchFamily="34" charset="0"/>
              <a:cs typeface="Verdana" panose="020B0604030504040204" pitchFamily="34" charset="0"/>
            </a:endParaRPr>
          </a:p>
          <a:p>
            <a:r>
              <a:rPr lang="pt-BR" b="1" dirty="0">
                <a:latin typeface="Verdana" panose="020B0604030504040204" pitchFamily="34" charset="0"/>
                <a:ea typeface="Verdana" panose="020B0604030504040204" pitchFamily="34" charset="0"/>
                <a:cs typeface="Verdana" panose="020B0604030504040204" pitchFamily="34" charset="0"/>
              </a:rPr>
              <a:t>Recintos Alfandegados</a:t>
            </a:r>
          </a:p>
          <a:p>
            <a:pPr marL="285750" indent="-285750">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AFE ou AE da RDC n° 346/2004 – Concedida pelas coordenações (</a:t>
            </a:r>
            <a:r>
              <a:rPr lang="pt-BR" dirty="0" err="1">
                <a:latin typeface="Verdana" panose="020B0604030504040204" pitchFamily="34" charset="0"/>
                <a:ea typeface="Verdana" panose="020B0604030504040204" pitchFamily="34" charset="0"/>
                <a:cs typeface="Verdana" panose="020B0604030504040204" pitchFamily="34" charset="0"/>
              </a:rPr>
              <a:t>CVPAFs</a:t>
            </a:r>
            <a:r>
              <a:rPr lang="pt-BR" dirty="0">
                <a:latin typeface="Verdana" panose="020B0604030504040204" pitchFamily="34" charset="0"/>
                <a:ea typeface="Verdana" panose="020B0604030504040204" pitchFamily="34" charset="0"/>
                <a:cs typeface="Verdana" panose="020B0604030504040204" pitchFamily="34" charset="0"/>
              </a:rPr>
              <a:t>)</a:t>
            </a:r>
          </a:p>
          <a:p>
            <a:pPr marL="285750" indent="-285750">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AFE concedido para a matriz e cadastro das filiais</a:t>
            </a:r>
          </a:p>
          <a:p>
            <a:pPr marL="285750" indent="-285750">
              <a:buFont typeface="Arial" panose="020B0604020202020204" pitchFamily="34" charset="0"/>
              <a:buChar char="•"/>
            </a:pPr>
            <a:r>
              <a:rPr lang="pt-BR" dirty="0">
                <a:latin typeface="Verdana" panose="020B0604030504040204" pitchFamily="34" charset="0"/>
                <a:ea typeface="Verdana" panose="020B0604030504040204" pitchFamily="34" charset="0"/>
                <a:cs typeface="Verdana" panose="020B0604030504040204" pitchFamily="34" charset="0"/>
              </a:rPr>
              <a:t>AE concedida por filial</a:t>
            </a:r>
          </a:p>
        </p:txBody>
      </p:sp>
      <p:pic>
        <p:nvPicPr>
          <p:cNvPr id="1030" name="Picture 6"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8591" y="4260360"/>
            <a:ext cx="2778363" cy="222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64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8539517"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REGULARIZAÇÃO DE PRODUTOS</a:t>
            </a:r>
          </a:p>
        </p:txBody>
      </p:sp>
      <p:sp>
        <p:nvSpPr>
          <p:cNvPr id="3" name="CaixaDeTexto 2"/>
          <p:cNvSpPr txBox="1"/>
          <p:nvPr/>
        </p:nvSpPr>
        <p:spPr>
          <a:xfrm>
            <a:off x="279049" y="2014799"/>
            <a:ext cx="11461830" cy="2400657"/>
          </a:xfrm>
          <a:prstGeom prst="rect">
            <a:avLst/>
          </a:prstGeom>
          <a:solidFill>
            <a:schemeClr val="bg1"/>
          </a:solidFill>
        </p:spPr>
        <p:txBody>
          <a:bodyPr wrap="square" rtlCol="0">
            <a:spAutoFit/>
          </a:bodyPr>
          <a:lstStyle/>
          <a:p>
            <a:r>
              <a:rPr lang="pt-BR" dirty="0">
                <a:latin typeface="Verdana" panose="020B0604030504040204" pitchFamily="34" charset="0"/>
                <a:ea typeface="Verdana" panose="020B0604030504040204" pitchFamily="34" charset="0"/>
              </a:rPr>
              <a:t>Conforme estabelece o item 3.5, Subseção II, Seção I do Capítulo III do Anexo da RDC 81/2008, quando se tratar de importação de produtos sob vigilância sanitária passíveis de regularização perante a Anvisa, o importador deverá registrar no campo apropriado da petição para fiscalização e liberação sanitária, eletrônica ou manual, o número da regularização do produto.</a:t>
            </a:r>
          </a:p>
          <a:p>
            <a:endParaRPr lang="pt-BR" sz="2000" dirty="0">
              <a:latin typeface="Verdana" panose="020B0604030504040204" pitchFamily="34" charset="0"/>
              <a:ea typeface="Verdana" panose="020B0604030504040204" pitchFamily="34" charset="0"/>
            </a:endParaRPr>
          </a:p>
          <a:p>
            <a:r>
              <a:rPr lang="pt-BR" sz="2000" dirty="0">
                <a:latin typeface="Verdana" panose="020B0604030504040204" pitchFamily="34" charset="0"/>
                <a:ea typeface="Verdana" panose="020B0604030504040204" pitchFamily="34" charset="0"/>
              </a:rPr>
              <a:t>É desejável que a informação conste da descrição do produto na LI também, para agilizar as análises, sem pontos, traços ou barras. </a:t>
            </a:r>
          </a:p>
          <a:p>
            <a:endParaRPr lang="pt-BR"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3329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790700" y="609600"/>
            <a:ext cx="8539517" cy="646331"/>
          </a:xfrm>
          <a:prstGeom prst="rect">
            <a:avLst/>
          </a:prstGeom>
          <a:noFill/>
        </p:spPr>
        <p:txBody>
          <a:bodyPr wrap="none" rtlCol="0">
            <a:spAutoFit/>
          </a:bodyPr>
          <a:lstStyle/>
          <a:p>
            <a:r>
              <a:rPr lang="pt-BR" sz="36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REGULARIZAÇÃO DE PRODUTOS</a:t>
            </a:r>
          </a:p>
        </p:txBody>
      </p:sp>
      <p:sp>
        <p:nvSpPr>
          <p:cNvPr id="3" name="CaixaDeTexto 2"/>
          <p:cNvSpPr txBox="1"/>
          <p:nvPr/>
        </p:nvSpPr>
        <p:spPr>
          <a:xfrm>
            <a:off x="279049" y="2014799"/>
            <a:ext cx="11461830" cy="5109091"/>
          </a:xfrm>
          <a:prstGeom prst="rect">
            <a:avLst/>
          </a:prstGeom>
          <a:solidFill>
            <a:schemeClr val="bg1"/>
          </a:solidFill>
        </p:spPr>
        <p:txBody>
          <a:bodyPr wrap="square" rtlCol="0">
            <a:spAutoFit/>
          </a:bodyPr>
          <a:lstStyle/>
          <a:p>
            <a:pPr marL="342900" lvl="0" indent="-342900" algn="just">
              <a:spcBef>
                <a:spcPts val="1200"/>
              </a:spcBef>
              <a:spcAft>
                <a:spcPts val="1200"/>
              </a:spcAft>
              <a:buFont typeface="+mj-lt"/>
              <a:buAutoNum type="alphaLcPeriod"/>
            </a:pPr>
            <a:r>
              <a:rPr lang="pt-BR" sz="1600" u="sng" dirty="0">
                <a:latin typeface="Verdana" panose="020B0604030504040204" pitchFamily="34" charset="0"/>
                <a:ea typeface="Verdana" panose="020B0604030504040204" pitchFamily="34" charset="0"/>
                <a:cs typeface="Times New Roman" panose="02020603050405020304" pitchFamily="18" charset="0"/>
              </a:rPr>
              <a:t>Importação de matéria-prima sem obrigatoriedade de registro, por fabricante de medicamentos:</a:t>
            </a:r>
            <a:r>
              <a:rPr lang="pt-BR" sz="1600" dirty="0">
                <a:latin typeface="Verdana" panose="020B0604030504040204" pitchFamily="34" charset="0"/>
                <a:ea typeface="Verdana" panose="020B0604030504040204" pitchFamily="34" charset="0"/>
                <a:cs typeface="Times New Roman" panose="02020603050405020304" pitchFamily="18" charset="0"/>
              </a:rPr>
              <a:t> deverá ser informado o número do registro do produto acabado. O anuente irá verificar se o registro está válido e se o importador consta como fabricante. Comprovar que foi realizado o cadastro do insumo conforme RDC 30/2008;</a:t>
            </a:r>
          </a:p>
          <a:p>
            <a:pPr marL="342900" indent="-342900" algn="just">
              <a:spcBef>
                <a:spcPts val="1200"/>
              </a:spcBef>
              <a:spcAft>
                <a:spcPts val="1200"/>
              </a:spcAft>
              <a:buFont typeface="+mj-lt"/>
              <a:buAutoNum type="alphaLcPeriod"/>
            </a:pPr>
            <a:r>
              <a:rPr lang="pt-BR" sz="1600" u="sng" dirty="0">
                <a:latin typeface="Verdana" panose="020B0604030504040204" pitchFamily="34" charset="0"/>
                <a:ea typeface="Verdana" panose="020B0604030504040204" pitchFamily="34" charset="0"/>
              </a:rPr>
              <a:t>Importação de matéria-prima sem obrigatoriedade de registro, por distribuidora de insumos farmacêuticos:</a:t>
            </a:r>
            <a:r>
              <a:rPr lang="pt-BR" sz="1600" dirty="0">
                <a:latin typeface="Verdana" panose="020B0604030504040204" pitchFamily="34" charset="0"/>
                <a:ea typeface="Verdana" panose="020B0604030504040204" pitchFamily="34" charset="0"/>
              </a:rPr>
              <a:t> não há a necessidade de informar número de registro. </a:t>
            </a:r>
            <a:r>
              <a:rPr lang="pt-BR" sz="1600" dirty="0">
                <a:latin typeface="Verdana" panose="020B0604030504040204" pitchFamily="34" charset="0"/>
                <a:ea typeface="Verdana" panose="020B0604030504040204" pitchFamily="34" charset="0"/>
                <a:cs typeface="Times New Roman" panose="02020603050405020304" pitchFamily="18" charset="0"/>
              </a:rPr>
              <a:t>Comprovar que foi realizado o cadastro do insumo conforme RDC 30/2008;</a:t>
            </a:r>
            <a:endParaRPr lang="pt-BR" sz="1600" dirty="0">
              <a:latin typeface="Verdana" panose="020B0604030504040204" pitchFamily="34" charset="0"/>
              <a:ea typeface="Verdana" panose="020B0604030504040204" pitchFamily="34" charset="0"/>
            </a:endParaRPr>
          </a:p>
          <a:p>
            <a:pPr marL="342900" indent="-342900" algn="just">
              <a:spcBef>
                <a:spcPts val="1200"/>
              </a:spcBef>
              <a:spcAft>
                <a:spcPts val="1200"/>
              </a:spcAft>
              <a:buFont typeface="+mj-lt"/>
              <a:buAutoNum type="alphaLcPeriod"/>
            </a:pPr>
            <a:r>
              <a:rPr lang="pt-BR" sz="1600" u="sng" dirty="0">
                <a:latin typeface="Verdana" panose="020B0604030504040204" pitchFamily="34" charset="0"/>
                <a:ea typeface="Verdana" panose="020B0604030504040204" pitchFamily="34" charset="0"/>
              </a:rPr>
              <a:t>Importação de insumo farmacêutico ativo (IFA) com obrigatoriedade de registro, por fabricante de medicamentos: </a:t>
            </a:r>
            <a:r>
              <a:rPr lang="pt-BR" sz="1600" dirty="0">
                <a:latin typeface="Verdana" panose="020B0604030504040204" pitchFamily="34" charset="0"/>
                <a:ea typeface="Verdana" panose="020B0604030504040204" pitchFamily="34" charset="0"/>
              </a:rPr>
              <a:t>deverá ser informado o número do registro do produto acabado e o número do registro ou do protocolo de solicitação de registro do insumo farmacêutico ativo. No registro do produto acabado, o anuente irá verificar a validade do registro e se o importador consta como fabricante do medicamento acabado. No registro do IFA, o anuente irá verificar a validade do registro, o prazo de validade do insumo, o fabricante e a temperatura de armazenagem, se couber. </a:t>
            </a:r>
          </a:p>
          <a:p>
            <a:pPr marL="342900" indent="-342900" algn="just">
              <a:spcBef>
                <a:spcPts val="1200"/>
              </a:spcBef>
              <a:spcAft>
                <a:spcPts val="1200"/>
              </a:spcAft>
              <a:buFont typeface="+mj-lt"/>
              <a:buAutoNum type="alphaLcPeriod"/>
            </a:pPr>
            <a:endParaRPr lang="pt-BR" u="sng" dirty="0"/>
          </a:p>
          <a:p>
            <a:pPr marL="342900" lvl="0" indent="-342900" algn="just">
              <a:spcBef>
                <a:spcPts val="1200"/>
              </a:spcBef>
              <a:spcAft>
                <a:spcPts val="1200"/>
              </a:spcAft>
              <a:buFont typeface="+mj-lt"/>
              <a:buAutoNum type="alphaLcPeriod"/>
            </a:pPr>
            <a:endParaRPr lang="pt-BR" sz="2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85316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 PowerPoint AZUL.potx" id="{90A9E3A8-7AE6-4DCB-AA57-9B9A4832518C}" vid="{28B2991F-16A9-4F39-AB31-5FE5C2261435}"/>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BDBC9B24F29C01418CE7352BECDD64BE" ma:contentTypeVersion="7" ma:contentTypeDescription="Crie um novo documento." ma:contentTypeScope="" ma:versionID="afb69ec9aa8377d6a07c2a6801a03a99">
  <xsd:schema xmlns:xsd="http://www.w3.org/2001/XMLSchema" xmlns:xs="http://www.w3.org/2001/XMLSchema" xmlns:p="http://schemas.microsoft.com/office/2006/metadata/properties" xmlns:ns2="9521e523-1fa3-4712-abc1-9df9f75b353f" xmlns:ns3="0cfe2765-633d-4c93-993d-51705f3b566e" targetNamespace="http://schemas.microsoft.com/office/2006/metadata/properties" ma:root="true" ma:fieldsID="e199ba9e3369e946136c1eb85e3fdb72" ns2:_="" ns3:_="">
    <xsd:import namespace="9521e523-1fa3-4712-abc1-9df9f75b353f"/>
    <xsd:import namespace="0cfe2765-633d-4c93-993d-51705f3b56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21e523-1fa3-4712-abc1-9df9f75b353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fe2765-633d-4c93-993d-51705f3b566e" elementFormDefault="qualified">
    <xsd:import namespace="http://schemas.microsoft.com/office/2006/documentManagement/types"/>
    <xsd:import namespace="http://schemas.microsoft.com/office/infopath/2007/PartnerControls"/>
    <xsd:element name="SharedWithUsers" ma:index="13"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81F2F9-275F-46D8-8987-F35C95089B3D}">
  <ds:schemaRefs>
    <ds:schemaRef ds:uri="http://schemas.microsoft.com/office/infopath/2007/PartnerControls"/>
    <ds:schemaRef ds:uri="http://purl.org/dc/terms/"/>
    <ds:schemaRef ds:uri="http://schemas.microsoft.com/office/2006/documentManagement/types"/>
    <ds:schemaRef ds:uri="0cfe2765-633d-4c93-993d-51705f3b566e"/>
    <ds:schemaRef ds:uri="9521e523-1fa3-4712-abc1-9df9f75b353f"/>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E59DF48-0450-4F16-B423-22C9D0EF08E3}">
  <ds:schemaRefs>
    <ds:schemaRef ds:uri="http://schemas.microsoft.com/sharepoint/v3/contenttype/forms"/>
  </ds:schemaRefs>
</ds:datastoreItem>
</file>

<file path=customXml/itemProps3.xml><?xml version="1.0" encoding="utf-8"?>
<ds:datastoreItem xmlns:ds="http://schemas.openxmlformats.org/officeDocument/2006/customXml" ds:itemID="{8D049744-28EC-4A5F-B5FE-F485B44724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21e523-1fa3-4712-abc1-9df9f75b353f"/>
    <ds:schemaRef ds:uri="0cfe2765-633d-4c93-993d-51705f3b5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Modelo PowerPoint AZUL</Template>
  <TotalTime>8111</TotalTime>
  <Words>5888</Words>
  <Application>Microsoft Office PowerPoint</Application>
  <PresentationFormat>Widescreen</PresentationFormat>
  <Paragraphs>649</Paragraphs>
  <Slides>59</Slides>
  <Notes>55</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59</vt:i4>
      </vt:variant>
    </vt:vector>
  </HeadingPairs>
  <TitlesOfParts>
    <vt:vector size="66" baseType="lpstr">
      <vt:lpstr>Arial</vt:lpstr>
      <vt:lpstr>Calibri</vt:lpstr>
      <vt:lpstr>Calibri Light</vt:lpstr>
      <vt:lpstr>Times New Roman</vt:lpstr>
      <vt:lpstr>Verdana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EMERGÊNCIAS EM SAÚDE PÚBLICA, O SUS E O SISTEMA NACIONAL DE VIGILÂNCIA SANITÁRIA</dc:title>
  <dc:creator>Lilian Regina Barbosa de Macedo</dc:creator>
  <cp:lastModifiedBy>Felipe Morais</cp:lastModifiedBy>
  <cp:revision>530</cp:revision>
  <dcterms:created xsi:type="dcterms:W3CDTF">2016-11-25T18:17:59Z</dcterms:created>
  <dcterms:modified xsi:type="dcterms:W3CDTF">2018-10-14T15:45:34Z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0x010100BDBC9B24F29C01418CE7352BECDD64BE</vt:lpwstr>
  </property>
</Properties>
</file>